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2"/>
    <p:sldMasterId id="2147483668" r:id="rId3"/>
  </p:sldMasterIdLst>
  <p:notesMasterIdLst>
    <p:notesMasterId r:id="rId139"/>
  </p:notesMasterIdLst>
  <p:handoutMasterIdLst>
    <p:handoutMasterId r:id="rId140"/>
  </p:handoutMasterIdLst>
  <p:sldIdLst>
    <p:sldId id="265" r:id="rId4"/>
    <p:sldId id="462" r:id="rId5"/>
    <p:sldId id="463" r:id="rId6"/>
    <p:sldId id="628" r:id="rId7"/>
    <p:sldId id="629" r:id="rId8"/>
    <p:sldId id="630" r:id="rId9"/>
    <p:sldId id="631" r:id="rId10"/>
    <p:sldId id="634" r:id="rId11"/>
    <p:sldId id="636" r:id="rId12"/>
    <p:sldId id="637" r:id="rId13"/>
    <p:sldId id="638" r:id="rId14"/>
    <p:sldId id="639" r:id="rId15"/>
    <p:sldId id="640" r:id="rId16"/>
    <p:sldId id="641" r:id="rId17"/>
    <p:sldId id="642" r:id="rId18"/>
    <p:sldId id="643" r:id="rId19"/>
    <p:sldId id="644" r:id="rId20"/>
    <p:sldId id="645" r:id="rId21"/>
    <p:sldId id="646" r:id="rId22"/>
    <p:sldId id="647" r:id="rId23"/>
    <p:sldId id="648" r:id="rId24"/>
    <p:sldId id="649" r:id="rId25"/>
    <p:sldId id="650" r:id="rId26"/>
    <p:sldId id="651" r:id="rId27"/>
    <p:sldId id="652" r:id="rId28"/>
    <p:sldId id="653" r:id="rId29"/>
    <p:sldId id="654" r:id="rId30"/>
    <p:sldId id="655" r:id="rId31"/>
    <p:sldId id="656" r:id="rId32"/>
    <p:sldId id="657" r:id="rId33"/>
    <p:sldId id="658" r:id="rId34"/>
    <p:sldId id="659" r:id="rId35"/>
    <p:sldId id="660" r:id="rId36"/>
    <p:sldId id="661" r:id="rId37"/>
    <p:sldId id="662" r:id="rId38"/>
    <p:sldId id="663" r:id="rId39"/>
    <p:sldId id="664" r:id="rId40"/>
    <p:sldId id="665" r:id="rId41"/>
    <p:sldId id="666" r:id="rId42"/>
    <p:sldId id="633" r:id="rId43"/>
    <p:sldId id="632" r:id="rId44"/>
    <p:sldId id="667" r:id="rId45"/>
    <p:sldId id="668" r:id="rId46"/>
    <p:sldId id="669" r:id="rId47"/>
    <p:sldId id="779" r:id="rId48"/>
    <p:sldId id="679" r:id="rId49"/>
    <p:sldId id="680" r:id="rId50"/>
    <p:sldId id="681" r:id="rId51"/>
    <p:sldId id="685" r:id="rId52"/>
    <p:sldId id="686" r:id="rId53"/>
    <p:sldId id="687" r:id="rId54"/>
    <p:sldId id="688" r:id="rId55"/>
    <p:sldId id="689" r:id="rId56"/>
    <p:sldId id="690" r:id="rId57"/>
    <p:sldId id="691" r:id="rId58"/>
    <p:sldId id="692" r:id="rId59"/>
    <p:sldId id="693" r:id="rId60"/>
    <p:sldId id="694" r:id="rId61"/>
    <p:sldId id="695" r:id="rId62"/>
    <p:sldId id="696" r:id="rId63"/>
    <p:sldId id="698" r:id="rId64"/>
    <p:sldId id="697" r:id="rId65"/>
    <p:sldId id="699" r:id="rId66"/>
    <p:sldId id="700" r:id="rId67"/>
    <p:sldId id="701" r:id="rId68"/>
    <p:sldId id="772" r:id="rId69"/>
    <p:sldId id="773" r:id="rId70"/>
    <p:sldId id="774" r:id="rId71"/>
    <p:sldId id="775" r:id="rId72"/>
    <p:sldId id="776" r:id="rId73"/>
    <p:sldId id="777" r:id="rId74"/>
    <p:sldId id="625" r:id="rId75"/>
    <p:sldId id="702" r:id="rId76"/>
    <p:sldId id="703" r:id="rId77"/>
    <p:sldId id="704" r:id="rId78"/>
    <p:sldId id="705" r:id="rId79"/>
    <p:sldId id="706" r:id="rId80"/>
    <p:sldId id="707" r:id="rId81"/>
    <p:sldId id="708" r:id="rId82"/>
    <p:sldId id="709" r:id="rId83"/>
    <p:sldId id="710" r:id="rId84"/>
    <p:sldId id="711" r:id="rId85"/>
    <p:sldId id="712" r:id="rId86"/>
    <p:sldId id="713" r:id="rId87"/>
    <p:sldId id="714" r:id="rId88"/>
    <p:sldId id="715" r:id="rId89"/>
    <p:sldId id="716" r:id="rId90"/>
    <p:sldId id="717" r:id="rId91"/>
    <p:sldId id="718" r:id="rId92"/>
    <p:sldId id="719" r:id="rId93"/>
    <p:sldId id="720" r:id="rId94"/>
    <p:sldId id="721" r:id="rId95"/>
    <p:sldId id="722" r:id="rId96"/>
    <p:sldId id="723" r:id="rId97"/>
    <p:sldId id="724" r:id="rId98"/>
    <p:sldId id="725" r:id="rId99"/>
    <p:sldId id="726" r:id="rId100"/>
    <p:sldId id="727" r:id="rId101"/>
    <p:sldId id="728" r:id="rId102"/>
    <p:sldId id="729" r:id="rId103"/>
    <p:sldId id="730" r:id="rId104"/>
    <p:sldId id="731" r:id="rId105"/>
    <p:sldId id="732" r:id="rId106"/>
    <p:sldId id="733" r:id="rId107"/>
    <p:sldId id="734" r:id="rId108"/>
    <p:sldId id="735" r:id="rId109"/>
    <p:sldId id="736" r:id="rId110"/>
    <p:sldId id="737" r:id="rId111"/>
    <p:sldId id="738" r:id="rId112"/>
    <p:sldId id="739" r:id="rId113"/>
    <p:sldId id="740" r:id="rId114"/>
    <p:sldId id="741" r:id="rId115"/>
    <p:sldId id="742" r:id="rId116"/>
    <p:sldId id="743" r:id="rId117"/>
    <p:sldId id="750" r:id="rId118"/>
    <p:sldId id="751" r:id="rId119"/>
    <p:sldId id="752" r:id="rId120"/>
    <p:sldId id="753" r:id="rId121"/>
    <p:sldId id="756" r:id="rId122"/>
    <p:sldId id="757" r:id="rId123"/>
    <p:sldId id="759" r:id="rId124"/>
    <p:sldId id="760" r:id="rId125"/>
    <p:sldId id="761" r:id="rId126"/>
    <p:sldId id="762" r:id="rId127"/>
    <p:sldId id="763" r:id="rId128"/>
    <p:sldId id="764" r:id="rId129"/>
    <p:sldId id="765" r:id="rId130"/>
    <p:sldId id="766" r:id="rId131"/>
    <p:sldId id="767" r:id="rId132"/>
    <p:sldId id="768" r:id="rId133"/>
    <p:sldId id="769" r:id="rId134"/>
    <p:sldId id="770" r:id="rId135"/>
    <p:sldId id="771" r:id="rId136"/>
    <p:sldId id="778" r:id="rId137"/>
    <p:sldId id="328" r:id="rId1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444C4"/>
    <a:srgbClr val="F844EB"/>
    <a:srgbClr val="99CCFF"/>
    <a:srgbClr val="00AFDD"/>
    <a:srgbClr val="3E6BC6"/>
    <a:srgbClr val="81699B"/>
    <a:srgbClr val="9999FF"/>
    <a:srgbClr val="9966FF"/>
    <a:srgbClr val="00CC99"/>
    <a:srgbClr val="213D8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B301B821-A1FF-4177-AEE7-76D212191A0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413" autoAdjust="0"/>
    <p:restoredTop sz="99448" autoAdjust="0"/>
  </p:normalViewPr>
  <p:slideViewPr>
    <p:cSldViewPr snapToGrid="0">
      <p:cViewPr varScale="1">
        <p:scale>
          <a:sx n="90" d="100"/>
          <a:sy n="90" d="100"/>
        </p:scale>
        <p:origin x="150" y="48"/>
      </p:cViewPr>
      <p:guideLst>
        <p:guide orient="horz" pos="2160"/>
        <p:guide pos="3840"/>
      </p:guideLst>
    </p:cSldViewPr>
  </p:slideViewPr>
  <p:outlineViewPr>
    <p:cViewPr>
      <p:scale>
        <a:sx n="33" d="100"/>
        <a:sy n="33" d="100"/>
      </p:scale>
      <p:origin x="0" y="4434"/>
    </p:cViewPr>
  </p:outlineViewPr>
  <p:notesTextViewPr>
    <p:cViewPr>
      <p:scale>
        <a:sx n="1" d="1"/>
        <a:sy n="1" d="1"/>
      </p:scale>
      <p:origin x="0" y="0"/>
    </p:cViewPr>
  </p:notesTextViewPr>
  <p:sorterViewPr>
    <p:cViewPr>
      <p:scale>
        <a:sx n="100" d="100"/>
        <a:sy n="100" d="100"/>
      </p:scale>
      <p:origin x="0" y="9780"/>
    </p:cViewPr>
  </p:sorterViewPr>
  <p:notesViewPr>
    <p:cSldViewPr snapToGrid="0">
      <p:cViewPr varScale="1">
        <p:scale>
          <a:sx n="60" d="100"/>
          <a:sy n="60" d="100"/>
        </p:scale>
        <p:origin x="1632" y="4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117" Type="http://schemas.openxmlformats.org/officeDocument/2006/relationships/slide" Target="slides/slide114.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slide" Target="slides/slide65.xml"/><Relationship Id="rId84" Type="http://schemas.openxmlformats.org/officeDocument/2006/relationships/slide" Target="slides/slide81.xml"/><Relationship Id="rId89" Type="http://schemas.openxmlformats.org/officeDocument/2006/relationships/slide" Target="slides/slide86.xml"/><Relationship Id="rId112" Type="http://schemas.openxmlformats.org/officeDocument/2006/relationships/slide" Target="slides/slide109.xml"/><Relationship Id="rId133" Type="http://schemas.openxmlformats.org/officeDocument/2006/relationships/slide" Target="slides/slide130.xml"/><Relationship Id="rId138" Type="http://schemas.openxmlformats.org/officeDocument/2006/relationships/slide" Target="slides/slide135.xml"/><Relationship Id="rId16" Type="http://schemas.openxmlformats.org/officeDocument/2006/relationships/slide" Target="slides/slide13.xml"/><Relationship Id="rId107" Type="http://schemas.openxmlformats.org/officeDocument/2006/relationships/slide" Target="slides/slide104.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slide" Target="slides/slide55.xml"/><Relationship Id="rId74" Type="http://schemas.openxmlformats.org/officeDocument/2006/relationships/slide" Target="slides/slide71.xml"/><Relationship Id="rId79" Type="http://schemas.openxmlformats.org/officeDocument/2006/relationships/slide" Target="slides/slide76.xml"/><Relationship Id="rId102" Type="http://schemas.openxmlformats.org/officeDocument/2006/relationships/slide" Target="slides/slide99.xml"/><Relationship Id="rId123" Type="http://schemas.openxmlformats.org/officeDocument/2006/relationships/slide" Target="slides/slide120.xml"/><Relationship Id="rId128" Type="http://schemas.openxmlformats.org/officeDocument/2006/relationships/slide" Target="slides/slide125.xml"/><Relationship Id="rId144" Type="http://schemas.openxmlformats.org/officeDocument/2006/relationships/tableStyles" Target="tableStyles.xml"/><Relationship Id="rId5" Type="http://schemas.openxmlformats.org/officeDocument/2006/relationships/slide" Target="slides/slide2.xml"/><Relationship Id="rId90" Type="http://schemas.openxmlformats.org/officeDocument/2006/relationships/slide" Target="slides/slide87.xml"/><Relationship Id="rId95" Type="http://schemas.openxmlformats.org/officeDocument/2006/relationships/slide" Target="slides/slide92.xml"/><Relationship Id="rId22" Type="http://schemas.openxmlformats.org/officeDocument/2006/relationships/slide" Target="slides/slide19.xml"/><Relationship Id="rId27" Type="http://schemas.openxmlformats.org/officeDocument/2006/relationships/slide" Target="slides/slide24.xml"/><Relationship Id="rId43" Type="http://schemas.openxmlformats.org/officeDocument/2006/relationships/slide" Target="slides/slide40.xml"/><Relationship Id="rId48" Type="http://schemas.openxmlformats.org/officeDocument/2006/relationships/slide" Target="slides/slide45.xml"/><Relationship Id="rId64" Type="http://schemas.openxmlformats.org/officeDocument/2006/relationships/slide" Target="slides/slide61.xml"/><Relationship Id="rId69" Type="http://schemas.openxmlformats.org/officeDocument/2006/relationships/slide" Target="slides/slide66.xml"/><Relationship Id="rId113" Type="http://schemas.openxmlformats.org/officeDocument/2006/relationships/slide" Target="slides/slide110.xml"/><Relationship Id="rId118" Type="http://schemas.openxmlformats.org/officeDocument/2006/relationships/slide" Target="slides/slide115.xml"/><Relationship Id="rId134" Type="http://schemas.openxmlformats.org/officeDocument/2006/relationships/slide" Target="slides/slide131.xml"/><Relationship Id="rId139" Type="http://schemas.openxmlformats.org/officeDocument/2006/relationships/notesMaster" Target="notesMasters/notesMaster1.xml"/><Relationship Id="rId80" Type="http://schemas.openxmlformats.org/officeDocument/2006/relationships/slide" Target="slides/slide77.xml"/><Relationship Id="rId85" Type="http://schemas.openxmlformats.org/officeDocument/2006/relationships/slide" Target="slides/slide82.xml"/><Relationship Id="rId3" Type="http://schemas.openxmlformats.org/officeDocument/2006/relationships/slideMaster" Target="slideMasters/slideMaster2.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slide" Target="slides/slide64.xml"/><Relationship Id="rId103" Type="http://schemas.openxmlformats.org/officeDocument/2006/relationships/slide" Target="slides/slide100.xml"/><Relationship Id="rId108" Type="http://schemas.openxmlformats.org/officeDocument/2006/relationships/slide" Target="slides/slide105.xml"/><Relationship Id="rId116" Type="http://schemas.openxmlformats.org/officeDocument/2006/relationships/slide" Target="slides/slide113.xml"/><Relationship Id="rId124" Type="http://schemas.openxmlformats.org/officeDocument/2006/relationships/slide" Target="slides/slide121.xml"/><Relationship Id="rId129" Type="http://schemas.openxmlformats.org/officeDocument/2006/relationships/slide" Target="slides/slide126.xml"/><Relationship Id="rId137" Type="http://schemas.openxmlformats.org/officeDocument/2006/relationships/slide" Target="slides/slide134.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slide" Target="slides/slide67.xml"/><Relationship Id="rId75" Type="http://schemas.openxmlformats.org/officeDocument/2006/relationships/slide" Target="slides/slide72.xml"/><Relationship Id="rId83" Type="http://schemas.openxmlformats.org/officeDocument/2006/relationships/slide" Target="slides/slide80.xml"/><Relationship Id="rId88" Type="http://schemas.openxmlformats.org/officeDocument/2006/relationships/slide" Target="slides/slide85.xml"/><Relationship Id="rId91" Type="http://schemas.openxmlformats.org/officeDocument/2006/relationships/slide" Target="slides/slide88.xml"/><Relationship Id="rId96" Type="http://schemas.openxmlformats.org/officeDocument/2006/relationships/slide" Target="slides/slide93.xml"/><Relationship Id="rId111" Type="http://schemas.openxmlformats.org/officeDocument/2006/relationships/slide" Target="slides/slide108.xml"/><Relationship Id="rId132" Type="http://schemas.openxmlformats.org/officeDocument/2006/relationships/slide" Target="slides/slide129.xml"/><Relationship Id="rId140" Type="http://schemas.openxmlformats.org/officeDocument/2006/relationships/handoutMaster" Target="handoutMasters/handoutMaster1.xml"/><Relationship Id="rId145"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6" Type="http://schemas.openxmlformats.org/officeDocument/2006/relationships/slide" Target="slides/slide103.xml"/><Relationship Id="rId114" Type="http://schemas.openxmlformats.org/officeDocument/2006/relationships/slide" Target="slides/slide111.xml"/><Relationship Id="rId119" Type="http://schemas.openxmlformats.org/officeDocument/2006/relationships/slide" Target="slides/slide116.xml"/><Relationship Id="rId127" Type="http://schemas.openxmlformats.org/officeDocument/2006/relationships/slide" Target="slides/slide12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slide" Target="slides/slide70.xml"/><Relationship Id="rId78" Type="http://schemas.openxmlformats.org/officeDocument/2006/relationships/slide" Target="slides/slide75.xml"/><Relationship Id="rId81" Type="http://schemas.openxmlformats.org/officeDocument/2006/relationships/slide" Target="slides/slide78.xml"/><Relationship Id="rId86" Type="http://schemas.openxmlformats.org/officeDocument/2006/relationships/slide" Target="slides/slide83.xml"/><Relationship Id="rId94" Type="http://schemas.openxmlformats.org/officeDocument/2006/relationships/slide" Target="slides/slide91.xml"/><Relationship Id="rId99" Type="http://schemas.openxmlformats.org/officeDocument/2006/relationships/slide" Target="slides/slide96.xml"/><Relationship Id="rId101" Type="http://schemas.openxmlformats.org/officeDocument/2006/relationships/slide" Target="slides/slide98.xml"/><Relationship Id="rId122" Type="http://schemas.openxmlformats.org/officeDocument/2006/relationships/slide" Target="slides/slide119.xml"/><Relationship Id="rId130" Type="http://schemas.openxmlformats.org/officeDocument/2006/relationships/slide" Target="slides/slide127.xml"/><Relationship Id="rId135" Type="http://schemas.openxmlformats.org/officeDocument/2006/relationships/slide" Target="slides/slide132.xml"/><Relationship Id="rId143"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109" Type="http://schemas.openxmlformats.org/officeDocument/2006/relationships/slide" Target="slides/slide10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slide" Target="slides/slide73.xml"/><Relationship Id="rId97" Type="http://schemas.openxmlformats.org/officeDocument/2006/relationships/slide" Target="slides/slide94.xml"/><Relationship Id="rId104" Type="http://schemas.openxmlformats.org/officeDocument/2006/relationships/slide" Target="slides/slide101.xml"/><Relationship Id="rId120" Type="http://schemas.openxmlformats.org/officeDocument/2006/relationships/slide" Target="slides/slide117.xml"/><Relationship Id="rId125" Type="http://schemas.openxmlformats.org/officeDocument/2006/relationships/slide" Target="slides/slide122.xml"/><Relationship Id="rId141" Type="http://schemas.openxmlformats.org/officeDocument/2006/relationships/presProps" Target="presProps.xml"/><Relationship Id="rId7" Type="http://schemas.openxmlformats.org/officeDocument/2006/relationships/slide" Target="slides/slide4.xml"/><Relationship Id="rId71" Type="http://schemas.openxmlformats.org/officeDocument/2006/relationships/slide" Target="slides/slide68.xml"/><Relationship Id="rId92" Type="http://schemas.openxmlformats.org/officeDocument/2006/relationships/slide" Target="slides/slide89.xml"/><Relationship Id="rId2" Type="http://schemas.openxmlformats.org/officeDocument/2006/relationships/slideMaster" Target="slideMasters/slideMaster1.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slide" Target="slides/slide63.xml"/><Relationship Id="rId87" Type="http://schemas.openxmlformats.org/officeDocument/2006/relationships/slide" Target="slides/slide84.xml"/><Relationship Id="rId110" Type="http://schemas.openxmlformats.org/officeDocument/2006/relationships/slide" Target="slides/slide107.xml"/><Relationship Id="rId115" Type="http://schemas.openxmlformats.org/officeDocument/2006/relationships/slide" Target="slides/slide112.xml"/><Relationship Id="rId131" Type="http://schemas.openxmlformats.org/officeDocument/2006/relationships/slide" Target="slides/slide128.xml"/><Relationship Id="rId136" Type="http://schemas.openxmlformats.org/officeDocument/2006/relationships/slide" Target="slides/slide133.xml"/><Relationship Id="rId61" Type="http://schemas.openxmlformats.org/officeDocument/2006/relationships/slide" Target="slides/slide58.xml"/><Relationship Id="rId82" Type="http://schemas.openxmlformats.org/officeDocument/2006/relationships/slide" Target="slides/slide79.xml"/><Relationship Id="rId19" Type="http://schemas.openxmlformats.org/officeDocument/2006/relationships/slide" Target="slides/slide16.xml"/><Relationship Id="rId14" Type="http://schemas.openxmlformats.org/officeDocument/2006/relationships/slide" Target="slides/slide11.xml"/><Relationship Id="rId30" Type="http://schemas.openxmlformats.org/officeDocument/2006/relationships/slide" Target="slides/slide27.xml"/><Relationship Id="rId35" Type="http://schemas.openxmlformats.org/officeDocument/2006/relationships/slide" Target="slides/slide32.xml"/><Relationship Id="rId56" Type="http://schemas.openxmlformats.org/officeDocument/2006/relationships/slide" Target="slides/slide53.xml"/><Relationship Id="rId77" Type="http://schemas.openxmlformats.org/officeDocument/2006/relationships/slide" Target="slides/slide74.xml"/><Relationship Id="rId100" Type="http://schemas.openxmlformats.org/officeDocument/2006/relationships/slide" Target="slides/slide97.xml"/><Relationship Id="rId105" Type="http://schemas.openxmlformats.org/officeDocument/2006/relationships/slide" Target="slides/slide102.xml"/><Relationship Id="rId126" Type="http://schemas.openxmlformats.org/officeDocument/2006/relationships/slide" Target="slides/slide123.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93" Type="http://schemas.openxmlformats.org/officeDocument/2006/relationships/slide" Target="slides/slide90.xml"/><Relationship Id="rId98" Type="http://schemas.openxmlformats.org/officeDocument/2006/relationships/slide" Target="slides/slide95.xml"/><Relationship Id="rId121" Type="http://schemas.openxmlformats.org/officeDocument/2006/relationships/slide" Target="slides/slide118.xml"/><Relationship Id="rId14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99B4CA7-E255-4B93-A115-3F91D71208FC}" type="doc">
      <dgm:prSet loTypeId="urn:microsoft.com/office/officeart/2005/8/layout/matrix1" loCatId="matrix" qsTypeId="urn:microsoft.com/office/officeart/2005/8/quickstyle/simple1" qsCatId="simple" csTypeId="urn:microsoft.com/office/officeart/2005/8/colors/accent1_2" csCatId="accent1" phldr="1"/>
      <dgm:spPr/>
      <dgm:t>
        <a:bodyPr/>
        <a:lstStyle/>
        <a:p>
          <a:endParaRPr lang="zh-CN" altLang="en-US"/>
        </a:p>
      </dgm:t>
    </dgm:pt>
    <dgm:pt modelId="{AF2F7CD1-3639-44E8-BDC5-B974CD4EDF9E}">
      <dgm:prSet phldrT="[文本]"/>
      <dgm:spPr/>
      <dgm:t>
        <a:bodyPr/>
        <a:lstStyle/>
        <a:p>
          <a:r>
            <a:rPr lang="en-US" altLang="zh-CN" dirty="0"/>
            <a:t>WEB</a:t>
          </a:r>
          <a:endParaRPr lang="zh-CN" altLang="en-US" dirty="0"/>
        </a:p>
      </dgm:t>
    </dgm:pt>
    <dgm:pt modelId="{944111DF-F7B7-42D5-8E70-B502C0931603}" type="parTrans" cxnId="{7ECCBFC0-2037-4988-AE4F-9C704AF0BDFA}">
      <dgm:prSet/>
      <dgm:spPr/>
      <dgm:t>
        <a:bodyPr/>
        <a:lstStyle/>
        <a:p>
          <a:endParaRPr lang="zh-CN" altLang="en-US"/>
        </a:p>
      </dgm:t>
    </dgm:pt>
    <dgm:pt modelId="{6F1B6C71-6572-4E45-BA9C-347352001954}" type="sibTrans" cxnId="{7ECCBFC0-2037-4988-AE4F-9C704AF0BDFA}">
      <dgm:prSet/>
      <dgm:spPr/>
      <dgm:t>
        <a:bodyPr/>
        <a:lstStyle/>
        <a:p>
          <a:endParaRPr lang="zh-CN" altLang="en-US"/>
        </a:p>
      </dgm:t>
    </dgm:pt>
    <dgm:pt modelId="{01702B23-3E9F-4818-8527-CCCC54481AC5}">
      <dgm:prSet phldrT="[文本]"/>
      <dgm:spPr/>
      <dgm:t>
        <a:bodyPr/>
        <a:lstStyle/>
        <a:p>
          <a:r>
            <a:rPr lang="en-US" altLang="zh-CN" dirty="0"/>
            <a:t>URI</a:t>
          </a:r>
          <a:endParaRPr lang="zh-CN" altLang="en-US" dirty="0"/>
        </a:p>
      </dgm:t>
    </dgm:pt>
    <dgm:pt modelId="{99D085FF-44A8-4133-8461-EB91341CE6FE}" type="parTrans" cxnId="{58B64CFA-3742-4F5E-878C-1923A72824D9}">
      <dgm:prSet/>
      <dgm:spPr/>
      <dgm:t>
        <a:bodyPr/>
        <a:lstStyle/>
        <a:p>
          <a:endParaRPr lang="zh-CN" altLang="en-US"/>
        </a:p>
      </dgm:t>
    </dgm:pt>
    <dgm:pt modelId="{5914C4EB-B6DD-4412-9F5D-66B11037F33A}" type="sibTrans" cxnId="{58B64CFA-3742-4F5E-878C-1923A72824D9}">
      <dgm:prSet/>
      <dgm:spPr/>
      <dgm:t>
        <a:bodyPr/>
        <a:lstStyle/>
        <a:p>
          <a:endParaRPr lang="zh-CN" altLang="en-US"/>
        </a:p>
      </dgm:t>
    </dgm:pt>
    <dgm:pt modelId="{21212135-C71C-4F07-8904-CA7BCB800022}">
      <dgm:prSet phldrT="[文本]"/>
      <dgm:spPr/>
      <dgm:t>
        <a:bodyPr/>
        <a:lstStyle/>
        <a:p>
          <a:r>
            <a:rPr lang="en-US" altLang="zh-CN" dirty="0"/>
            <a:t>HTTP</a:t>
          </a:r>
          <a:endParaRPr lang="zh-CN" altLang="en-US" dirty="0"/>
        </a:p>
      </dgm:t>
    </dgm:pt>
    <dgm:pt modelId="{3C9273D9-ED52-4F9F-8162-1B935E08A774}" type="parTrans" cxnId="{F41DFE19-8BD7-4189-BD00-E2299A1A3915}">
      <dgm:prSet/>
      <dgm:spPr/>
      <dgm:t>
        <a:bodyPr/>
        <a:lstStyle/>
        <a:p>
          <a:endParaRPr lang="zh-CN" altLang="en-US"/>
        </a:p>
      </dgm:t>
    </dgm:pt>
    <dgm:pt modelId="{C946087C-119A-4902-9BBD-7153C708F951}" type="sibTrans" cxnId="{F41DFE19-8BD7-4189-BD00-E2299A1A3915}">
      <dgm:prSet/>
      <dgm:spPr/>
      <dgm:t>
        <a:bodyPr/>
        <a:lstStyle/>
        <a:p>
          <a:endParaRPr lang="zh-CN" altLang="en-US"/>
        </a:p>
      </dgm:t>
    </dgm:pt>
    <dgm:pt modelId="{B593A18A-F917-409E-88B5-A07933DE653F}">
      <dgm:prSet phldrT="[文本]"/>
      <dgm:spPr/>
      <dgm:t>
        <a:bodyPr/>
        <a:lstStyle/>
        <a:p>
          <a:r>
            <a:rPr lang="en-US" altLang="zh-CN" dirty="0" err="1"/>
            <a:t>HyperText</a:t>
          </a:r>
          <a:endParaRPr lang="zh-CN" altLang="en-US" dirty="0"/>
        </a:p>
      </dgm:t>
    </dgm:pt>
    <dgm:pt modelId="{2F8BAEB1-C5BA-46F0-9135-C3E30944A8A8}" type="parTrans" cxnId="{B69A069C-02C5-4C01-80CA-4287990587B4}">
      <dgm:prSet/>
      <dgm:spPr/>
      <dgm:t>
        <a:bodyPr/>
        <a:lstStyle/>
        <a:p>
          <a:endParaRPr lang="zh-CN" altLang="en-US"/>
        </a:p>
      </dgm:t>
    </dgm:pt>
    <dgm:pt modelId="{6F42097F-3C40-4499-B1C9-A2890F5AE286}" type="sibTrans" cxnId="{B69A069C-02C5-4C01-80CA-4287990587B4}">
      <dgm:prSet/>
      <dgm:spPr/>
      <dgm:t>
        <a:bodyPr/>
        <a:lstStyle/>
        <a:p>
          <a:endParaRPr lang="zh-CN" altLang="en-US"/>
        </a:p>
      </dgm:t>
    </dgm:pt>
    <dgm:pt modelId="{BF490D15-33C8-46EE-B24F-96D4DB08D668}">
      <dgm:prSet phldrT="[文本]"/>
      <dgm:spPr/>
      <dgm:t>
        <a:bodyPr/>
        <a:lstStyle/>
        <a:p>
          <a:r>
            <a:rPr lang="en-US" altLang="zh-CN" dirty="0"/>
            <a:t>MIME</a:t>
          </a:r>
          <a:endParaRPr lang="zh-CN" altLang="en-US" dirty="0"/>
        </a:p>
      </dgm:t>
    </dgm:pt>
    <dgm:pt modelId="{4725C79D-A532-499F-B352-EB8400079670}" type="parTrans" cxnId="{9FF8D04B-D5C5-4FA7-B587-8C28DAC2F2F2}">
      <dgm:prSet/>
      <dgm:spPr/>
      <dgm:t>
        <a:bodyPr/>
        <a:lstStyle/>
        <a:p>
          <a:endParaRPr lang="zh-CN" altLang="en-US"/>
        </a:p>
      </dgm:t>
    </dgm:pt>
    <dgm:pt modelId="{840E736C-7244-4374-B3E5-33348831259F}" type="sibTrans" cxnId="{9FF8D04B-D5C5-4FA7-B587-8C28DAC2F2F2}">
      <dgm:prSet/>
      <dgm:spPr/>
      <dgm:t>
        <a:bodyPr/>
        <a:lstStyle/>
        <a:p>
          <a:endParaRPr lang="zh-CN" altLang="en-US"/>
        </a:p>
      </dgm:t>
    </dgm:pt>
    <dgm:pt modelId="{B66AF982-5D88-4749-9433-F54C83303EA5}" type="pres">
      <dgm:prSet presAssocID="{199B4CA7-E255-4B93-A115-3F91D71208FC}" presName="diagram" presStyleCnt="0">
        <dgm:presLayoutVars>
          <dgm:chMax val="1"/>
          <dgm:dir/>
          <dgm:animLvl val="ctr"/>
          <dgm:resizeHandles val="exact"/>
        </dgm:presLayoutVars>
      </dgm:prSet>
      <dgm:spPr/>
    </dgm:pt>
    <dgm:pt modelId="{C6FB9B5E-6FEC-4BBE-A1C5-497235C38791}" type="pres">
      <dgm:prSet presAssocID="{199B4CA7-E255-4B93-A115-3F91D71208FC}" presName="matrix" presStyleCnt="0"/>
      <dgm:spPr/>
    </dgm:pt>
    <dgm:pt modelId="{00540B41-2FC7-4A2C-9385-979F48905391}" type="pres">
      <dgm:prSet presAssocID="{199B4CA7-E255-4B93-A115-3F91D71208FC}" presName="tile1" presStyleLbl="node1" presStyleIdx="0" presStyleCnt="4"/>
      <dgm:spPr/>
    </dgm:pt>
    <dgm:pt modelId="{ABDBBCB8-0A62-4C15-AC3C-AB6C4DB6C0C8}" type="pres">
      <dgm:prSet presAssocID="{199B4CA7-E255-4B93-A115-3F91D71208FC}" presName="tile1text" presStyleLbl="node1" presStyleIdx="0" presStyleCnt="4">
        <dgm:presLayoutVars>
          <dgm:chMax val="0"/>
          <dgm:chPref val="0"/>
          <dgm:bulletEnabled val="1"/>
        </dgm:presLayoutVars>
      </dgm:prSet>
      <dgm:spPr/>
    </dgm:pt>
    <dgm:pt modelId="{E772D828-BA35-4B0E-9B7F-FFB155785CDA}" type="pres">
      <dgm:prSet presAssocID="{199B4CA7-E255-4B93-A115-3F91D71208FC}" presName="tile2" presStyleLbl="node1" presStyleIdx="1" presStyleCnt="4"/>
      <dgm:spPr/>
    </dgm:pt>
    <dgm:pt modelId="{2DC0967F-808E-4C17-A89A-2CB76A407E9C}" type="pres">
      <dgm:prSet presAssocID="{199B4CA7-E255-4B93-A115-3F91D71208FC}" presName="tile2text" presStyleLbl="node1" presStyleIdx="1" presStyleCnt="4">
        <dgm:presLayoutVars>
          <dgm:chMax val="0"/>
          <dgm:chPref val="0"/>
          <dgm:bulletEnabled val="1"/>
        </dgm:presLayoutVars>
      </dgm:prSet>
      <dgm:spPr/>
    </dgm:pt>
    <dgm:pt modelId="{BF7C63BC-34E7-4A17-9B00-2F43F74CA1A4}" type="pres">
      <dgm:prSet presAssocID="{199B4CA7-E255-4B93-A115-3F91D71208FC}" presName="tile3" presStyleLbl="node1" presStyleIdx="2" presStyleCnt="4"/>
      <dgm:spPr/>
    </dgm:pt>
    <dgm:pt modelId="{26BD989F-C8CD-43B6-B39F-F88F6DBFA5B3}" type="pres">
      <dgm:prSet presAssocID="{199B4CA7-E255-4B93-A115-3F91D71208FC}" presName="tile3text" presStyleLbl="node1" presStyleIdx="2" presStyleCnt="4">
        <dgm:presLayoutVars>
          <dgm:chMax val="0"/>
          <dgm:chPref val="0"/>
          <dgm:bulletEnabled val="1"/>
        </dgm:presLayoutVars>
      </dgm:prSet>
      <dgm:spPr/>
    </dgm:pt>
    <dgm:pt modelId="{6ED09A99-1579-4A8A-BF11-593C5045EEFC}" type="pres">
      <dgm:prSet presAssocID="{199B4CA7-E255-4B93-A115-3F91D71208FC}" presName="tile4" presStyleLbl="node1" presStyleIdx="3" presStyleCnt="4"/>
      <dgm:spPr/>
    </dgm:pt>
    <dgm:pt modelId="{9EF1B08F-2CB8-48E6-9C18-8415DBAD70BC}" type="pres">
      <dgm:prSet presAssocID="{199B4CA7-E255-4B93-A115-3F91D71208FC}" presName="tile4text" presStyleLbl="node1" presStyleIdx="3" presStyleCnt="4">
        <dgm:presLayoutVars>
          <dgm:chMax val="0"/>
          <dgm:chPref val="0"/>
          <dgm:bulletEnabled val="1"/>
        </dgm:presLayoutVars>
      </dgm:prSet>
      <dgm:spPr/>
    </dgm:pt>
    <dgm:pt modelId="{E96FC5FA-A9A5-42E2-AAEF-D91FF67DFC1C}" type="pres">
      <dgm:prSet presAssocID="{199B4CA7-E255-4B93-A115-3F91D71208FC}" presName="centerTile" presStyleLbl="fgShp" presStyleIdx="0" presStyleCnt="1">
        <dgm:presLayoutVars>
          <dgm:chMax val="0"/>
          <dgm:chPref val="0"/>
        </dgm:presLayoutVars>
      </dgm:prSet>
      <dgm:spPr/>
    </dgm:pt>
  </dgm:ptLst>
  <dgm:cxnLst>
    <dgm:cxn modelId="{3356040A-68D4-4A37-828A-B7EB74AB08C7}" type="presOf" srcId="{AF2F7CD1-3639-44E8-BDC5-B974CD4EDF9E}" destId="{E96FC5FA-A9A5-42E2-AAEF-D91FF67DFC1C}" srcOrd="0" destOrd="0" presId="urn:microsoft.com/office/officeart/2005/8/layout/matrix1"/>
    <dgm:cxn modelId="{F41DFE19-8BD7-4189-BD00-E2299A1A3915}" srcId="{AF2F7CD1-3639-44E8-BDC5-B974CD4EDF9E}" destId="{21212135-C71C-4F07-8904-CA7BCB800022}" srcOrd="1" destOrd="0" parTransId="{3C9273D9-ED52-4F9F-8162-1B935E08A774}" sibTransId="{C946087C-119A-4902-9BBD-7153C708F951}"/>
    <dgm:cxn modelId="{9FF8D04B-D5C5-4FA7-B587-8C28DAC2F2F2}" srcId="{AF2F7CD1-3639-44E8-BDC5-B974CD4EDF9E}" destId="{BF490D15-33C8-46EE-B24F-96D4DB08D668}" srcOrd="3" destOrd="0" parTransId="{4725C79D-A532-499F-B352-EB8400079670}" sibTransId="{840E736C-7244-4374-B3E5-33348831259F}"/>
    <dgm:cxn modelId="{3ED9936F-AAED-4730-8DAA-B3D028DF718C}" type="presOf" srcId="{199B4CA7-E255-4B93-A115-3F91D71208FC}" destId="{B66AF982-5D88-4749-9433-F54C83303EA5}" srcOrd="0" destOrd="0" presId="urn:microsoft.com/office/officeart/2005/8/layout/matrix1"/>
    <dgm:cxn modelId="{B2749E58-4A8D-43F5-B98A-82A50FA2A15F}" type="presOf" srcId="{21212135-C71C-4F07-8904-CA7BCB800022}" destId="{2DC0967F-808E-4C17-A89A-2CB76A407E9C}" srcOrd="1" destOrd="0" presId="urn:microsoft.com/office/officeart/2005/8/layout/matrix1"/>
    <dgm:cxn modelId="{7AF9FA91-16F5-477E-92C6-0E6056850E02}" type="presOf" srcId="{21212135-C71C-4F07-8904-CA7BCB800022}" destId="{E772D828-BA35-4B0E-9B7F-FFB155785CDA}" srcOrd="0" destOrd="0" presId="urn:microsoft.com/office/officeart/2005/8/layout/matrix1"/>
    <dgm:cxn modelId="{B69A069C-02C5-4C01-80CA-4287990587B4}" srcId="{AF2F7CD1-3639-44E8-BDC5-B974CD4EDF9E}" destId="{B593A18A-F917-409E-88B5-A07933DE653F}" srcOrd="2" destOrd="0" parTransId="{2F8BAEB1-C5BA-46F0-9135-C3E30944A8A8}" sibTransId="{6F42097F-3C40-4499-B1C9-A2890F5AE286}"/>
    <dgm:cxn modelId="{235608A7-D651-4644-9118-6BA8CE19944C}" type="presOf" srcId="{B593A18A-F917-409E-88B5-A07933DE653F}" destId="{26BD989F-C8CD-43B6-B39F-F88F6DBFA5B3}" srcOrd="1" destOrd="0" presId="urn:microsoft.com/office/officeart/2005/8/layout/matrix1"/>
    <dgm:cxn modelId="{6BFF57BB-F1E2-46AE-B334-ADF8881F18C9}" type="presOf" srcId="{01702B23-3E9F-4818-8527-CCCC54481AC5}" destId="{00540B41-2FC7-4A2C-9385-979F48905391}" srcOrd="0" destOrd="0" presId="urn:microsoft.com/office/officeart/2005/8/layout/matrix1"/>
    <dgm:cxn modelId="{7ECCBFC0-2037-4988-AE4F-9C704AF0BDFA}" srcId="{199B4CA7-E255-4B93-A115-3F91D71208FC}" destId="{AF2F7CD1-3639-44E8-BDC5-B974CD4EDF9E}" srcOrd="0" destOrd="0" parTransId="{944111DF-F7B7-42D5-8E70-B502C0931603}" sibTransId="{6F1B6C71-6572-4E45-BA9C-347352001954}"/>
    <dgm:cxn modelId="{6063DDE1-2E12-4C88-AAB1-796CD1757E0E}" type="presOf" srcId="{BF490D15-33C8-46EE-B24F-96D4DB08D668}" destId="{9EF1B08F-2CB8-48E6-9C18-8415DBAD70BC}" srcOrd="1" destOrd="0" presId="urn:microsoft.com/office/officeart/2005/8/layout/matrix1"/>
    <dgm:cxn modelId="{12CC07E4-C07B-4D16-B78D-A6D3C4E5DAB5}" type="presOf" srcId="{01702B23-3E9F-4818-8527-CCCC54481AC5}" destId="{ABDBBCB8-0A62-4C15-AC3C-AB6C4DB6C0C8}" srcOrd="1" destOrd="0" presId="urn:microsoft.com/office/officeart/2005/8/layout/matrix1"/>
    <dgm:cxn modelId="{94DBD7EC-51EA-473A-8176-055E282CEAEB}" type="presOf" srcId="{BF490D15-33C8-46EE-B24F-96D4DB08D668}" destId="{6ED09A99-1579-4A8A-BF11-593C5045EEFC}" srcOrd="0" destOrd="0" presId="urn:microsoft.com/office/officeart/2005/8/layout/matrix1"/>
    <dgm:cxn modelId="{15EB35F3-072D-4EEE-84FD-FD98BBFAC802}" type="presOf" srcId="{B593A18A-F917-409E-88B5-A07933DE653F}" destId="{BF7C63BC-34E7-4A17-9B00-2F43F74CA1A4}" srcOrd="0" destOrd="0" presId="urn:microsoft.com/office/officeart/2005/8/layout/matrix1"/>
    <dgm:cxn modelId="{58B64CFA-3742-4F5E-878C-1923A72824D9}" srcId="{AF2F7CD1-3639-44E8-BDC5-B974CD4EDF9E}" destId="{01702B23-3E9F-4818-8527-CCCC54481AC5}" srcOrd="0" destOrd="0" parTransId="{99D085FF-44A8-4133-8461-EB91341CE6FE}" sibTransId="{5914C4EB-B6DD-4412-9F5D-66B11037F33A}"/>
    <dgm:cxn modelId="{37E20B5D-A860-467F-A92A-CABA60EC1B2D}" type="presParOf" srcId="{B66AF982-5D88-4749-9433-F54C83303EA5}" destId="{C6FB9B5E-6FEC-4BBE-A1C5-497235C38791}" srcOrd="0" destOrd="0" presId="urn:microsoft.com/office/officeart/2005/8/layout/matrix1"/>
    <dgm:cxn modelId="{A9889C62-F777-497E-ADD2-F69C6469C34B}" type="presParOf" srcId="{C6FB9B5E-6FEC-4BBE-A1C5-497235C38791}" destId="{00540B41-2FC7-4A2C-9385-979F48905391}" srcOrd="0" destOrd="0" presId="urn:microsoft.com/office/officeart/2005/8/layout/matrix1"/>
    <dgm:cxn modelId="{3F85409E-0826-4F56-9210-EBD973B4ECCC}" type="presParOf" srcId="{C6FB9B5E-6FEC-4BBE-A1C5-497235C38791}" destId="{ABDBBCB8-0A62-4C15-AC3C-AB6C4DB6C0C8}" srcOrd="1" destOrd="0" presId="urn:microsoft.com/office/officeart/2005/8/layout/matrix1"/>
    <dgm:cxn modelId="{50C206B8-5997-4543-AFB5-2C118F092D17}" type="presParOf" srcId="{C6FB9B5E-6FEC-4BBE-A1C5-497235C38791}" destId="{E772D828-BA35-4B0E-9B7F-FFB155785CDA}" srcOrd="2" destOrd="0" presId="urn:microsoft.com/office/officeart/2005/8/layout/matrix1"/>
    <dgm:cxn modelId="{3F51AF86-46A5-42C8-90C5-90DA544E80AB}" type="presParOf" srcId="{C6FB9B5E-6FEC-4BBE-A1C5-497235C38791}" destId="{2DC0967F-808E-4C17-A89A-2CB76A407E9C}" srcOrd="3" destOrd="0" presId="urn:microsoft.com/office/officeart/2005/8/layout/matrix1"/>
    <dgm:cxn modelId="{AE629456-171A-4ECE-A259-0C7280E099D9}" type="presParOf" srcId="{C6FB9B5E-6FEC-4BBE-A1C5-497235C38791}" destId="{BF7C63BC-34E7-4A17-9B00-2F43F74CA1A4}" srcOrd="4" destOrd="0" presId="urn:microsoft.com/office/officeart/2005/8/layout/matrix1"/>
    <dgm:cxn modelId="{227DF850-FA47-4D13-AB37-32B715C8B1FE}" type="presParOf" srcId="{C6FB9B5E-6FEC-4BBE-A1C5-497235C38791}" destId="{26BD989F-C8CD-43B6-B39F-F88F6DBFA5B3}" srcOrd="5" destOrd="0" presId="urn:microsoft.com/office/officeart/2005/8/layout/matrix1"/>
    <dgm:cxn modelId="{5FA4D388-909D-41D0-8957-323D34E3026D}" type="presParOf" srcId="{C6FB9B5E-6FEC-4BBE-A1C5-497235C38791}" destId="{6ED09A99-1579-4A8A-BF11-593C5045EEFC}" srcOrd="6" destOrd="0" presId="urn:microsoft.com/office/officeart/2005/8/layout/matrix1"/>
    <dgm:cxn modelId="{091FC5AD-32AD-48BB-8411-935ED1AB6DF8}" type="presParOf" srcId="{C6FB9B5E-6FEC-4BBE-A1C5-497235C38791}" destId="{9EF1B08F-2CB8-48E6-9C18-8415DBAD70BC}" srcOrd="7" destOrd="0" presId="urn:microsoft.com/office/officeart/2005/8/layout/matrix1"/>
    <dgm:cxn modelId="{81FEA71C-19FA-4F5B-838B-22E7C2208B38}" type="presParOf" srcId="{B66AF982-5D88-4749-9433-F54C83303EA5}" destId="{E96FC5FA-A9A5-42E2-AAEF-D91FF67DFC1C}" srcOrd="1" destOrd="0" presId="urn:microsoft.com/office/officeart/2005/8/layout/matrix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15909AB-C326-4CFF-B592-0C64177C041F}" type="doc">
      <dgm:prSet loTypeId="urn:microsoft.com/office/officeart/2005/8/layout/hProcess7" loCatId="list" qsTypeId="urn:microsoft.com/office/officeart/2005/8/quickstyle/simple1" qsCatId="simple" csTypeId="urn:microsoft.com/office/officeart/2005/8/colors/colorful1" csCatId="colorful" phldr="1"/>
      <dgm:spPr/>
      <dgm:t>
        <a:bodyPr/>
        <a:lstStyle/>
        <a:p>
          <a:endParaRPr lang="zh-CN" altLang="en-US"/>
        </a:p>
      </dgm:t>
    </dgm:pt>
    <dgm:pt modelId="{DFF5043B-40ED-4759-83BD-D7A8605B8741}">
      <dgm:prSet phldrT="[文本]"/>
      <dgm:spPr/>
      <dgm:t>
        <a:bodyPr/>
        <a:lstStyle/>
        <a:p>
          <a:r>
            <a:rPr lang="zh-CN" altLang="en-US" b="0" i="0" dirty="0"/>
            <a:t>静态内容阶段</a:t>
          </a:r>
          <a:endParaRPr lang="zh-CN" altLang="en-US" dirty="0"/>
        </a:p>
      </dgm:t>
    </dgm:pt>
    <dgm:pt modelId="{DF2CDE5A-D862-4E07-AC8A-02E9F0DB45CF}" type="parTrans" cxnId="{49E38C94-BE98-4C58-9790-E0819AE6B44E}">
      <dgm:prSet/>
      <dgm:spPr/>
      <dgm:t>
        <a:bodyPr/>
        <a:lstStyle/>
        <a:p>
          <a:endParaRPr lang="zh-CN" altLang="en-US"/>
        </a:p>
      </dgm:t>
    </dgm:pt>
    <dgm:pt modelId="{D037C106-8374-40B3-A2F0-07659564FCC6}" type="sibTrans" cxnId="{49E38C94-BE98-4C58-9790-E0819AE6B44E}">
      <dgm:prSet/>
      <dgm:spPr/>
      <dgm:t>
        <a:bodyPr/>
        <a:lstStyle/>
        <a:p>
          <a:endParaRPr lang="zh-CN" altLang="en-US"/>
        </a:p>
      </dgm:t>
    </dgm:pt>
    <dgm:pt modelId="{B0FC3CD5-9574-4F5C-9387-4EB68100BF17}">
      <dgm:prSet phldrT="[文本]"/>
      <dgm:spPr/>
      <dgm:t>
        <a:bodyPr/>
        <a:lstStyle/>
        <a:p>
          <a:r>
            <a:rPr lang="zh-CN" altLang="en-US" b="0" i="0" dirty="0"/>
            <a:t>在这个最初的阶段，使用</a:t>
          </a:r>
          <a:r>
            <a:rPr lang="en-US" altLang="zh-CN" b="0" i="0" dirty="0"/>
            <a:t>Web</a:t>
          </a:r>
          <a:r>
            <a:rPr lang="zh-CN" altLang="en-US" b="0" i="0" dirty="0"/>
            <a:t>的主要是一些研究机构。</a:t>
          </a:r>
          <a:r>
            <a:rPr lang="en-US" altLang="zh-CN" b="0" i="0" dirty="0"/>
            <a:t>Web</a:t>
          </a:r>
          <a:r>
            <a:rPr lang="zh-CN" altLang="en-US" b="0" i="0" dirty="0"/>
            <a:t>由大量的静态</a:t>
          </a:r>
          <a:r>
            <a:rPr lang="en-US" altLang="zh-CN" b="0" i="0" dirty="0"/>
            <a:t>HTML</a:t>
          </a:r>
          <a:r>
            <a:rPr lang="zh-CN" altLang="en-US" b="0" i="0" dirty="0"/>
            <a:t>文档组成，其中大多是一些学术论文。</a:t>
          </a:r>
          <a:r>
            <a:rPr lang="en-US" altLang="zh-CN" b="0" i="0" dirty="0"/>
            <a:t>Web</a:t>
          </a:r>
          <a:r>
            <a:rPr lang="zh-CN" altLang="en-US" b="0" i="0" dirty="0"/>
            <a:t>服务器可以被看作是支持超文本的共享文件服务器。</a:t>
          </a:r>
          <a:endParaRPr lang="zh-CN" altLang="en-US" dirty="0"/>
        </a:p>
      </dgm:t>
    </dgm:pt>
    <dgm:pt modelId="{EB7BEA54-FEE4-4C2A-9F84-C84ED22A7F4E}" type="parTrans" cxnId="{86FD91B4-FA79-4B98-A9DF-023920B89027}">
      <dgm:prSet/>
      <dgm:spPr/>
      <dgm:t>
        <a:bodyPr/>
        <a:lstStyle/>
        <a:p>
          <a:endParaRPr lang="zh-CN" altLang="en-US"/>
        </a:p>
      </dgm:t>
    </dgm:pt>
    <dgm:pt modelId="{6455BEED-21A8-43DB-A813-5D81D8FC692F}" type="sibTrans" cxnId="{86FD91B4-FA79-4B98-A9DF-023920B89027}">
      <dgm:prSet/>
      <dgm:spPr/>
      <dgm:t>
        <a:bodyPr/>
        <a:lstStyle/>
        <a:p>
          <a:endParaRPr lang="zh-CN" altLang="en-US"/>
        </a:p>
      </dgm:t>
    </dgm:pt>
    <dgm:pt modelId="{074988EC-DA37-4B98-8398-8DA34F925993}">
      <dgm:prSet phldrT="[文本]"/>
      <dgm:spPr/>
      <dgm:t>
        <a:bodyPr/>
        <a:lstStyle/>
        <a:p>
          <a:r>
            <a:rPr lang="en-US" b="0" i="0" dirty="0"/>
            <a:t>CGI</a:t>
          </a:r>
          <a:r>
            <a:rPr lang="zh-CN" altLang="en-US" b="0" i="0" dirty="0"/>
            <a:t>程序阶段</a:t>
          </a:r>
          <a:endParaRPr lang="zh-CN" altLang="en-US" dirty="0"/>
        </a:p>
      </dgm:t>
    </dgm:pt>
    <dgm:pt modelId="{6FF013D2-45A8-4A62-9C6D-792964F4BCD9}" type="parTrans" cxnId="{134BF74D-846D-406A-A34C-0CB7E75B8B4A}">
      <dgm:prSet/>
      <dgm:spPr/>
      <dgm:t>
        <a:bodyPr/>
        <a:lstStyle/>
        <a:p>
          <a:endParaRPr lang="zh-CN" altLang="en-US"/>
        </a:p>
      </dgm:t>
    </dgm:pt>
    <dgm:pt modelId="{5A068E24-8B22-4007-8D26-17424FCB216E}" type="sibTrans" cxnId="{134BF74D-846D-406A-A34C-0CB7E75B8B4A}">
      <dgm:prSet/>
      <dgm:spPr/>
      <dgm:t>
        <a:bodyPr/>
        <a:lstStyle/>
        <a:p>
          <a:endParaRPr lang="zh-CN" altLang="en-US"/>
        </a:p>
      </dgm:t>
    </dgm:pt>
    <dgm:pt modelId="{A1DF0A47-4532-422E-A989-A5779AB3524C}">
      <dgm:prSet phldrT="[文本]"/>
      <dgm:spPr/>
      <dgm:t>
        <a:bodyPr/>
        <a:lstStyle/>
        <a:p>
          <a:r>
            <a:rPr lang="zh-CN" altLang="en-US" b="0" i="0" dirty="0"/>
            <a:t>在这个阶段，</a:t>
          </a:r>
          <a:r>
            <a:rPr lang="en-US" altLang="zh-CN" b="0" i="0" dirty="0"/>
            <a:t>Web</a:t>
          </a:r>
          <a:r>
            <a:rPr lang="zh-CN" altLang="en-US" b="0" i="0" dirty="0"/>
            <a:t>服务器增加了一些编程</a:t>
          </a:r>
          <a:r>
            <a:rPr lang="en-US" altLang="zh-CN" b="0" i="0" dirty="0"/>
            <a:t>API</a:t>
          </a:r>
          <a:r>
            <a:rPr lang="zh-CN" altLang="en-US" b="0" i="0" dirty="0"/>
            <a:t>。通过这些</a:t>
          </a:r>
          <a:r>
            <a:rPr lang="en-US" altLang="zh-CN" b="0" i="0" dirty="0"/>
            <a:t>API</a:t>
          </a:r>
          <a:r>
            <a:rPr lang="zh-CN" altLang="en-US" b="0" i="0" dirty="0"/>
            <a:t>编写的应用程序，可以向客户端提供一些动态变化的内容。</a:t>
          </a:r>
          <a:r>
            <a:rPr lang="en-US" altLang="zh-CN" b="0" i="0" dirty="0"/>
            <a:t>Web</a:t>
          </a:r>
          <a:r>
            <a:rPr lang="zh-CN" altLang="en-US" b="0" i="0" dirty="0"/>
            <a:t>服务器与应用程序之间的通信，通过</a:t>
          </a:r>
          <a:r>
            <a:rPr lang="en-US" altLang="zh-CN" b="0" i="0" dirty="0"/>
            <a:t>CGI</a:t>
          </a:r>
          <a:r>
            <a:rPr lang="zh-CN" altLang="en-US" b="0" i="0" dirty="0"/>
            <a:t>（</a:t>
          </a:r>
          <a:r>
            <a:rPr lang="en-US" altLang="zh-CN" b="0" i="0" dirty="0"/>
            <a:t>Common Gateway Interface</a:t>
          </a:r>
          <a:r>
            <a:rPr lang="zh-CN" altLang="en-US" b="0" i="0" dirty="0"/>
            <a:t>）协议完成，应用程序被称作</a:t>
          </a:r>
          <a:r>
            <a:rPr lang="en-US" altLang="zh-CN" b="0" i="0" dirty="0"/>
            <a:t>CGI</a:t>
          </a:r>
          <a:r>
            <a:rPr lang="zh-CN" altLang="en-US" b="0" i="0" dirty="0"/>
            <a:t>程序。</a:t>
          </a:r>
          <a:endParaRPr lang="zh-CN" altLang="en-US" dirty="0"/>
        </a:p>
      </dgm:t>
    </dgm:pt>
    <dgm:pt modelId="{0C3F8C51-2298-4885-99AC-75BBCBCE68A9}" type="parTrans" cxnId="{9724BC53-E8EC-4EC6-9319-5E6E231427F3}">
      <dgm:prSet/>
      <dgm:spPr/>
      <dgm:t>
        <a:bodyPr/>
        <a:lstStyle/>
        <a:p>
          <a:endParaRPr lang="zh-CN" altLang="en-US"/>
        </a:p>
      </dgm:t>
    </dgm:pt>
    <dgm:pt modelId="{5B26C99A-4ABE-4289-AB43-925331D7E4CD}" type="sibTrans" cxnId="{9724BC53-E8EC-4EC6-9319-5E6E231427F3}">
      <dgm:prSet/>
      <dgm:spPr/>
      <dgm:t>
        <a:bodyPr/>
        <a:lstStyle/>
        <a:p>
          <a:endParaRPr lang="zh-CN" altLang="en-US"/>
        </a:p>
      </dgm:t>
    </dgm:pt>
    <dgm:pt modelId="{F6BD77A2-D15E-4EDD-8164-EA6EC0A3F904}">
      <dgm:prSet phldrT="[文本]"/>
      <dgm:spPr/>
      <dgm:t>
        <a:bodyPr/>
        <a:lstStyle/>
        <a:p>
          <a:r>
            <a:rPr lang="zh-CN" altLang="en-US" b="0" i="0" dirty="0"/>
            <a:t>脚本语言阶段</a:t>
          </a:r>
          <a:endParaRPr lang="zh-CN" altLang="en-US" dirty="0"/>
        </a:p>
      </dgm:t>
    </dgm:pt>
    <dgm:pt modelId="{88B19167-DC97-403A-8910-8BDC21A9C473}" type="parTrans" cxnId="{C01F4DED-F876-4372-AA2B-2286006339BB}">
      <dgm:prSet/>
      <dgm:spPr/>
      <dgm:t>
        <a:bodyPr/>
        <a:lstStyle/>
        <a:p>
          <a:endParaRPr lang="zh-CN" altLang="en-US"/>
        </a:p>
      </dgm:t>
    </dgm:pt>
    <dgm:pt modelId="{D302F376-3F5C-43F1-ADC1-1476EA532B67}" type="sibTrans" cxnId="{C01F4DED-F876-4372-AA2B-2286006339BB}">
      <dgm:prSet/>
      <dgm:spPr/>
      <dgm:t>
        <a:bodyPr/>
        <a:lstStyle/>
        <a:p>
          <a:endParaRPr lang="zh-CN" altLang="en-US"/>
        </a:p>
      </dgm:t>
    </dgm:pt>
    <dgm:pt modelId="{BFCED0E1-D813-44FE-85CC-8114D6AB16D8}">
      <dgm:prSet phldrT="[文本]"/>
      <dgm:spPr/>
      <dgm:t>
        <a:bodyPr/>
        <a:lstStyle/>
        <a:p>
          <a:r>
            <a:rPr lang="zh-CN" altLang="en-US" b="0" i="0" dirty="0"/>
            <a:t>在这个阶段，服务器端出现了</a:t>
          </a:r>
          <a:r>
            <a:rPr lang="en-US" altLang="zh-CN" b="0" i="0" dirty="0"/>
            <a:t>ASP</a:t>
          </a:r>
          <a:r>
            <a:rPr lang="zh-CN" altLang="en-US" b="0" i="0" dirty="0"/>
            <a:t>、</a:t>
          </a:r>
          <a:r>
            <a:rPr lang="en-US" altLang="zh-CN" b="0" i="0" dirty="0"/>
            <a:t>PHP</a:t>
          </a:r>
          <a:r>
            <a:rPr lang="zh-CN" altLang="en-US" b="0" i="0" dirty="0"/>
            <a:t>、</a:t>
          </a:r>
          <a:r>
            <a:rPr lang="en-US" altLang="zh-CN" b="0" i="0" dirty="0"/>
            <a:t>JSP</a:t>
          </a:r>
          <a:r>
            <a:rPr lang="zh-CN" altLang="en-US" b="0" i="0" dirty="0"/>
            <a:t>、</a:t>
          </a:r>
          <a:r>
            <a:rPr lang="en-US" altLang="zh-CN" b="0" i="0" dirty="0"/>
            <a:t>ColdFusion</a:t>
          </a:r>
          <a:r>
            <a:rPr lang="zh-CN" altLang="en-US" b="0" i="0" dirty="0"/>
            <a:t>等支持</a:t>
          </a:r>
          <a:r>
            <a:rPr lang="en-US" altLang="zh-CN" b="0" i="0" dirty="0"/>
            <a:t>session</a:t>
          </a:r>
          <a:r>
            <a:rPr lang="zh-CN" altLang="en-US" b="0" i="0" dirty="0"/>
            <a:t>的脚本语言技术，浏览器端出现了</a:t>
          </a:r>
          <a:r>
            <a:rPr lang="en-US" altLang="zh-CN" b="0" i="0" dirty="0"/>
            <a:t>Java Applet</a:t>
          </a:r>
          <a:r>
            <a:rPr lang="zh-CN" altLang="en-US" b="0" i="0" dirty="0"/>
            <a:t>、</a:t>
          </a:r>
          <a:r>
            <a:rPr lang="en-US" altLang="zh-CN" b="0" i="0" dirty="0"/>
            <a:t>JavaScript</a:t>
          </a:r>
          <a:r>
            <a:rPr lang="zh-CN" altLang="en-US" b="0" i="0" dirty="0"/>
            <a:t>等技术。使用这些技术，可以提供更加丰富的动态内容。</a:t>
          </a:r>
          <a:endParaRPr lang="zh-CN" altLang="en-US" dirty="0"/>
        </a:p>
      </dgm:t>
    </dgm:pt>
    <dgm:pt modelId="{FD37CBEC-F22D-45D1-BFB4-6D9602241FDB}" type="parTrans" cxnId="{B0C715B1-5EC0-4A30-B64F-C797459B4188}">
      <dgm:prSet/>
      <dgm:spPr/>
      <dgm:t>
        <a:bodyPr/>
        <a:lstStyle/>
        <a:p>
          <a:endParaRPr lang="zh-CN" altLang="en-US"/>
        </a:p>
      </dgm:t>
    </dgm:pt>
    <dgm:pt modelId="{BB55235F-9116-403A-B4E5-35E1390D3345}" type="sibTrans" cxnId="{B0C715B1-5EC0-4A30-B64F-C797459B4188}">
      <dgm:prSet/>
      <dgm:spPr/>
      <dgm:t>
        <a:bodyPr/>
        <a:lstStyle/>
        <a:p>
          <a:endParaRPr lang="zh-CN" altLang="en-US"/>
        </a:p>
      </dgm:t>
    </dgm:pt>
    <dgm:pt modelId="{78A5E12A-F814-4D1B-87DC-F0DA0BD7E7FA}" type="pres">
      <dgm:prSet presAssocID="{F15909AB-C326-4CFF-B592-0C64177C041F}" presName="Name0" presStyleCnt="0">
        <dgm:presLayoutVars>
          <dgm:dir/>
          <dgm:animLvl val="lvl"/>
          <dgm:resizeHandles val="exact"/>
        </dgm:presLayoutVars>
      </dgm:prSet>
      <dgm:spPr/>
    </dgm:pt>
    <dgm:pt modelId="{8E97B6EA-B205-46DE-83AE-0080B76FB310}" type="pres">
      <dgm:prSet presAssocID="{DFF5043B-40ED-4759-83BD-D7A8605B8741}" presName="compositeNode" presStyleCnt="0">
        <dgm:presLayoutVars>
          <dgm:bulletEnabled val="1"/>
        </dgm:presLayoutVars>
      </dgm:prSet>
      <dgm:spPr/>
    </dgm:pt>
    <dgm:pt modelId="{50F4A728-F96E-4F00-8EF0-BCBC36CD51D5}" type="pres">
      <dgm:prSet presAssocID="{DFF5043B-40ED-4759-83BD-D7A8605B8741}" presName="bgRect" presStyleLbl="node1" presStyleIdx="0" presStyleCnt="3"/>
      <dgm:spPr/>
    </dgm:pt>
    <dgm:pt modelId="{904551A9-1FAE-4C44-9DB2-EEFAEDD93CB1}" type="pres">
      <dgm:prSet presAssocID="{DFF5043B-40ED-4759-83BD-D7A8605B8741}" presName="parentNode" presStyleLbl="node1" presStyleIdx="0" presStyleCnt="3">
        <dgm:presLayoutVars>
          <dgm:chMax val="0"/>
          <dgm:bulletEnabled val="1"/>
        </dgm:presLayoutVars>
      </dgm:prSet>
      <dgm:spPr/>
    </dgm:pt>
    <dgm:pt modelId="{851CA35B-929D-4F7B-A391-ABDD3219E272}" type="pres">
      <dgm:prSet presAssocID="{DFF5043B-40ED-4759-83BD-D7A8605B8741}" presName="childNode" presStyleLbl="node1" presStyleIdx="0" presStyleCnt="3">
        <dgm:presLayoutVars>
          <dgm:bulletEnabled val="1"/>
        </dgm:presLayoutVars>
      </dgm:prSet>
      <dgm:spPr/>
    </dgm:pt>
    <dgm:pt modelId="{BE424D14-5B8E-41CE-92C1-066F8951E968}" type="pres">
      <dgm:prSet presAssocID="{D037C106-8374-40B3-A2F0-07659564FCC6}" presName="hSp" presStyleCnt="0"/>
      <dgm:spPr/>
    </dgm:pt>
    <dgm:pt modelId="{8E5E9C1A-A8BA-40B0-87DB-5B247C8963E7}" type="pres">
      <dgm:prSet presAssocID="{D037C106-8374-40B3-A2F0-07659564FCC6}" presName="vProcSp" presStyleCnt="0"/>
      <dgm:spPr/>
    </dgm:pt>
    <dgm:pt modelId="{5BA9705D-3A33-4460-B01B-76FE7F067DD8}" type="pres">
      <dgm:prSet presAssocID="{D037C106-8374-40B3-A2F0-07659564FCC6}" presName="vSp1" presStyleCnt="0"/>
      <dgm:spPr/>
    </dgm:pt>
    <dgm:pt modelId="{D900CF0D-A23D-4951-9934-69A4D59B8FCE}" type="pres">
      <dgm:prSet presAssocID="{D037C106-8374-40B3-A2F0-07659564FCC6}" presName="simulatedConn" presStyleLbl="solidFgAcc1" presStyleIdx="0" presStyleCnt="2"/>
      <dgm:spPr/>
    </dgm:pt>
    <dgm:pt modelId="{25842B9F-B1DF-4410-A80F-B0B621615388}" type="pres">
      <dgm:prSet presAssocID="{D037C106-8374-40B3-A2F0-07659564FCC6}" presName="vSp2" presStyleCnt="0"/>
      <dgm:spPr/>
    </dgm:pt>
    <dgm:pt modelId="{D4C3CB74-D7E4-40BF-AAE7-6CFBD1E27C2C}" type="pres">
      <dgm:prSet presAssocID="{D037C106-8374-40B3-A2F0-07659564FCC6}" presName="sibTrans" presStyleCnt="0"/>
      <dgm:spPr/>
    </dgm:pt>
    <dgm:pt modelId="{83863D19-D194-4815-8093-0FE5B705819D}" type="pres">
      <dgm:prSet presAssocID="{074988EC-DA37-4B98-8398-8DA34F925993}" presName="compositeNode" presStyleCnt="0">
        <dgm:presLayoutVars>
          <dgm:bulletEnabled val="1"/>
        </dgm:presLayoutVars>
      </dgm:prSet>
      <dgm:spPr/>
    </dgm:pt>
    <dgm:pt modelId="{05C2BFD5-D6E4-41FE-971C-7F6BD86BF648}" type="pres">
      <dgm:prSet presAssocID="{074988EC-DA37-4B98-8398-8DA34F925993}" presName="bgRect" presStyleLbl="node1" presStyleIdx="1" presStyleCnt="3"/>
      <dgm:spPr/>
    </dgm:pt>
    <dgm:pt modelId="{92453544-1038-49F3-906F-A1AC8C80C68E}" type="pres">
      <dgm:prSet presAssocID="{074988EC-DA37-4B98-8398-8DA34F925993}" presName="parentNode" presStyleLbl="node1" presStyleIdx="1" presStyleCnt="3">
        <dgm:presLayoutVars>
          <dgm:chMax val="0"/>
          <dgm:bulletEnabled val="1"/>
        </dgm:presLayoutVars>
      </dgm:prSet>
      <dgm:spPr/>
    </dgm:pt>
    <dgm:pt modelId="{93A12560-4AC2-4385-AEBB-FEA13CF35871}" type="pres">
      <dgm:prSet presAssocID="{074988EC-DA37-4B98-8398-8DA34F925993}" presName="childNode" presStyleLbl="node1" presStyleIdx="1" presStyleCnt="3">
        <dgm:presLayoutVars>
          <dgm:bulletEnabled val="1"/>
        </dgm:presLayoutVars>
      </dgm:prSet>
      <dgm:spPr/>
    </dgm:pt>
    <dgm:pt modelId="{9B620ABA-D518-4868-9C08-26012BF63BD8}" type="pres">
      <dgm:prSet presAssocID="{5A068E24-8B22-4007-8D26-17424FCB216E}" presName="hSp" presStyleCnt="0"/>
      <dgm:spPr/>
    </dgm:pt>
    <dgm:pt modelId="{C4CD35F7-E6FE-413B-BCF9-CFE0468688F7}" type="pres">
      <dgm:prSet presAssocID="{5A068E24-8B22-4007-8D26-17424FCB216E}" presName="vProcSp" presStyleCnt="0"/>
      <dgm:spPr/>
    </dgm:pt>
    <dgm:pt modelId="{A7368A05-E739-442C-8BCD-486F1811962C}" type="pres">
      <dgm:prSet presAssocID="{5A068E24-8B22-4007-8D26-17424FCB216E}" presName="vSp1" presStyleCnt="0"/>
      <dgm:spPr/>
    </dgm:pt>
    <dgm:pt modelId="{68373A7B-BA8F-4D12-8016-B8FC395F1D11}" type="pres">
      <dgm:prSet presAssocID="{5A068E24-8B22-4007-8D26-17424FCB216E}" presName="simulatedConn" presStyleLbl="solidFgAcc1" presStyleIdx="1" presStyleCnt="2"/>
      <dgm:spPr/>
    </dgm:pt>
    <dgm:pt modelId="{340B889E-0B27-4BE7-9DF6-DAA3267C704E}" type="pres">
      <dgm:prSet presAssocID="{5A068E24-8B22-4007-8D26-17424FCB216E}" presName="vSp2" presStyleCnt="0"/>
      <dgm:spPr/>
    </dgm:pt>
    <dgm:pt modelId="{03EA0F19-AA90-4FB4-AAD0-789BCB139C75}" type="pres">
      <dgm:prSet presAssocID="{5A068E24-8B22-4007-8D26-17424FCB216E}" presName="sibTrans" presStyleCnt="0"/>
      <dgm:spPr/>
    </dgm:pt>
    <dgm:pt modelId="{A65C790E-217A-4B32-9E0C-9CE0BFECE2BC}" type="pres">
      <dgm:prSet presAssocID="{F6BD77A2-D15E-4EDD-8164-EA6EC0A3F904}" presName="compositeNode" presStyleCnt="0">
        <dgm:presLayoutVars>
          <dgm:bulletEnabled val="1"/>
        </dgm:presLayoutVars>
      </dgm:prSet>
      <dgm:spPr/>
    </dgm:pt>
    <dgm:pt modelId="{AD1A0A37-F032-4716-80A2-DB213BC9EC42}" type="pres">
      <dgm:prSet presAssocID="{F6BD77A2-D15E-4EDD-8164-EA6EC0A3F904}" presName="bgRect" presStyleLbl="node1" presStyleIdx="2" presStyleCnt="3"/>
      <dgm:spPr/>
    </dgm:pt>
    <dgm:pt modelId="{58225105-416D-413E-BE93-3D9C126DF158}" type="pres">
      <dgm:prSet presAssocID="{F6BD77A2-D15E-4EDD-8164-EA6EC0A3F904}" presName="parentNode" presStyleLbl="node1" presStyleIdx="2" presStyleCnt="3">
        <dgm:presLayoutVars>
          <dgm:chMax val="0"/>
          <dgm:bulletEnabled val="1"/>
        </dgm:presLayoutVars>
      </dgm:prSet>
      <dgm:spPr/>
    </dgm:pt>
    <dgm:pt modelId="{86E9302D-DC17-4D95-A63A-2D27878EEBF0}" type="pres">
      <dgm:prSet presAssocID="{F6BD77A2-D15E-4EDD-8164-EA6EC0A3F904}" presName="childNode" presStyleLbl="node1" presStyleIdx="2" presStyleCnt="3">
        <dgm:presLayoutVars>
          <dgm:bulletEnabled val="1"/>
        </dgm:presLayoutVars>
      </dgm:prSet>
      <dgm:spPr/>
    </dgm:pt>
  </dgm:ptLst>
  <dgm:cxnLst>
    <dgm:cxn modelId="{E2400300-FAD5-4E7F-9C73-75988BC22935}" type="presOf" srcId="{074988EC-DA37-4B98-8398-8DA34F925993}" destId="{05C2BFD5-D6E4-41FE-971C-7F6BD86BF648}" srcOrd="0" destOrd="0" presId="urn:microsoft.com/office/officeart/2005/8/layout/hProcess7"/>
    <dgm:cxn modelId="{1BE09312-67A5-4842-863E-51CE16F9B262}" type="presOf" srcId="{DFF5043B-40ED-4759-83BD-D7A8605B8741}" destId="{904551A9-1FAE-4C44-9DB2-EEFAEDD93CB1}" srcOrd="1" destOrd="0" presId="urn:microsoft.com/office/officeart/2005/8/layout/hProcess7"/>
    <dgm:cxn modelId="{C6D51328-2412-4C0D-A84A-8D221D2E8A49}" type="presOf" srcId="{F6BD77A2-D15E-4EDD-8164-EA6EC0A3F904}" destId="{AD1A0A37-F032-4716-80A2-DB213BC9EC42}" srcOrd="0" destOrd="0" presId="urn:microsoft.com/office/officeart/2005/8/layout/hProcess7"/>
    <dgm:cxn modelId="{134BF74D-846D-406A-A34C-0CB7E75B8B4A}" srcId="{F15909AB-C326-4CFF-B592-0C64177C041F}" destId="{074988EC-DA37-4B98-8398-8DA34F925993}" srcOrd="1" destOrd="0" parTransId="{6FF013D2-45A8-4A62-9C6D-792964F4BCD9}" sibTransId="{5A068E24-8B22-4007-8D26-17424FCB216E}"/>
    <dgm:cxn modelId="{F1282671-4335-4564-B55A-5CC1804298AA}" type="presOf" srcId="{BFCED0E1-D813-44FE-85CC-8114D6AB16D8}" destId="{86E9302D-DC17-4D95-A63A-2D27878EEBF0}" srcOrd="0" destOrd="0" presId="urn:microsoft.com/office/officeart/2005/8/layout/hProcess7"/>
    <dgm:cxn modelId="{9724BC53-E8EC-4EC6-9319-5E6E231427F3}" srcId="{074988EC-DA37-4B98-8398-8DA34F925993}" destId="{A1DF0A47-4532-422E-A989-A5779AB3524C}" srcOrd="0" destOrd="0" parTransId="{0C3F8C51-2298-4885-99AC-75BBCBCE68A9}" sibTransId="{5B26C99A-4ABE-4289-AB43-925331D7E4CD}"/>
    <dgm:cxn modelId="{49E38C94-BE98-4C58-9790-E0819AE6B44E}" srcId="{F15909AB-C326-4CFF-B592-0C64177C041F}" destId="{DFF5043B-40ED-4759-83BD-D7A8605B8741}" srcOrd="0" destOrd="0" parTransId="{DF2CDE5A-D862-4E07-AC8A-02E9F0DB45CF}" sibTransId="{D037C106-8374-40B3-A2F0-07659564FCC6}"/>
    <dgm:cxn modelId="{E49C1C9C-610A-4182-8E22-2F470A78FD45}" type="presOf" srcId="{074988EC-DA37-4B98-8398-8DA34F925993}" destId="{92453544-1038-49F3-906F-A1AC8C80C68E}" srcOrd="1" destOrd="0" presId="urn:microsoft.com/office/officeart/2005/8/layout/hProcess7"/>
    <dgm:cxn modelId="{B0C715B1-5EC0-4A30-B64F-C797459B4188}" srcId="{F6BD77A2-D15E-4EDD-8164-EA6EC0A3F904}" destId="{BFCED0E1-D813-44FE-85CC-8114D6AB16D8}" srcOrd="0" destOrd="0" parTransId="{FD37CBEC-F22D-45D1-BFB4-6D9602241FDB}" sibTransId="{BB55235F-9116-403A-B4E5-35E1390D3345}"/>
    <dgm:cxn modelId="{86FD91B4-FA79-4B98-A9DF-023920B89027}" srcId="{DFF5043B-40ED-4759-83BD-D7A8605B8741}" destId="{B0FC3CD5-9574-4F5C-9387-4EB68100BF17}" srcOrd="0" destOrd="0" parTransId="{EB7BEA54-FEE4-4C2A-9F84-C84ED22A7F4E}" sibTransId="{6455BEED-21A8-43DB-A813-5D81D8FC692F}"/>
    <dgm:cxn modelId="{BCAA81E7-E3B0-4FB2-973E-CA66548846F3}" type="presOf" srcId="{A1DF0A47-4532-422E-A989-A5779AB3524C}" destId="{93A12560-4AC2-4385-AEBB-FEA13CF35871}" srcOrd="0" destOrd="0" presId="urn:microsoft.com/office/officeart/2005/8/layout/hProcess7"/>
    <dgm:cxn modelId="{C01F4DED-F876-4372-AA2B-2286006339BB}" srcId="{F15909AB-C326-4CFF-B592-0C64177C041F}" destId="{F6BD77A2-D15E-4EDD-8164-EA6EC0A3F904}" srcOrd="2" destOrd="0" parTransId="{88B19167-DC97-403A-8910-8BDC21A9C473}" sibTransId="{D302F376-3F5C-43F1-ADC1-1476EA532B67}"/>
    <dgm:cxn modelId="{A5F2D0EF-A3D8-485E-97C2-DEAB44A19A76}" type="presOf" srcId="{F6BD77A2-D15E-4EDD-8164-EA6EC0A3F904}" destId="{58225105-416D-413E-BE93-3D9C126DF158}" srcOrd="1" destOrd="0" presId="urn:microsoft.com/office/officeart/2005/8/layout/hProcess7"/>
    <dgm:cxn modelId="{2D4A32F5-EB77-42E0-80DD-0F805A5B4F66}" type="presOf" srcId="{DFF5043B-40ED-4759-83BD-D7A8605B8741}" destId="{50F4A728-F96E-4F00-8EF0-BCBC36CD51D5}" srcOrd="0" destOrd="0" presId="urn:microsoft.com/office/officeart/2005/8/layout/hProcess7"/>
    <dgm:cxn modelId="{DAB56FF6-B006-47D0-A179-BCEDEF35283D}" type="presOf" srcId="{B0FC3CD5-9574-4F5C-9387-4EB68100BF17}" destId="{851CA35B-929D-4F7B-A391-ABDD3219E272}" srcOrd="0" destOrd="0" presId="urn:microsoft.com/office/officeart/2005/8/layout/hProcess7"/>
    <dgm:cxn modelId="{7CD16BF9-483A-4895-8361-B1E57434E18C}" type="presOf" srcId="{F15909AB-C326-4CFF-B592-0C64177C041F}" destId="{78A5E12A-F814-4D1B-87DC-F0DA0BD7E7FA}" srcOrd="0" destOrd="0" presId="urn:microsoft.com/office/officeart/2005/8/layout/hProcess7"/>
    <dgm:cxn modelId="{A0D70BAB-CF68-4B45-AF64-E79405F5E123}" type="presParOf" srcId="{78A5E12A-F814-4D1B-87DC-F0DA0BD7E7FA}" destId="{8E97B6EA-B205-46DE-83AE-0080B76FB310}" srcOrd="0" destOrd="0" presId="urn:microsoft.com/office/officeart/2005/8/layout/hProcess7"/>
    <dgm:cxn modelId="{192C10D2-958C-4909-9700-B4595070DFC7}" type="presParOf" srcId="{8E97B6EA-B205-46DE-83AE-0080B76FB310}" destId="{50F4A728-F96E-4F00-8EF0-BCBC36CD51D5}" srcOrd="0" destOrd="0" presId="urn:microsoft.com/office/officeart/2005/8/layout/hProcess7"/>
    <dgm:cxn modelId="{3E452308-1598-4E0B-84CD-8DC21ABB606F}" type="presParOf" srcId="{8E97B6EA-B205-46DE-83AE-0080B76FB310}" destId="{904551A9-1FAE-4C44-9DB2-EEFAEDD93CB1}" srcOrd="1" destOrd="0" presId="urn:microsoft.com/office/officeart/2005/8/layout/hProcess7"/>
    <dgm:cxn modelId="{A28277E9-1968-4CC9-9630-33310B941DB3}" type="presParOf" srcId="{8E97B6EA-B205-46DE-83AE-0080B76FB310}" destId="{851CA35B-929D-4F7B-A391-ABDD3219E272}" srcOrd="2" destOrd="0" presId="urn:microsoft.com/office/officeart/2005/8/layout/hProcess7"/>
    <dgm:cxn modelId="{A17BE2FC-AD52-4E85-BCEB-8CBE6AB167E3}" type="presParOf" srcId="{78A5E12A-F814-4D1B-87DC-F0DA0BD7E7FA}" destId="{BE424D14-5B8E-41CE-92C1-066F8951E968}" srcOrd="1" destOrd="0" presId="urn:microsoft.com/office/officeart/2005/8/layout/hProcess7"/>
    <dgm:cxn modelId="{8A546A08-B029-4E89-A4DD-EFEA8AD839ED}" type="presParOf" srcId="{78A5E12A-F814-4D1B-87DC-F0DA0BD7E7FA}" destId="{8E5E9C1A-A8BA-40B0-87DB-5B247C8963E7}" srcOrd="2" destOrd="0" presId="urn:microsoft.com/office/officeart/2005/8/layout/hProcess7"/>
    <dgm:cxn modelId="{910ECC2A-D667-42E4-AB15-5EAF91804181}" type="presParOf" srcId="{8E5E9C1A-A8BA-40B0-87DB-5B247C8963E7}" destId="{5BA9705D-3A33-4460-B01B-76FE7F067DD8}" srcOrd="0" destOrd="0" presId="urn:microsoft.com/office/officeart/2005/8/layout/hProcess7"/>
    <dgm:cxn modelId="{A102F4B1-7EFD-4EF4-B6AB-AF332B34FC36}" type="presParOf" srcId="{8E5E9C1A-A8BA-40B0-87DB-5B247C8963E7}" destId="{D900CF0D-A23D-4951-9934-69A4D59B8FCE}" srcOrd="1" destOrd="0" presId="urn:microsoft.com/office/officeart/2005/8/layout/hProcess7"/>
    <dgm:cxn modelId="{C95F628A-0398-43F3-B5E9-0EA947A68CF5}" type="presParOf" srcId="{8E5E9C1A-A8BA-40B0-87DB-5B247C8963E7}" destId="{25842B9F-B1DF-4410-A80F-B0B621615388}" srcOrd="2" destOrd="0" presId="urn:microsoft.com/office/officeart/2005/8/layout/hProcess7"/>
    <dgm:cxn modelId="{9A1D5573-932B-4F32-ABBB-0222802192A4}" type="presParOf" srcId="{78A5E12A-F814-4D1B-87DC-F0DA0BD7E7FA}" destId="{D4C3CB74-D7E4-40BF-AAE7-6CFBD1E27C2C}" srcOrd="3" destOrd="0" presId="urn:microsoft.com/office/officeart/2005/8/layout/hProcess7"/>
    <dgm:cxn modelId="{3C035A34-6B84-4DA3-9BEC-66A198C7C906}" type="presParOf" srcId="{78A5E12A-F814-4D1B-87DC-F0DA0BD7E7FA}" destId="{83863D19-D194-4815-8093-0FE5B705819D}" srcOrd="4" destOrd="0" presId="urn:microsoft.com/office/officeart/2005/8/layout/hProcess7"/>
    <dgm:cxn modelId="{89CBFF2C-6A3E-414A-9550-5D3D64355673}" type="presParOf" srcId="{83863D19-D194-4815-8093-0FE5B705819D}" destId="{05C2BFD5-D6E4-41FE-971C-7F6BD86BF648}" srcOrd="0" destOrd="0" presId="urn:microsoft.com/office/officeart/2005/8/layout/hProcess7"/>
    <dgm:cxn modelId="{E2046F33-3D3B-4467-85A1-DA735C7002F8}" type="presParOf" srcId="{83863D19-D194-4815-8093-0FE5B705819D}" destId="{92453544-1038-49F3-906F-A1AC8C80C68E}" srcOrd="1" destOrd="0" presId="urn:microsoft.com/office/officeart/2005/8/layout/hProcess7"/>
    <dgm:cxn modelId="{E7D75E58-0393-4D56-8AEE-8791FA80939B}" type="presParOf" srcId="{83863D19-D194-4815-8093-0FE5B705819D}" destId="{93A12560-4AC2-4385-AEBB-FEA13CF35871}" srcOrd="2" destOrd="0" presId="urn:microsoft.com/office/officeart/2005/8/layout/hProcess7"/>
    <dgm:cxn modelId="{8395F03F-8E85-4A1E-83B5-273FAA0ACB58}" type="presParOf" srcId="{78A5E12A-F814-4D1B-87DC-F0DA0BD7E7FA}" destId="{9B620ABA-D518-4868-9C08-26012BF63BD8}" srcOrd="5" destOrd="0" presId="urn:microsoft.com/office/officeart/2005/8/layout/hProcess7"/>
    <dgm:cxn modelId="{333F1BA2-0B30-4D7D-9500-7A190B257A68}" type="presParOf" srcId="{78A5E12A-F814-4D1B-87DC-F0DA0BD7E7FA}" destId="{C4CD35F7-E6FE-413B-BCF9-CFE0468688F7}" srcOrd="6" destOrd="0" presId="urn:microsoft.com/office/officeart/2005/8/layout/hProcess7"/>
    <dgm:cxn modelId="{B57A4E02-903C-44E6-9E9A-6F366EE01E8B}" type="presParOf" srcId="{C4CD35F7-E6FE-413B-BCF9-CFE0468688F7}" destId="{A7368A05-E739-442C-8BCD-486F1811962C}" srcOrd="0" destOrd="0" presId="urn:microsoft.com/office/officeart/2005/8/layout/hProcess7"/>
    <dgm:cxn modelId="{47031939-F504-4033-B6BB-B2659B1B87D1}" type="presParOf" srcId="{C4CD35F7-E6FE-413B-BCF9-CFE0468688F7}" destId="{68373A7B-BA8F-4D12-8016-B8FC395F1D11}" srcOrd="1" destOrd="0" presId="urn:microsoft.com/office/officeart/2005/8/layout/hProcess7"/>
    <dgm:cxn modelId="{094F32C5-B68A-4BF6-80BB-51B582D7BA66}" type="presParOf" srcId="{C4CD35F7-E6FE-413B-BCF9-CFE0468688F7}" destId="{340B889E-0B27-4BE7-9DF6-DAA3267C704E}" srcOrd="2" destOrd="0" presId="urn:microsoft.com/office/officeart/2005/8/layout/hProcess7"/>
    <dgm:cxn modelId="{F551995F-52E0-4454-9D5C-84C3E5688428}" type="presParOf" srcId="{78A5E12A-F814-4D1B-87DC-F0DA0BD7E7FA}" destId="{03EA0F19-AA90-4FB4-AAD0-789BCB139C75}" srcOrd="7" destOrd="0" presId="urn:microsoft.com/office/officeart/2005/8/layout/hProcess7"/>
    <dgm:cxn modelId="{50F8EFC5-8FF6-40CB-8FBF-83CACF761B92}" type="presParOf" srcId="{78A5E12A-F814-4D1B-87DC-F0DA0BD7E7FA}" destId="{A65C790E-217A-4B32-9E0C-9CE0BFECE2BC}" srcOrd="8" destOrd="0" presId="urn:microsoft.com/office/officeart/2005/8/layout/hProcess7"/>
    <dgm:cxn modelId="{1C1B2B65-8CF3-4B36-BD61-B26AF4484F8C}" type="presParOf" srcId="{A65C790E-217A-4B32-9E0C-9CE0BFECE2BC}" destId="{AD1A0A37-F032-4716-80A2-DB213BC9EC42}" srcOrd="0" destOrd="0" presId="urn:microsoft.com/office/officeart/2005/8/layout/hProcess7"/>
    <dgm:cxn modelId="{91A145B0-7E53-4BD5-B462-67C1D8CF177E}" type="presParOf" srcId="{A65C790E-217A-4B32-9E0C-9CE0BFECE2BC}" destId="{58225105-416D-413E-BE93-3D9C126DF158}" srcOrd="1" destOrd="0" presId="urn:microsoft.com/office/officeart/2005/8/layout/hProcess7"/>
    <dgm:cxn modelId="{4298509D-5FDE-454B-A38A-AF229DF4054B}" type="presParOf" srcId="{A65C790E-217A-4B32-9E0C-9CE0BFECE2BC}" destId="{86E9302D-DC17-4D95-A63A-2D27878EEBF0}" srcOrd="2" destOrd="0" presId="urn:microsoft.com/office/officeart/2005/8/layout/hProcess7"/>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06E775B-A4EF-495F-83A9-DD7D1876274F}" type="doc">
      <dgm:prSet loTypeId="urn:microsoft.com/office/officeart/2005/8/layout/hProcess7" loCatId="process" qsTypeId="urn:microsoft.com/office/officeart/2005/8/quickstyle/simple1" qsCatId="simple" csTypeId="urn:microsoft.com/office/officeart/2005/8/colors/colorful5" csCatId="colorful" phldr="1"/>
      <dgm:spPr/>
      <dgm:t>
        <a:bodyPr/>
        <a:lstStyle/>
        <a:p>
          <a:endParaRPr lang="zh-CN" altLang="en-US"/>
        </a:p>
      </dgm:t>
    </dgm:pt>
    <dgm:pt modelId="{02D3AFC0-FBA8-4372-8B82-1E05379D2E5A}">
      <dgm:prSet phldrT="[文本]"/>
      <dgm:spPr/>
      <dgm:t>
        <a:bodyPr/>
        <a:lstStyle/>
        <a:p>
          <a:r>
            <a:rPr lang="zh-CN" altLang="en-US" b="0" i="0"/>
            <a:t>瘦客户端应用阶段</a:t>
          </a:r>
          <a:endParaRPr lang="zh-CN" altLang="en-US"/>
        </a:p>
      </dgm:t>
    </dgm:pt>
    <dgm:pt modelId="{528BC584-A40B-44D0-9F3C-854C16B94266}" type="parTrans" cxnId="{FEB4004B-71C6-4C3C-8196-4F07467BC85D}">
      <dgm:prSet/>
      <dgm:spPr/>
      <dgm:t>
        <a:bodyPr/>
        <a:lstStyle/>
        <a:p>
          <a:endParaRPr lang="zh-CN" altLang="en-US"/>
        </a:p>
      </dgm:t>
    </dgm:pt>
    <dgm:pt modelId="{199CEA95-8236-428A-AAEC-20CE3C4BB78D}" type="sibTrans" cxnId="{FEB4004B-71C6-4C3C-8196-4F07467BC85D}">
      <dgm:prSet/>
      <dgm:spPr/>
      <dgm:t>
        <a:bodyPr/>
        <a:lstStyle/>
        <a:p>
          <a:endParaRPr lang="zh-CN" altLang="en-US"/>
        </a:p>
      </dgm:t>
    </dgm:pt>
    <dgm:pt modelId="{819D728B-45D0-4D58-908F-A58510370A27}">
      <dgm:prSet phldrT="[文本]" custT="1"/>
      <dgm:spPr/>
      <dgm:t>
        <a:bodyPr/>
        <a:lstStyle/>
        <a:p>
          <a:r>
            <a:rPr lang="zh-CN" altLang="en-US" sz="1800" b="0" i="0" baseline="0" dirty="0"/>
            <a:t>在这个阶段，在服务器端出现了独立于</a:t>
          </a:r>
          <a:r>
            <a:rPr lang="en-US" altLang="zh-CN" sz="1800" b="0" i="0" baseline="0" dirty="0"/>
            <a:t>Web</a:t>
          </a:r>
          <a:r>
            <a:rPr lang="zh-CN" altLang="en-US" sz="1800" b="0" i="0" baseline="0" dirty="0"/>
            <a:t>服务器的应用服务器。同时出现了</a:t>
          </a:r>
          <a:r>
            <a:rPr lang="en-US" altLang="zh-CN" sz="1800" b="0" i="0" baseline="0" dirty="0"/>
            <a:t>Web MVC</a:t>
          </a:r>
          <a:r>
            <a:rPr lang="zh-CN" altLang="en-US" sz="1800" b="0" i="0" baseline="0" dirty="0"/>
            <a:t>开发模式，各种</a:t>
          </a:r>
          <a:r>
            <a:rPr lang="en-US" altLang="zh-CN" sz="1800" b="0" i="0" baseline="0" dirty="0"/>
            <a:t>Web MVC</a:t>
          </a:r>
          <a:r>
            <a:rPr lang="zh-CN" altLang="en-US" sz="1800" b="0" i="0" baseline="0" dirty="0"/>
            <a:t>开发框架逐渐流行，并且占据了统治地位。基于这些框架开发的</a:t>
          </a:r>
          <a:r>
            <a:rPr lang="en-US" altLang="zh-CN" sz="1800" b="0" i="0" baseline="0" dirty="0"/>
            <a:t>Web</a:t>
          </a:r>
          <a:r>
            <a:rPr lang="zh-CN" altLang="en-US" sz="1800" b="0" i="0" baseline="0" dirty="0"/>
            <a:t>应用，通常都是瘦客户端应用，因为它们是在服务器端生成全部的动态内容。</a:t>
          </a:r>
          <a:endParaRPr lang="zh-CN" altLang="en-US" sz="1800" baseline="0" dirty="0"/>
        </a:p>
      </dgm:t>
    </dgm:pt>
    <dgm:pt modelId="{7C9F380A-AC49-42A8-BB7E-3EE675246894}" type="parTrans" cxnId="{D2D91434-08FE-4DF1-856E-E3FC0B897530}">
      <dgm:prSet/>
      <dgm:spPr/>
      <dgm:t>
        <a:bodyPr/>
        <a:lstStyle/>
        <a:p>
          <a:endParaRPr lang="zh-CN" altLang="en-US"/>
        </a:p>
      </dgm:t>
    </dgm:pt>
    <dgm:pt modelId="{DF5A2DC0-1A7C-432C-B988-92B02754CF7E}" type="sibTrans" cxnId="{D2D91434-08FE-4DF1-856E-E3FC0B897530}">
      <dgm:prSet/>
      <dgm:spPr/>
      <dgm:t>
        <a:bodyPr/>
        <a:lstStyle/>
        <a:p>
          <a:endParaRPr lang="zh-CN" altLang="en-US"/>
        </a:p>
      </dgm:t>
    </dgm:pt>
    <dgm:pt modelId="{F86334C9-6EBD-4DEC-8DBA-76C44126AC9E}">
      <dgm:prSet phldrT="[文本]"/>
      <dgm:spPr/>
      <dgm:t>
        <a:bodyPr/>
        <a:lstStyle/>
        <a:p>
          <a:r>
            <a:rPr lang="en-US" b="0" i="0" dirty="0"/>
            <a:t>RIA</a:t>
          </a:r>
          <a:r>
            <a:rPr lang="zh-CN" altLang="en-US" b="0" i="0" dirty="0"/>
            <a:t>应用阶段</a:t>
          </a:r>
          <a:endParaRPr lang="zh-CN" altLang="en-US" dirty="0"/>
        </a:p>
      </dgm:t>
    </dgm:pt>
    <dgm:pt modelId="{97956DB2-8E62-4A2A-BDAA-BE8BD2BAF1F3}" type="parTrans" cxnId="{F03591BB-B297-4230-88D4-10FB119F6EED}">
      <dgm:prSet/>
      <dgm:spPr/>
      <dgm:t>
        <a:bodyPr/>
        <a:lstStyle/>
        <a:p>
          <a:endParaRPr lang="zh-CN" altLang="en-US"/>
        </a:p>
      </dgm:t>
    </dgm:pt>
    <dgm:pt modelId="{0A3B64C6-97D2-45F1-9C54-B1BA50D6681F}" type="sibTrans" cxnId="{F03591BB-B297-4230-88D4-10FB119F6EED}">
      <dgm:prSet/>
      <dgm:spPr/>
      <dgm:t>
        <a:bodyPr/>
        <a:lstStyle/>
        <a:p>
          <a:endParaRPr lang="zh-CN" altLang="en-US"/>
        </a:p>
      </dgm:t>
    </dgm:pt>
    <dgm:pt modelId="{CF4CA886-7E61-4B86-BC2D-EA55B0008C85}">
      <dgm:prSet phldrT="[文本]"/>
      <dgm:spPr/>
      <dgm:t>
        <a:bodyPr/>
        <a:lstStyle/>
        <a:p>
          <a:r>
            <a:rPr lang="zh-CN" altLang="en-US" b="0" i="0" dirty="0"/>
            <a:t>在这个阶段，出现了多种</a:t>
          </a:r>
          <a:r>
            <a:rPr lang="en-US" b="0" i="0" dirty="0" err="1"/>
            <a:t>RIA（Rich</a:t>
          </a:r>
          <a:r>
            <a:rPr lang="en-US" b="0" i="0" dirty="0"/>
            <a:t> Internet Application）</a:t>
          </a:r>
          <a:r>
            <a:rPr lang="zh-CN" altLang="en-US" b="0" i="0" dirty="0"/>
            <a:t>技术，大幅改善了</a:t>
          </a:r>
          <a:r>
            <a:rPr lang="en-US" b="0" i="0" dirty="0"/>
            <a:t>Web</a:t>
          </a:r>
          <a:r>
            <a:rPr lang="zh-CN" altLang="en-US" b="0" i="0" dirty="0"/>
            <a:t>应用的用户体验。应用最为广泛的</a:t>
          </a:r>
          <a:r>
            <a:rPr lang="en-US" b="0" i="0" dirty="0"/>
            <a:t>RIA</a:t>
          </a:r>
          <a:r>
            <a:rPr lang="zh-CN" altLang="en-US" b="0" i="0" dirty="0"/>
            <a:t>技术是</a:t>
          </a:r>
          <a:r>
            <a:rPr lang="en-US" b="0" i="0" dirty="0" err="1"/>
            <a:t>DHTML+Ajax。Ajax</a:t>
          </a:r>
          <a:r>
            <a:rPr lang="zh-CN" altLang="en-US" b="0" i="0" dirty="0"/>
            <a:t>技术支持在不刷新页面的情况下动态更新页面中的局部内容。同时诞生了大量的</a:t>
          </a:r>
          <a:r>
            <a:rPr lang="en-US" b="0" i="0" dirty="0"/>
            <a:t>Web</a:t>
          </a:r>
          <a:r>
            <a:rPr lang="zh-CN" altLang="en-US" b="0" i="0" dirty="0"/>
            <a:t>前端</a:t>
          </a:r>
          <a:r>
            <a:rPr lang="en-US" b="0" i="0" dirty="0"/>
            <a:t>DHTML</a:t>
          </a:r>
          <a:r>
            <a:rPr lang="zh-CN" altLang="en-US" b="0" i="0" dirty="0"/>
            <a:t>开发库，例如</a:t>
          </a:r>
          <a:r>
            <a:rPr lang="en-US" b="0" i="0" dirty="0" err="1"/>
            <a:t>Prototype、Dojo、ExtJS、jQuery</a:t>
          </a:r>
          <a:r>
            <a:rPr lang="en-US" b="0" i="0" dirty="0"/>
            <a:t>/jQuery UI</a:t>
          </a:r>
          <a:r>
            <a:rPr lang="zh-CN" altLang="en-US" b="0" i="0" dirty="0"/>
            <a:t>等等，很多开发库都支持单页面应用（</a:t>
          </a:r>
          <a:r>
            <a:rPr lang="en-US" b="0" i="0" dirty="0"/>
            <a:t>Single Page Application）</a:t>
          </a:r>
          <a:r>
            <a:rPr lang="zh-CN" altLang="en-US" b="0" i="0" dirty="0"/>
            <a:t>的开发。其他的</a:t>
          </a:r>
          <a:r>
            <a:rPr lang="en-US" b="0" i="0" dirty="0"/>
            <a:t>RIA</a:t>
          </a:r>
          <a:r>
            <a:rPr lang="zh-CN" altLang="en-US" b="0" i="0" dirty="0"/>
            <a:t>技术还有</a:t>
          </a:r>
          <a:r>
            <a:rPr lang="en-US" b="0" i="0" dirty="0"/>
            <a:t>Adobe</a:t>
          </a:r>
          <a:r>
            <a:rPr lang="zh-CN" altLang="en-US" b="0" i="0" dirty="0"/>
            <a:t>公司的</a:t>
          </a:r>
          <a:r>
            <a:rPr lang="en-US" b="0" i="0" dirty="0"/>
            <a:t>Flex、</a:t>
          </a:r>
          <a:r>
            <a:rPr lang="zh-CN" altLang="en-US" b="0" i="0" dirty="0"/>
            <a:t>微软公司的</a:t>
          </a:r>
          <a:r>
            <a:rPr lang="en-US" b="0" i="0" dirty="0" err="1"/>
            <a:t>Silverlight、Sun</a:t>
          </a:r>
          <a:r>
            <a:rPr lang="zh-CN" altLang="en-US" b="0" i="0" dirty="0"/>
            <a:t>公司的</a:t>
          </a:r>
          <a:r>
            <a:rPr lang="en-US" b="0" i="0" dirty="0"/>
            <a:t>JavaFX（</a:t>
          </a:r>
          <a:r>
            <a:rPr lang="zh-CN" altLang="en-US" b="0" i="0" dirty="0"/>
            <a:t>现在为</a:t>
          </a:r>
          <a:r>
            <a:rPr lang="en-US" b="0" i="0" dirty="0"/>
            <a:t>Oracle</a:t>
          </a:r>
          <a:r>
            <a:rPr lang="zh-CN" altLang="en-US" b="0" i="0" dirty="0"/>
            <a:t>公司所有）等等。</a:t>
          </a:r>
          <a:endParaRPr lang="zh-CN" altLang="en-US" dirty="0"/>
        </a:p>
      </dgm:t>
    </dgm:pt>
    <dgm:pt modelId="{17584C9E-F9C4-481F-AA04-0E600A7E7B83}" type="parTrans" cxnId="{2EBCDA66-2E48-481C-A7AD-835C9A9A4923}">
      <dgm:prSet/>
      <dgm:spPr/>
      <dgm:t>
        <a:bodyPr/>
        <a:lstStyle/>
        <a:p>
          <a:endParaRPr lang="zh-CN" altLang="en-US"/>
        </a:p>
      </dgm:t>
    </dgm:pt>
    <dgm:pt modelId="{57BC61B8-D2BA-49A5-A6EB-CF6DCD0903F0}" type="sibTrans" cxnId="{2EBCDA66-2E48-481C-A7AD-835C9A9A4923}">
      <dgm:prSet/>
      <dgm:spPr/>
      <dgm:t>
        <a:bodyPr/>
        <a:lstStyle/>
        <a:p>
          <a:endParaRPr lang="zh-CN" altLang="en-US"/>
        </a:p>
      </dgm:t>
    </dgm:pt>
    <dgm:pt modelId="{B9732304-509B-43C5-A06C-8B9DCB637FF8}">
      <dgm:prSet phldrT="[文本]"/>
      <dgm:spPr/>
      <dgm:t>
        <a:bodyPr/>
        <a:lstStyle/>
        <a:p>
          <a:r>
            <a:rPr lang="zh-CN" altLang="en-US" b="0" i="0" dirty="0"/>
            <a:t>移动</a:t>
          </a:r>
          <a:r>
            <a:rPr lang="en-US" altLang="zh-CN" b="0" i="0" dirty="0"/>
            <a:t>Web</a:t>
          </a:r>
          <a:r>
            <a:rPr lang="zh-CN" altLang="en-US" b="0" i="0" dirty="0"/>
            <a:t>应用阶段</a:t>
          </a:r>
          <a:endParaRPr lang="zh-CN" altLang="en-US" dirty="0"/>
        </a:p>
      </dgm:t>
    </dgm:pt>
    <dgm:pt modelId="{CC56ECFC-2242-4836-9C7E-93D3FC4F3B68}" type="parTrans" cxnId="{E2B2EFC1-FF18-4944-A303-95B556AB7BF2}">
      <dgm:prSet/>
      <dgm:spPr/>
      <dgm:t>
        <a:bodyPr/>
        <a:lstStyle/>
        <a:p>
          <a:endParaRPr lang="zh-CN" altLang="en-US"/>
        </a:p>
      </dgm:t>
    </dgm:pt>
    <dgm:pt modelId="{2B022461-95E0-4233-8723-408F5DCB9013}" type="sibTrans" cxnId="{E2B2EFC1-FF18-4944-A303-95B556AB7BF2}">
      <dgm:prSet/>
      <dgm:spPr/>
      <dgm:t>
        <a:bodyPr/>
        <a:lstStyle/>
        <a:p>
          <a:endParaRPr lang="zh-CN" altLang="en-US"/>
        </a:p>
      </dgm:t>
    </dgm:pt>
    <dgm:pt modelId="{F5B3B701-04A6-44E6-923E-0497E334E1C8}">
      <dgm:prSet phldrT="[文本]" custT="1"/>
      <dgm:spPr/>
      <dgm:t>
        <a:bodyPr/>
        <a:lstStyle/>
        <a:p>
          <a:r>
            <a:rPr lang="zh-CN" altLang="en-US" sz="1800" b="0" i="0" baseline="0" dirty="0"/>
            <a:t>在这个阶段，出现了大量面向移动设备的</a:t>
          </a:r>
          <a:r>
            <a:rPr lang="en-US" altLang="zh-CN" sz="1800" b="0" i="0" baseline="0" dirty="0"/>
            <a:t>Web</a:t>
          </a:r>
          <a:r>
            <a:rPr lang="zh-CN" altLang="en-US" sz="1800" b="0" i="0" baseline="0" dirty="0"/>
            <a:t>应用开发技术。除了</a:t>
          </a:r>
          <a:r>
            <a:rPr lang="en-US" altLang="zh-CN" sz="1800" b="0" i="0" baseline="0" dirty="0"/>
            <a:t>Android</a:t>
          </a:r>
          <a:r>
            <a:rPr lang="zh-CN" altLang="en-US" sz="1800" b="0" i="0" baseline="0" dirty="0"/>
            <a:t>、</a:t>
          </a:r>
          <a:r>
            <a:rPr lang="en-US" altLang="zh-CN" sz="1800" b="0" i="0" baseline="0" dirty="0"/>
            <a:t>iOS</a:t>
          </a:r>
          <a:r>
            <a:rPr lang="zh-CN" altLang="en-US" sz="1800" b="0" i="0" baseline="0" dirty="0"/>
            <a:t>、</a:t>
          </a:r>
          <a:r>
            <a:rPr lang="en-US" altLang="zh-CN" sz="1800" b="0" i="0" baseline="0" dirty="0"/>
            <a:t>Windows Phone</a:t>
          </a:r>
          <a:r>
            <a:rPr lang="zh-CN" altLang="en-US" sz="1800" b="0" i="0" baseline="0" dirty="0"/>
            <a:t>等操作系统平台原生的开发技术之外，基于</a:t>
          </a:r>
          <a:r>
            <a:rPr lang="en-US" altLang="zh-CN" sz="1800" b="0" i="0" baseline="0" dirty="0"/>
            <a:t>HTML5</a:t>
          </a:r>
          <a:r>
            <a:rPr lang="zh-CN" altLang="en-US" sz="1800" b="0" i="0" baseline="0" dirty="0"/>
            <a:t>的开发技术也变得非常流行。</a:t>
          </a:r>
          <a:endParaRPr lang="zh-CN" altLang="en-US" sz="1800" baseline="0" dirty="0"/>
        </a:p>
      </dgm:t>
    </dgm:pt>
    <dgm:pt modelId="{F12B9B00-BD32-45F1-AEDC-6D08BA50E074}" type="parTrans" cxnId="{A227A0C4-4578-4DA1-AD7F-10BAA7175A7B}">
      <dgm:prSet/>
      <dgm:spPr/>
      <dgm:t>
        <a:bodyPr/>
        <a:lstStyle/>
        <a:p>
          <a:endParaRPr lang="zh-CN" altLang="en-US"/>
        </a:p>
      </dgm:t>
    </dgm:pt>
    <dgm:pt modelId="{D3F071BA-E499-46F5-9BA8-7F3E949DAAA2}" type="sibTrans" cxnId="{A227A0C4-4578-4DA1-AD7F-10BAA7175A7B}">
      <dgm:prSet/>
      <dgm:spPr/>
      <dgm:t>
        <a:bodyPr/>
        <a:lstStyle/>
        <a:p>
          <a:endParaRPr lang="zh-CN" altLang="en-US"/>
        </a:p>
      </dgm:t>
    </dgm:pt>
    <dgm:pt modelId="{2BAA16A5-B363-45BC-AE4D-97C440DB9502}" type="pres">
      <dgm:prSet presAssocID="{D06E775B-A4EF-495F-83A9-DD7D1876274F}" presName="Name0" presStyleCnt="0">
        <dgm:presLayoutVars>
          <dgm:dir/>
          <dgm:animLvl val="lvl"/>
          <dgm:resizeHandles val="exact"/>
        </dgm:presLayoutVars>
      </dgm:prSet>
      <dgm:spPr/>
    </dgm:pt>
    <dgm:pt modelId="{79EC3713-D7B2-49A9-9C0B-8B0217A3FA25}" type="pres">
      <dgm:prSet presAssocID="{02D3AFC0-FBA8-4372-8B82-1E05379D2E5A}" presName="compositeNode" presStyleCnt="0">
        <dgm:presLayoutVars>
          <dgm:bulletEnabled val="1"/>
        </dgm:presLayoutVars>
      </dgm:prSet>
      <dgm:spPr/>
    </dgm:pt>
    <dgm:pt modelId="{8CA26CF1-1813-4C22-B196-14C5C90EA985}" type="pres">
      <dgm:prSet presAssocID="{02D3AFC0-FBA8-4372-8B82-1E05379D2E5A}" presName="bgRect" presStyleLbl="node1" presStyleIdx="0" presStyleCnt="3"/>
      <dgm:spPr/>
    </dgm:pt>
    <dgm:pt modelId="{CCA7F009-C192-400A-8CED-D0C71CC9C921}" type="pres">
      <dgm:prSet presAssocID="{02D3AFC0-FBA8-4372-8B82-1E05379D2E5A}" presName="parentNode" presStyleLbl="node1" presStyleIdx="0" presStyleCnt="3">
        <dgm:presLayoutVars>
          <dgm:chMax val="0"/>
          <dgm:bulletEnabled val="1"/>
        </dgm:presLayoutVars>
      </dgm:prSet>
      <dgm:spPr/>
    </dgm:pt>
    <dgm:pt modelId="{BE574FF4-78F2-43DC-9E7D-9D6A7587912E}" type="pres">
      <dgm:prSet presAssocID="{02D3AFC0-FBA8-4372-8B82-1E05379D2E5A}" presName="childNode" presStyleLbl="node1" presStyleIdx="0" presStyleCnt="3">
        <dgm:presLayoutVars>
          <dgm:bulletEnabled val="1"/>
        </dgm:presLayoutVars>
      </dgm:prSet>
      <dgm:spPr/>
    </dgm:pt>
    <dgm:pt modelId="{7DE87793-D280-4E1E-9006-E30821C1AB0E}" type="pres">
      <dgm:prSet presAssocID="{199CEA95-8236-428A-AAEC-20CE3C4BB78D}" presName="hSp" presStyleCnt="0"/>
      <dgm:spPr/>
    </dgm:pt>
    <dgm:pt modelId="{D320347B-2862-4720-B390-EFA63D29E4E5}" type="pres">
      <dgm:prSet presAssocID="{199CEA95-8236-428A-AAEC-20CE3C4BB78D}" presName="vProcSp" presStyleCnt="0"/>
      <dgm:spPr/>
    </dgm:pt>
    <dgm:pt modelId="{764662B5-E9F8-4B93-A2A4-7B75C5D3C02D}" type="pres">
      <dgm:prSet presAssocID="{199CEA95-8236-428A-AAEC-20CE3C4BB78D}" presName="vSp1" presStyleCnt="0"/>
      <dgm:spPr/>
    </dgm:pt>
    <dgm:pt modelId="{C955A9AA-84B0-4604-A95E-713FD25F6FD3}" type="pres">
      <dgm:prSet presAssocID="{199CEA95-8236-428A-AAEC-20CE3C4BB78D}" presName="simulatedConn" presStyleLbl="solidFgAcc1" presStyleIdx="0" presStyleCnt="2"/>
      <dgm:spPr/>
    </dgm:pt>
    <dgm:pt modelId="{2DB20CBB-F5A1-4261-94A4-59BA679DB39A}" type="pres">
      <dgm:prSet presAssocID="{199CEA95-8236-428A-AAEC-20CE3C4BB78D}" presName="vSp2" presStyleCnt="0"/>
      <dgm:spPr/>
    </dgm:pt>
    <dgm:pt modelId="{6B0266FA-5CF1-45D3-9ABA-62D5A9638F26}" type="pres">
      <dgm:prSet presAssocID="{199CEA95-8236-428A-AAEC-20CE3C4BB78D}" presName="sibTrans" presStyleCnt="0"/>
      <dgm:spPr/>
    </dgm:pt>
    <dgm:pt modelId="{527D533E-4A20-4025-B334-61BB4554AA42}" type="pres">
      <dgm:prSet presAssocID="{F86334C9-6EBD-4DEC-8DBA-76C44126AC9E}" presName="compositeNode" presStyleCnt="0">
        <dgm:presLayoutVars>
          <dgm:bulletEnabled val="1"/>
        </dgm:presLayoutVars>
      </dgm:prSet>
      <dgm:spPr/>
    </dgm:pt>
    <dgm:pt modelId="{259EB388-330F-45ED-991A-30A07CFACA86}" type="pres">
      <dgm:prSet presAssocID="{F86334C9-6EBD-4DEC-8DBA-76C44126AC9E}" presName="bgRect" presStyleLbl="node1" presStyleIdx="1" presStyleCnt="3"/>
      <dgm:spPr/>
    </dgm:pt>
    <dgm:pt modelId="{9E68BCAB-F944-48A5-8625-98D381B90055}" type="pres">
      <dgm:prSet presAssocID="{F86334C9-6EBD-4DEC-8DBA-76C44126AC9E}" presName="parentNode" presStyleLbl="node1" presStyleIdx="1" presStyleCnt="3">
        <dgm:presLayoutVars>
          <dgm:chMax val="0"/>
          <dgm:bulletEnabled val="1"/>
        </dgm:presLayoutVars>
      </dgm:prSet>
      <dgm:spPr/>
    </dgm:pt>
    <dgm:pt modelId="{08CD164C-1920-4BC3-9A2A-9B56B7DC0F29}" type="pres">
      <dgm:prSet presAssocID="{F86334C9-6EBD-4DEC-8DBA-76C44126AC9E}" presName="childNode" presStyleLbl="node1" presStyleIdx="1" presStyleCnt="3">
        <dgm:presLayoutVars>
          <dgm:bulletEnabled val="1"/>
        </dgm:presLayoutVars>
      </dgm:prSet>
      <dgm:spPr/>
    </dgm:pt>
    <dgm:pt modelId="{B5C78E38-3641-4C92-88ED-0E2472ED7889}" type="pres">
      <dgm:prSet presAssocID="{0A3B64C6-97D2-45F1-9C54-B1BA50D6681F}" presName="hSp" presStyleCnt="0"/>
      <dgm:spPr/>
    </dgm:pt>
    <dgm:pt modelId="{3DE60FD0-97BF-4ED8-8C01-A412A6052C86}" type="pres">
      <dgm:prSet presAssocID="{0A3B64C6-97D2-45F1-9C54-B1BA50D6681F}" presName="vProcSp" presStyleCnt="0"/>
      <dgm:spPr/>
    </dgm:pt>
    <dgm:pt modelId="{79F843B3-E979-4768-A659-36AAE3C61EEE}" type="pres">
      <dgm:prSet presAssocID="{0A3B64C6-97D2-45F1-9C54-B1BA50D6681F}" presName="vSp1" presStyleCnt="0"/>
      <dgm:spPr/>
    </dgm:pt>
    <dgm:pt modelId="{2DE77278-9B85-42EC-B58F-D4AAEF54A115}" type="pres">
      <dgm:prSet presAssocID="{0A3B64C6-97D2-45F1-9C54-B1BA50D6681F}" presName="simulatedConn" presStyleLbl="solidFgAcc1" presStyleIdx="1" presStyleCnt="2"/>
      <dgm:spPr/>
    </dgm:pt>
    <dgm:pt modelId="{11DF47C3-A9C9-4902-BA88-C21380BD08D5}" type="pres">
      <dgm:prSet presAssocID="{0A3B64C6-97D2-45F1-9C54-B1BA50D6681F}" presName="vSp2" presStyleCnt="0"/>
      <dgm:spPr/>
    </dgm:pt>
    <dgm:pt modelId="{F3188CDD-691A-4CC3-B31B-953E48583040}" type="pres">
      <dgm:prSet presAssocID="{0A3B64C6-97D2-45F1-9C54-B1BA50D6681F}" presName="sibTrans" presStyleCnt="0"/>
      <dgm:spPr/>
    </dgm:pt>
    <dgm:pt modelId="{4D84A5EE-D7A3-4DCA-B98F-A9393055E86B}" type="pres">
      <dgm:prSet presAssocID="{B9732304-509B-43C5-A06C-8B9DCB637FF8}" presName="compositeNode" presStyleCnt="0">
        <dgm:presLayoutVars>
          <dgm:bulletEnabled val="1"/>
        </dgm:presLayoutVars>
      </dgm:prSet>
      <dgm:spPr/>
    </dgm:pt>
    <dgm:pt modelId="{68C6435B-DA8A-419A-84BC-2753FE717354}" type="pres">
      <dgm:prSet presAssocID="{B9732304-509B-43C5-A06C-8B9DCB637FF8}" presName="bgRect" presStyleLbl="node1" presStyleIdx="2" presStyleCnt="3"/>
      <dgm:spPr/>
    </dgm:pt>
    <dgm:pt modelId="{BBCC2094-A871-45A6-A69A-EA42098B6C36}" type="pres">
      <dgm:prSet presAssocID="{B9732304-509B-43C5-A06C-8B9DCB637FF8}" presName="parentNode" presStyleLbl="node1" presStyleIdx="2" presStyleCnt="3">
        <dgm:presLayoutVars>
          <dgm:chMax val="0"/>
          <dgm:bulletEnabled val="1"/>
        </dgm:presLayoutVars>
      </dgm:prSet>
      <dgm:spPr/>
    </dgm:pt>
    <dgm:pt modelId="{D756508E-4AD5-4258-A496-CA74166CE3AB}" type="pres">
      <dgm:prSet presAssocID="{B9732304-509B-43C5-A06C-8B9DCB637FF8}" presName="childNode" presStyleLbl="node1" presStyleIdx="2" presStyleCnt="3">
        <dgm:presLayoutVars>
          <dgm:bulletEnabled val="1"/>
        </dgm:presLayoutVars>
      </dgm:prSet>
      <dgm:spPr/>
    </dgm:pt>
  </dgm:ptLst>
  <dgm:cxnLst>
    <dgm:cxn modelId="{50D4EB1F-571E-4C1F-A5DB-F5E77AFC5696}" type="presOf" srcId="{F86334C9-6EBD-4DEC-8DBA-76C44126AC9E}" destId="{259EB388-330F-45ED-991A-30A07CFACA86}" srcOrd="0" destOrd="0" presId="urn:microsoft.com/office/officeart/2005/8/layout/hProcess7"/>
    <dgm:cxn modelId="{D2D91434-08FE-4DF1-856E-E3FC0B897530}" srcId="{02D3AFC0-FBA8-4372-8B82-1E05379D2E5A}" destId="{819D728B-45D0-4D58-908F-A58510370A27}" srcOrd="0" destOrd="0" parTransId="{7C9F380A-AC49-42A8-BB7E-3EE675246894}" sibTransId="{DF5A2DC0-1A7C-432C-B988-92B02754CF7E}"/>
    <dgm:cxn modelId="{EA64143B-47D0-49A8-8F41-5E6B41EAAA3B}" type="presOf" srcId="{B9732304-509B-43C5-A06C-8B9DCB637FF8}" destId="{68C6435B-DA8A-419A-84BC-2753FE717354}" srcOrd="0" destOrd="0" presId="urn:microsoft.com/office/officeart/2005/8/layout/hProcess7"/>
    <dgm:cxn modelId="{04948866-D87A-44F0-8E07-C08A44D00F88}" type="presOf" srcId="{02D3AFC0-FBA8-4372-8B82-1E05379D2E5A}" destId="{8CA26CF1-1813-4C22-B196-14C5C90EA985}" srcOrd="0" destOrd="0" presId="urn:microsoft.com/office/officeart/2005/8/layout/hProcess7"/>
    <dgm:cxn modelId="{2EBCDA66-2E48-481C-A7AD-835C9A9A4923}" srcId="{F86334C9-6EBD-4DEC-8DBA-76C44126AC9E}" destId="{CF4CA886-7E61-4B86-BC2D-EA55B0008C85}" srcOrd="0" destOrd="0" parTransId="{17584C9E-F9C4-481F-AA04-0E600A7E7B83}" sibTransId="{57BC61B8-D2BA-49A5-A6EB-CF6DCD0903F0}"/>
    <dgm:cxn modelId="{FEB4004B-71C6-4C3C-8196-4F07467BC85D}" srcId="{D06E775B-A4EF-495F-83A9-DD7D1876274F}" destId="{02D3AFC0-FBA8-4372-8B82-1E05379D2E5A}" srcOrd="0" destOrd="0" parTransId="{528BC584-A40B-44D0-9F3C-854C16B94266}" sibTransId="{199CEA95-8236-428A-AAEC-20CE3C4BB78D}"/>
    <dgm:cxn modelId="{472E8A74-09FC-4420-808F-91DF50F91D70}" type="presOf" srcId="{F86334C9-6EBD-4DEC-8DBA-76C44126AC9E}" destId="{9E68BCAB-F944-48A5-8625-98D381B90055}" srcOrd="1" destOrd="0" presId="urn:microsoft.com/office/officeart/2005/8/layout/hProcess7"/>
    <dgm:cxn modelId="{3DEEAB58-2228-476B-AE41-3092D1791F13}" type="presOf" srcId="{D06E775B-A4EF-495F-83A9-DD7D1876274F}" destId="{2BAA16A5-B363-45BC-AE4D-97C440DB9502}" srcOrd="0" destOrd="0" presId="urn:microsoft.com/office/officeart/2005/8/layout/hProcess7"/>
    <dgm:cxn modelId="{7400965A-1EB8-4876-9300-BAA0A4183DBF}" type="presOf" srcId="{F5B3B701-04A6-44E6-923E-0497E334E1C8}" destId="{D756508E-4AD5-4258-A496-CA74166CE3AB}" srcOrd="0" destOrd="0" presId="urn:microsoft.com/office/officeart/2005/8/layout/hProcess7"/>
    <dgm:cxn modelId="{1E23D37F-1106-47BD-A093-9E9C2FF0DEE6}" type="presOf" srcId="{CF4CA886-7E61-4B86-BC2D-EA55B0008C85}" destId="{08CD164C-1920-4BC3-9A2A-9B56B7DC0F29}" srcOrd="0" destOrd="0" presId="urn:microsoft.com/office/officeart/2005/8/layout/hProcess7"/>
    <dgm:cxn modelId="{7E67D986-C9AB-4020-B0DA-8B62EAFD0BC6}" type="presOf" srcId="{02D3AFC0-FBA8-4372-8B82-1E05379D2E5A}" destId="{CCA7F009-C192-400A-8CED-D0C71CC9C921}" srcOrd="1" destOrd="0" presId="urn:microsoft.com/office/officeart/2005/8/layout/hProcess7"/>
    <dgm:cxn modelId="{CC87B18E-13CF-471A-B73E-94D6BB01092B}" type="presOf" srcId="{B9732304-509B-43C5-A06C-8B9DCB637FF8}" destId="{BBCC2094-A871-45A6-A69A-EA42098B6C36}" srcOrd="1" destOrd="0" presId="urn:microsoft.com/office/officeart/2005/8/layout/hProcess7"/>
    <dgm:cxn modelId="{254440BA-AD1D-4DF8-9598-23FE11C39581}" type="presOf" srcId="{819D728B-45D0-4D58-908F-A58510370A27}" destId="{BE574FF4-78F2-43DC-9E7D-9D6A7587912E}" srcOrd="0" destOrd="0" presId="urn:microsoft.com/office/officeart/2005/8/layout/hProcess7"/>
    <dgm:cxn modelId="{F03591BB-B297-4230-88D4-10FB119F6EED}" srcId="{D06E775B-A4EF-495F-83A9-DD7D1876274F}" destId="{F86334C9-6EBD-4DEC-8DBA-76C44126AC9E}" srcOrd="1" destOrd="0" parTransId="{97956DB2-8E62-4A2A-BDAA-BE8BD2BAF1F3}" sibTransId="{0A3B64C6-97D2-45F1-9C54-B1BA50D6681F}"/>
    <dgm:cxn modelId="{E2B2EFC1-FF18-4944-A303-95B556AB7BF2}" srcId="{D06E775B-A4EF-495F-83A9-DD7D1876274F}" destId="{B9732304-509B-43C5-A06C-8B9DCB637FF8}" srcOrd="2" destOrd="0" parTransId="{CC56ECFC-2242-4836-9C7E-93D3FC4F3B68}" sibTransId="{2B022461-95E0-4233-8723-408F5DCB9013}"/>
    <dgm:cxn modelId="{A227A0C4-4578-4DA1-AD7F-10BAA7175A7B}" srcId="{B9732304-509B-43C5-A06C-8B9DCB637FF8}" destId="{F5B3B701-04A6-44E6-923E-0497E334E1C8}" srcOrd="0" destOrd="0" parTransId="{F12B9B00-BD32-45F1-AEDC-6D08BA50E074}" sibTransId="{D3F071BA-E499-46F5-9BA8-7F3E949DAAA2}"/>
    <dgm:cxn modelId="{CA2E26DF-8590-4C2D-80AC-1DFC184B0D8A}" type="presParOf" srcId="{2BAA16A5-B363-45BC-AE4D-97C440DB9502}" destId="{79EC3713-D7B2-49A9-9C0B-8B0217A3FA25}" srcOrd="0" destOrd="0" presId="urn:microsoft.com/office/officeart/2005/8/layout/hProcess7"/>
    <dgm:cxn modelId="{E8614E74-3911-4DF4-A8EE-32ED0D914F67}" type="presParOf" srcId="{79EC3713-D7B2-49A9-9C0B-8B0217A3FA25}" destId="{8CA26CF1-1813-4C22-B196-14C5C90EA985}" srcOrd="0" destOrd="0" presId="urn:microsoft.com/office/officeart/2005/8/layout/hProcess7"/>
    <dgm:cxn modelId="{C07BFB06-CAF6-40E7-988B-D693A3F4C8A5}" type="presParOf" srcId="{79EC3713-D7B2-49A9-9C0B-8B0217A3FA25}" destId="{CCA7F009-C192-400A-8CED-D0C71CC9C921}" srcOrd="1" destOrd="0" presId="urn:microsoft.com/office/officeart/2005/8/layout/hProcess7"/>
    <dgm:cxn modelId="{5122288D-2E4B-435E-B13E-FAE9CF829B1E}" type="presParOf" srcId="{79EC3713-D7B2-49A9-9C0B-8B0217A3FA25}" destId="{BE574FF4-78F2-43DC-9E7D-9D6A7587912E}" srcOrd="2" destOrd="0" presId="urn:microsoft.com/office/officeart/2005/8/layout/hProcess7"/>
    <dgm:cxn modelId="{DE1D8630-22DF-468F-AB1B-A797AE4D7F6E}" type="presParOf" srcId="{2BAA16A5-B363-45BC-AE4D-97C440DB9502}" destId="{7DE87793-D280-4E1E-9006-E30821C1AB0E}" srcOrd="1" destOrd="0" presId="urn:microsoft.com/office/officeart/2005/8/layout/hProcess7"/>
    <dgm:cxn modelId="{4F786A37-885F-40AB-B03A-B318D74A6ADF}" type="presParOf" srcId="{2BAA16A5-B363-45BC-AE4D-97C440DB9502}" destId="{D320347B-2862-4720-B390-EFA63D29E4E5}" srcOrd="2" destOrd="0" presId="urn:microsoft.com/office/officeart/2005/8/layout/hProcess7"/>
    <dgm:cxn modelId="{454A0FE9-F392-4EFD-92AB-30662C6F7613}" type="presParOf" srcId="{D320347B-2862-4720-B390-EFA63D29E4E5}" destId="{764662B5-E9F8-4B93-A2A4-7B75C5D3C02D}" srcOrd="0" destOrd="0" presId="urn:microsoft.com/office/officeart/2005/8/layout/hProcess7"/>
    <dgm:cxn modelId="{2BD33DAC-32B3-40B5-8852-EF11BBF79929}" type="presParOf" srcId="{D320347B-2862-4720-B390-EFA63D29E4E5}" destId="{C955A9AA-84B0-4604-A95E-713FD25F6FD3}" srcOrd="1" destOrd="0" presId="urn:microsoft.com/office/officeart/2005/8/layout/hProcess7"/>
    <dgm:cxn modelId="{70EE9AE0-0FBF-441F-84DA-F580C6041EBB}" type="presParOf" srcId="{D320347B-2862-4720-B390-EFA63D29E4E5}" destId="{2DB20CBB-F5A1-4261-94A4-59BA679DB39A}" srcOrd="2" destOrd="0" presId="urn:microsoft.com/office/officeart/2005/8/layout/hProcess7"/>
    <dgm:cxn modelId="{15F17640-DBB9-468E-89B5-EA60B3AC0A0C}" type="presParOf" srcId="{2BAA16A5-B363-45BC-AE4D-97C440DB9502}" destId="{6B0266FA-5CF1-45D3-9ABA-62D5A9638F26}" srcOrd="3" destOrd="0" presId="urn:microsoft.com/office/officeart/2005/8/layout/hProcess7"/>
    <dgm:cxn modelId="{414CF3AF-BAF4-433F-9015-1E4FE930D50B}" type="presParOf" srcId="{2BAA16A5-B363-45BC-AE4D-97C440DB9502}" destId="{527D533E-4A20-4025-B334-61BB4554AA42}" srcOrd="4" destOrd="0" presId="urn:microsoft.com/office/officeart/2005/8/layout/hProcess7"/>
    <dgm:cxn modelId="{2F63E42D-348C-404C-9201-A96519E39B8A}" type="presParOf" srcId="{527D533E-4A20-4025-B334-61BB4554AA42}" destId="{259EB388-330F-45ED-991A-30A07CFACA86}" srcOrd="0" destOrd="0" presId="urn:microsoft.com/office/officeart/2005/8/layout/hProcess7"/>
    <dgm:cxn modelId="{2AE8BAC5-360E-4693-BB8C-395E42CE53B4}" type="presParOf" srcId="{527D533E-4A20-4025-B334-61BB4554AA42}" destId="{9E68BCAB-F944-48A5-8625-98D381B90055}" srcOrd="1" destOrd="0" presId="urn:microsoft.com/office/officeart/2005/8/layout/hProcess7"/>
    <dgm:cxn modelId="{04853D9C-E3EF-4054-BD73-3544C2DC9970}" type="presParOf" srcId="{527D533E-4A20-4025-B334-61BB4554AA42}" destId="{08CD164C-1920-4BC3-9A2A-9B56B7DC0F29}" srcOrd="2" destOrd="0" presId="urn:microsoft.com/office/officeart/2005/8/layout/hProcess7"/>
    <dgm:cxn modelId="{FE6702E2-C9D3-4AC2-9D26-DB0824FCF8AC}" type="presParOf" srcId="{2BAA16A5-B363-45BC-AE4D-97C440DB9502}" destId="{B5C78E38-3641-4C92-88ED-0E2472ED7889}" srcOrd="5" destOrd="0" presId="urn:microsoft.com/office/officeart/2005/8/layout/hProcess7"/>
    <dgm:cxn modelId="{CF725D89-69C5-4155-95C2-F248263585D6}" type="presParOf" srcId="{2BAA16A5-B363-45BC-AE4D-97C440DB9502}" destId="{3DE60FD0-97BF-4ED8-8C01-A412A6052C86}" srcOrd="6" destOrd="0" presId="urn:microsoft.com/office/officeart/2005/8/layout/hProcess7"/>
    <dgm:cxn modelId="{DB6DA9F2-0FC7-4727-ACF7-DDFE954A7380}" type="presParOf" srcId="{3DE60FD0-97BF-4ED8-8C01-A412A6052C86}" destId="{79F843B3-E979-4768-A659-36AAE3C61EEE}" srcOrd="0" destOrd="0" presId="urn:microsoft.com/office/officeart/2005/8/layout/hProcess7"/>
    <dgm:cxn modelId="{7CE9A228-2F8B-4138-B0A9-9E91DA04CFAF}" type="presParOf" srcId="{3DE60FD0-97BF-4ED8-8C01-A412A6052C86}" destId="{2DE77278-9B85-42EC-B58F-D4AAEF54A115}" srcOrd="1" destOrd="0" presId="urn:microsoft.com/office/officeart/2005/8/layout/hProcess7"/>
    <dgm:cxn modelId="{F96EF128-7ED4-4D6D-AA54-F070C48CE91C}" type="presParOf" srcId="{3DE60FD0-97BF-4ED8-8C01-A412A6052C86}" destId="{11DF47C3-A9C9-4902-BA88-C21380BD08D5}" srcOrd="2" destOrd="0" presId="urn:microsoft.com/office/officeart/2005/8/layout/hProcess7"/>
    <dgm:cxn modelId="{D6B6E830-D952-493A-839A-C841D1FC2099}" type="presParOf" srcId="{2BAA16A5-B363-45BC-AE4D-97C440DB9502}" destId="{F3188CDD-691A-4CC3-B31B-953E48583040}" srcOrd="7" destOrd="0" presId="urn:microsoft.com/office/officeart/2005/8/layout/hProcess7"/>
    <dgm:cxn modelId="{EA6F0E74-804B-4016-B695-78DB27B125F7}" type="presParOf" srcId="{2BAA16A5-B363-45BC-AE4D-97C440DB9502}" destId="{4D84A5EE-D7A3-4DCA-B98F-A9393055E86B}" srcOrd="8" destOrd="0" presId="urn:microsoft.com/office/officeart/2005/8/layout/hProcess7"/>
    <dgm:cxn modelId="{3754784D-4388-465E-B069-F44386DD71D4}" type="presParOf" srcId="{4D84A5EE-D7A3-4DCA-B98F-A9393055E86B}" destId="{68C6435B-DA8A-419A-84BC-2753FE717354}" srcOrd="0" destOrd="0" presId="urn:microsoft.com/office/officeart/2005/8/layout/hProcess7"/>
    <dgm:cxn modelId="{5B5CFBFE-2566-4EEF-9F88-4C59F2829408}" type="presParOf" srcId="{4D84A5EE-D7A3-4DCA-B98F-A9393055E86B}" destId="{BBCC2094-A871-45A6-A69A-EA42098B6C36}" srcOrd="1" destOrd="0" presId="urn:microsoft.com/office/officeart/2005/8/layout/hProcess7"/>
    <dgm:cxn modelId="{172916EA-F2F9-42A6-BF2F-3F9B339A8E1D}" type="presParOf" srcId="{4D84A5EE-D7A3-4DCA-B98F-A9393055E86B}" destId="{D756508E-4AD5-4258-A496-CA74166CE3AB}" srcOrd="2" destOrd="0" presId="urn:microsoft.com/office/officeart/2005/8/layout/hProcess7"/>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50E4E42E-62F9-4707-95E5-6A25AC279B82}" type="doc">
      <dgm:prSet loTypeId="urn:microsoft.com/office/officeart/2005/8/layout/hList6" loCatId="list" qsTypeId="urn:microsoft.com/office/officeart/2005/8/quickstyle/simple1" qsCatId="simple" csTypeId="urn:microsoft.com/office/officeart/2005/8/colors/colorful1" csCatId="colorful" phldr="1"/>
      <dgm:spPr/>
      <dgm:t>
        <a:bodyPr/>
        <a:lstStyle/>
        <a:p>
          <a:endParaRPr lang="zh-CN" altLang="en-US"/>
        </a:p>
      </dgm:t>
    </dgm:pt>
    <dgm:pt modelId="{7804EDEE-E3A4-4E03-89F8-024F27522EFC}">
      <dgm:prSet phldrT="[文本]" custT="1"/>
      <dgm:spPr/>
      <dgm:t>
        <a:bodyPr/>
        <a:lstStyle/>
        <a:p>
          <a:r>
            <a:rPr lang="zh-CN" altLang="en-US" sz="2000" b="1" dirty="0"/>
            <a:t>简单性</a:t>
          </a:r>
        </a:p>
      </dgm:t>
    </dgm:pt>
    <dgm:pt modelId="{6507E31B-D6C7-4A31-B21B-F5B2920A0D8B}" type="parTrans" cxnId="{D36331EE-7E40-4B04-9826-3A56EC14DDB4}">
      <dgm:prSet/>
      <dgm:spPr/>
      <dgm:t>
        <a:bodyPr/>
        <a:lstStyle/>
        <a:p>
          <a:endParaRPr lang="zh-CN" altLang="en-US"/>
        </a:p>
      </dgm:t>
    </dgm:pt>
    <dgm:pt modelId="{321C7ACB-3926-467D-BB29-1970692DF15E}" type="sibTrans" cxnId="{D36331EE-7E40-4B04-9826-3A56EC14DDB4}">
      <dgm:prSet/>
      <dgm:spPr/>
      <dgm:t>
        <a:bodyPr/>
        <a:lstStyle/>
        <a:p>
          <a:endParaRPr lang="zh-CN" altLang="en-US"/>
        </a:p>
      </dgm:t>
    </dgm:pt>
    <dgm:pt modelId="{70CE0655-3A38-4FDE-82DC-79A81D0B1EE9}">
      <dgm:prSet phldrT="[文本]"/>
      <dgm:spPr/>
      <dgm:t>
        <a:bodyPr/>
        <a:lstStyle/>
        <a:p>
          <a:r>
            <a:rPr lang="zh-CN" altLang="en-US" sz="1300" dirty="0"/>
            <a:t>采用</a:t>
          </a:r>
          <a:r>
            <a:rPr lang="en-US" altLang="en-US" sz="1300" dirty="0"/>
            <a:t>REST</a:t>
          </a:r>
          <a:r>
            <a:rPr lang="zh-CN" altLang="en-US" sz="1300" dirty="0"/>
            <a:t>架构风格，对于开发、测试、运维人员来说，都会更简单。可以充分利用大量</a:t>
          </a:r>
          <a:r>
            <a:rPr lang="en-US" altLang="en-US" sz="1300" dirty="0"/>
            <a:t>HTTP</a:t>
          </a:r>
          <a:r>
            <a:rPr lang="zh-CN" altLang="en-US" sz="1300" dirty="0"/>
            <a:t>服务器端和客户端开发库、</a:t>
          </a:r>
          <a:r>
            <a:rPr lang="en-US" altLang="en-US" sz="1300" dirty="0"/>
            <a:t>Web</a:t>
          </a:r>
          <a:r>
            <a:rPr lang="zh-CN" altLang="en-US" sz="1300" dirty="0"/>
            <a:t>功能测试</a:t>
          </a:r>
          <a:r>
            <a:rPr lang="en-US" altLang="en-US" sz="1300" dirty="0"/>
            <a:t>/</a:t>
          </a:r>
          <a:r>
            <a:rPr lang="zh-CN" altLang="en-US" sz="1300" dirty="0"/>
            <a:t>性能测试工具、</a:t>
          </a:r>
          <a:r>
            <a:rPr lang="en-US" altLang="en-US" sz="1300" dirty="0"/>
            <a:t>HTTP</a:t>
          </a:r>
          <a:r>
            <a:rPr lang="zh-CN" altLang="en-US" sz="1300" dirty="0"/>
            <a:t>缓存、</a:t>
          </a:r>
          <a:r>
            <a:rPr lang="en-US" altLang="en-US" sz="1300" dirty="0"/>
            <a:t>HTTP</a:t>
          </a:r>
          <a:r>
            <a:rPr lang="zh-CN" altLang="en-US" sz="1300" dirty="0"/>
            <a:t>代理服务器、防火墙。这些开发库和基础设施早已成为了日常用品，不需要什么火箭科技（例如神奇昂贵的应用服务器、中间件）就能解决大多数可伸缩性方面的问题。</a:t>
          </a:r>
        </a:p>
      </dgm:t>
    </dgm:pt>
    <dgm:pt modelId="{6C91FF61-AE31-411A-ACA1-C1416F5B06B2}" type="parTrans" cxnId="{CE4CECF9-5230-434B-8D87-53A9EA9C57C9}">
      <dgm:prSet/>
      <dgm:spPr/>
      <dgm:t>
        <a:bodyPr/>
        <a:lstStyle/>
        <a:p>
          <a:endParaRPr lang="zh-CN" altLang="en-US"/>
        </a:p>
      </dgm:t>
    </dgm:pt>
    <dgm:pt modelId="{7481EF19-15A5-4FF8-93CC-4EBFF14259B0}" type="sibTrans" cxnId="{CE4CECF9-5230-434B-8D87-53A9EA9C57C9}">
      <dgm:prSet/>
      <dgm:spPr/>
      <dgm:t>
        <a:bodyPr/>
        <a:lstStyle/>
        <a:p>
          <a:endParaRPr lang="zh-CN" altLang="en-US"/>
        </a:p>
      </dgm:t>
    </dgm:pt>
    <dgm:pt modelId="{775671C7-8A97-4895-B209-B183567A7DEB}">
      <dgm:prSet phldrT="[文本]" custT="1"/>
      <dgm:spPr/>
      <dgm:t>
        <a:bodyPr/>
        <a:lstStyle/>
        <a:p>
          <a:pPr marL="0" lvl="0" indent="0" algn="l" defTabSz="889000">
            <a:lnSpc>
              <a:spcPct val="90000"/>
            </a:lnSpc>
            <a:spcBef>
              <a:spcPct val="0"/>
            </a:spcBef>
            <a:spcAft>
              <a:spcPct val="35000"/>
            </a:spcAft>
            <a:buNone/>
          </a:pPr>
          <a:r>
            <a:rPr lang="zh-CN" altLang="en-US" sz="2000" b="1" kern="1200" dirty="0">
              <a:solidFill>
                <a:prstClr val="white"/>
              </a:solidFill>
              <a:latin typeface="Corbel"/>
              <a:ea typeface="华文楷体" panose="02010600040101010101" pitchFamily="2" charset="-122"/>
              <a:cs typeface="+mn-cs"/>
            </a:rPr>
            <a:t>可伸缩性</a:t>
          </a:r>
        </a:p>
      </dgm:t>
    </dgm:pt>
    <dgm:pt modelId="{0DB8FCD4-3FF2-425F-AF04-C0653B97B9D1}" type="parTrans" cxnId="{8F33EFB8-0C34-43F9-B8B9-2981D09339A8}">
      <dgm:prSet/>
      <dgm:spPr/>
      <dgm:t>
        <a:bodyPr/>
        <a:lstStyle/>
        <a:p>
          <a:endParaRPr lang="zh-CN" altLang="en-US"/>
        </a:p>
      </dgm:t>
    </dgm:pt>
    <dgm:pt modelId="{DEB56D95-FADD-49CF-99CD-781DDBF6DEE3}" type="sibTrans" cxnId="{8F33EFB8-0C34-43F9-B8B9-2981D09339A8}">
      <dgm:prSet/>
      <dgm:spPr/>
      <dgm:t>
        <a:bodyPr/>
        <a:lstStyle/>
        <a:p>
          <a:endParaRPr lang="zh-CN" altLang="en-US"/>
        </a:p>
      </dgm:t>
    </dgm:pt>
    <dgm:pt modelId="{301179FB-B2BA-45CB-BFEB-315FA7001314}">
      <dgm:prSet phldrT="[文本]"/>
      <dgm:spPr/>
      <dgm:t>
        <a:bodyPr/>
        <a:lstStyle/>
        <a:p>
          <a:pPr marL="114300" lvl="1" indent="0" algn="l" defTabSz="577850">
            <a:lnSpc>
              <a:spcPct val="90000"/>
            </a:lnSpc>
            <a:spcBef>
              <a:spcPct val="0"/>
            </a:spcBef>
            <a:spcAft>
              <a:spcPct val="15000"/>
            </a:spcAft>
          </a:pPr>
          <a:r>
            <a:rPr lang="zh-CN" altLang="en-US" sz="1300" kern="1200" dirty="0"/>
            <a:t>充分利用好通信链各个位置的</a:t>
          </a:r>
          <a:r>
            <a:rPr lang="en-US" altLang="en-US" sz="1300" kern="1200" dirty="0"/>
            <a:t>HTTP</a:t>
          </a:r>
          <a:r>
            <a:rPr lang="zh-CN" altLang="en-US" sz="1300" kern="1200" dirty="0"/>
            <a:t>缓存组件，可以带来更好的可伸缩性。其实很多时候，在</a:t>
          </a:r>
          <a:r>
            <a:rPr lang="en-US" altLang="en-US" sz="1300" kern="1200" dirty="0"/>
            <a:t>Web</a:t>
          </a:r>
          <a:r>
            <a:rPr lang="zh-CN" altLang="en-US" sz="1300" kern="1200" dirty="0"/>
            <a:t>前端做性能优化，产生的效果不亚于仅仅在服务器端做性能优化，但是</a:t>
          </a:r>
          <a:r>
            <a:rPr lang="en-US" altLang="en-US" sz="1300" kern="1200" dirty="0"/>
            <a:t>HTTP</a:t>
          </a:r>
          <a:r>
            <a:rPr lang="zh-CN" altLang="en-US" sz="1300" kern="1200" dirty="0"/>
            <a:t>协议层面的缓存常常被一些资深的架构师完全忽略掉。</a:t>
          </a:r>
        </a:p>
      </dgm:t>
    </dgm:pt>
    <dgm:pt modelId="{73833A36-9EE4-4DBC-9985-89D4570E3B73}" type="parTrans" cxnId="{6F862E39-BBF7-4A23-A43D-3795756630B1}">
      <dgm:prSet/>
      <dgm:spPr/>
      <dgm:t>
        <a:bodyPr/>
        <a:lstStyle/>
        <a:p>
          <a:endParaRPr lang="zh-CN" altLang="en-US"/>
        </a:p>
      </dgm:t>
    </dgm:pt>
    <dgm:pt modelId="{2BD5BA42-DB12-43DA-B157-8AD982E045F1}" type="sibTrans" cxnId="{6F862E39-BBF7-4A23-A43D-3795756630B1}">
      <dgm:prSet/>
      <dgm:spPr/>
      <dgm:t>
        <a:bodyPr/>
        <a:lstStyle/>
        <a:p>
          <a:endParaRPr lang="zh-CN" altLang="en-US"/>
        </a:p>
      </dgm:t>
    </dgm:pt>
    <dgm:pt modelId="{F8425A31-8759-4FD5-9EF2-AE208031F5B5}">
      <dgm:prSet phldrT="[文本]" custT="1"/>
      <dgm:spPr/>
      <dgm:t>
        <a:bodyPr/>
        <a:lstStyle/>
        <a:p>
          <a:pPr marL="0" lvl="0" indent="0" algn="l" defTabSz="889000">
            <a:lnSpc>
              <a:spcPct val="90000"/>
            </a:lnSpc>
            <a:spcBef>
              <a:spcPct val="0"/>
            </a:spcBef>
            <a:spcAft>
              <a:spcPct val="35000"/>
            </a:spcAft>
            <a:buNone/>
          </a:pPr>
          <a:r>
            <a:rPr lang="zh-CN" altLang="en-US" sz="2000" b="1" kern="1200" dirty="0">
              <a:solidFill>
                <a:prstClr val="white"/>
              </a:solidFill>
              <a:latin typeface="Corbel"/>
              <a:ea typeface="华文楷体" panose="02010600040101010101" pitchFamily="2" charset="-122"/>
              <a:cs typeface="+mn-cs"/>
            </a:rPr>
            <a:t>松耦合</a:t>
          </a:r>
        </a:p>
      </dgm:t>
    </dgm:pt>
    <dgm:pt modelId="{D08C1986-C85A-4768-8C38-3A40EF0C30FD}" type="parTrans" cxnId="{08637027-2BA3-42A2-81F6-341C93359A99}">
      <dgm:prSet/>
      <dgm:spPr/>
      <dgm:t>
        <a:bodyPr/>
        <a:lstStyle/>
        <a:p>
          <a:endParaRPr lang="zh-CN" altLang="en-US"/>
        </a:p>
      </dgm:t>
    </dgm:pt>
    <dgm:pt modelId="{286CD5B7-0506-4B12-B200-5A220F062728}" type="sibTrans" cxnId="{08637027-2BA3-42A2-81F6-341C93359A99}">
      <dgm:prSet/>
      <dgm:spPr/>
      <dgm:t>
        <a:bodyPr/>
        <a:lstStyle/>
        <a:p>
          <a:endParaRPr lang="zh-CN" altLang="en-US"/>
        </a:p>
      </dgm:t>
    </dgm:pt>
    <dgm:pt modelId="{AD915D5C-B67A-4DAD-9104-2E817FDB011D}">
      <dgm:prSet phldrT="[文本]"/>
      <dgm:spPr/>
      <dgm:t>
        <a:bodyPr/>
        <a:lstStyle/>
        <a:p>
          <a:pPr marL="114300" lvl="1" indent="0" algn="l" defTabSz="577850">
            <a:lnSpc>
              <a:spcPct val="90000"/>
            </a:lnSpc>
            <a:spcBef>
              <a:spcPct val="0"/>
            </a:spcBef>
            <a:spcAft>
              <a:spcPct val="15000"/>
            </a:spcAft>
          </a:pPr>
          <a:r>
            <a:rPr lang="zh-CN" altLang="en-US" sz="1300" kern="1200" dirty="0"/>
            <a:t>统一接口</a:t>
          </a:r>
          <a:r>
            <a:rPr lang="en-US" altLang="en-US" sz="1300" kern="1200" dirty="0"/>
            <a:t>+</a:t>
          </a:r>
          <a:r>
            <a:rPr lang="zh-CN" altLang="en-US" sz="1300" kern="1200" dirty="0"/>
            <a:t>超文本驱动，带来了最大限度的松耦合。允许服务器端和客户端程序在很大范围内，相对独立地进化。对于设计面向企业内网的</a:t>
          </a:r>
          <a:r>
            <a:rPr lang="en-US" altLang="en-US" sz="1300" kern="1200" dirty="0"/>
            <a:t>API</a:t>
          </a:r>
          <a:r>
            <a:rPr lang="zh-CN" altLang="en-US" sz="1300" kern="1200" dirty="0"/>
            <a:t>来说，松耦合并不是一个很重要的设计关注点。但是对于设计面向互联网的</a:t>
          </a:r>
          <a:r>
            <a:rPr lang="en-US" altLang="en-US" sz="1300" kern="1200" dirty="0"/>
            <a:t>API</a:t>
          </a:r>
          <a:r>
            <a:rPr lang="zh-CN" altLang="en-US" sz="1300" kern="1200" dirty="0"/>
            <a:t>来说，松耦合变成了一个必选项，不仅在设计时应该关注，而且应该放在最优先位置。</a:t>
          </a:r>
        </a:p>
      </dgm:t>
    </dgm:pt>
    <dgm:pt modelId="{26D7AB5F-2099-4A46-9182-C7D343E1DE92}" type="parTrans" cxnId="{206CDE0E-25E1-4D3C-A59E-D468C3BDBC69}">
      <dgm:prSet/>
      <dgm:spPr/>
      <dgm:t>
        <a:bodyPr/>
        <a:lstStyle/>
        <a:p>
          <a:endParaRPr lang="zh-CN" altLang="en-US"/>
        </a:p>
      </dgm:t>
    </dgm:pt>
    <dgm:pt modelId="{CC248660-EC7B-4E5A-86F0-916A0B6B773A}" type="sibTrans" cxnId="{206CDE0E-25E1-4D3C-A59E-D468C3BDBC69}">
      <dgm:prSet/>
      <dgm:spPr/>
      <dgm:t>
        <a:bodyPr/>
        <a:lstStyle/>
        <a:p>
          <a:endParaRPr lang="zh-CN" altLang="en-US"/>
        </a:p>
      </dgm:t>
    </dgm:pt>
    <dgm:pt modelId="{912DE9E7-A8EB-4DF0-92E7-A35421396E0C}" type="pres">
      <dgm:prSet presAssocID="{50E4E42E-62F9-4707-95E5-6A25AC279B82}" presName="Name0" presStyleCnt="0">
        <dgm:presLayoutVars>
          <dgm:dir/>
          <dgm:resizeHandles val="exact"/>
        </dgm:presLayoutVars>
      </dgm:prSet>
      <dgm:spPr/>
    </dgm:pt>
    <dgm:pt modelId="{B1439038-2FD5-4C66-A751-23C9EC82E715}" type="pres">
      <dgm:prSet presAssocID="{7804EDEE-E3A4-4E03-89F8-024F27522EFC}" presName="node" presStyleLbl="node1" presStyleIdx="0" presStyleCnt="3">
        <dgm:presLayoutVars>
          <dgm:bulletEnabled val="1"/>
        </dgm:presLayoutVars>
      </dgm:prSet>
      <dgm:spPr/>
    </dgm:pt>
    <dgm:pt modelId="{4AA4C60B-597C-4FCE-A205-BB7922BD6882}" type="pres">
      <dgm:prSet presAssocID="{321C7ACB-3926-467D-BB29-1970692DF15E}" presName="sibTrans" presStyleCnt="0"/>
      <dgm:spPr/>
    </dgm:pt>
    <dgm:pt modelId="{8475A597-F904-41A2-9BA0-75C4581FA9CE}" type="pres">
      <dgm:prSet presAssocID="{775671C7-8A97-4895-B209-B183567A7DEB}" presName="node" presStyleLbl="node1" presStyleIdx="1" presStyleCnt="3">
        <dgm:presLayoutVars>
          <dgm:bulletEnabled val="1"/>
        </dgm:presLayoutVars>
      </dgm:prSet>
      <dgm:spPr/>
    </dgm:pt>
    <dgm:pt modelId="{9C07DBB7-94B9-4F17-AA8E-0C78CE6C5736}" type="pres">
      <dgm:prSet presAssocID="{DEB56D95-FADD-49CF-99CD-781DDBF6DEE3}" presName="sibTrans" presStyleCnt="0"/>
      <dgm:spPr/>
    </dgm:pt>
    <dgm:pt modelId="{51A521D7-322D-4C0D-A9AA-D1366A574198}" type="pres">
      <dgm:prSet presAssocID="{F8425A31-8759-4FD5-9EF2-AE208031F5B5}" presName="node" presStyleLbl="node1" presStyleIdx="2" presStyleCnt="3">
        <dgm:presLayoutVars>
          <dgm:bulletEnabled val="1"/>
        </dgm:presLayoutVars>
      </dgm:prSet>
      <dgm:spPr/>
    </dgm:pt>
  </dgm:ptLst>
  <dgm:cxnLst>
    <dgm:cxn modelId="{3555B601-B772-475F-B695-EAF8DE7D53C3}" type="presOf" srcId="{F8425A31-8759-4FD5-9EF2-AE208031F5B5}" destId="{51A521D7-322D-4C0D-A9AA-D1366A574198}" srcOrd="0" destOrd="0" presId="urn:microsoft.com/office/officeart/2005/8/layout/hList6"/>
    <dgm:cxn modelId="{8297810C-A00D-478D-B330-868B70F30C8D}" type="presOf" srcId="{301179FB-B2BA-45CB-BFEB-315FA7001314}" destId="{8475A597-F904-41A2-9BA0-75C4581FA9CE}" srcOrd="0" destOrd="1" presId="urn:microsoft.com/office/officeart/2005/8/layout/hList6"/>
    <dgm:cxn modelId="{206CDE0E-25E1-4D3C-A59E-D468C3BDBC69}" srcId="{F8425A31-8759-4FD5-9EF2-AE208031F5B5}" destId="{AD915D5C-B67A-4DAD-9104-2E817FDB011D}" srcOrd="0" destOrd="0" parTransId="{26D7AB5F-2099-4A46-9182-C7D343E1DE92}" sibTransId="{CC248660-EC7B-4E5A-86F0-916A0B6B773A}"/>
    <dgm:cxn modelId="{97D00E16-1CC9-48CC-939A-C328CF4FDD43}" type="presOf" srcId="{50E4E42E-62F9-4707-95E5-6A25AC279B82}" destId="{912DE9E7-A8EB-4DF0-92E7-A35421396E0C}" srcOrd="0" destOrd="0" presId="urn:microsoft.com/office/officeart/2005/8/layout/hList6"/>
    <dgm:cxn modelId="{08637027-2BA3-42A2-81F6-341C93359A99}" srcId="{50E4E42E-62F9-4707-95E5-6A25AC279B82}" destId="{F8425A31-8759-4FD5-9EF2-AE208031F5B5}" srcOrd="2" destOrd="0" parTransId="{D08C1986-C85A-4768-8C38-3A40EF0C30FD}" sibTransId="{286CD5B7-0506-4B12-B200-5A220F062728}"/>
    <dgm:cxn modelId="{6F862E39-BBF7-4A23-A43D-3795756630B1}" srcId="{775671C7-8A97-4895-B209-B183567A7DEB}" destId="{301179FB-B2BA-45CB-BFEB-315FA7001314}" srcOrd="0" destOrd="0" parTransId="{73833A36-9EE4-4DBC-9985-89D4570E3B73}" sibTransId="{2BD5BA42-DB12-43DA-B157-8AD982E045F1}"/>
    <dgm:cxn modelId="{1F621762-3608-41B2-9AF2-C9C1E4EAFDE9}" type="presOf" srcId="{775671C7-8A97-4895-B209-B183567A7DEB}" destId="{8475A597-F904-41A2-9BA0-75C4581FA9CE}" srcOrd="0" destOrd="0" presId="urn:microsoft.com/office/officeart/2005/8/layout/hList6"/>
    <dgm:cxn modelId="{2AEE296E-DFAA-4436-9D0C-603D944AD35B}" type="presOf" srcId="{70CE0655-3A38-4FDE-82DC-79A81D0B1EE9}" destId="{B1439038-2FD5-4C66-A751-23C9EC82E715}" srcOrd="0" destOrd="1" presId="urn:microsoft.com/office/officeart/2005/8/layout/hList6"/>
    <dgm:cxn modelId="{222DBFAE-BCB3-4D5C-A51A-F17FB464749C}" type="presOf" srcId="{7804EDEE-E3A4-4E03-89F8-024F27522EFC}" destId="{B1439038-2FD5-4C66-A751-23C9EC82E715}" srcOrd="0" destOrd="0" presId="urn:microsoft.com/office/officeart/2005/8/layout/hList6"/>
    <dgm:cxn modelId="{8F33EFB8-0C34-43F9-B8B9-2981D09339A8}" srcId="{50E4E42E-62F9-4707-95E5-6A25AC279B82}" destId="{775671C7-8A97-4895-B209-B183567A7DEB}" srcOrd="1" destOrd="0" parTransId="{0DB8FCD4-3FF2-425F-AF04-C0653B97B9D1}" sibTransId="{DEB56D95-FADD-49CF-99CD-781DDBF6DEE3}"/>
    <dgm:cxn modelId="{07085BDE-39A4-465E-AC33-A114EB9457C9}" type="presOf" srcId="{AD915D5C-B67A-4DAD-9104-2E817FDB011D}" destId="{51A521D7-322D-4C0D-A9AA-D1366A574198}" srcOrd="0" destOrd="1" presId="urn:microsoft.com/office/officeart/2005/8/layout/hList6"/>
    <dgm:cxn modelId="{D36331EE-7E40-4B04-9826-3A56EC14DDB4}" srcId="{50E4E42E-62F9-4707-95E5-6A25AC279B82}" destId="{7804EDEE-E3A4-4E03-89F8-024F27522EFC}" srcOrd="0" destOrd="0" parTransId="{6507E31B-D6C7-4A31-B21B-F5B2920A0D8B}" sibTransId="{321C7ACB-3926-467D-BB29-1970692DF15E}"/>
    <dgm:cxn modelId="{CE4CECF9-5230-434B-8D87-53A9EA9C57C9}" srcId="{7804EDEE-E3A4-4E03-89F8-024F27522EFC}" destId="{70CE0655-3A38-4FDE-82DC-79A81D0B1EE9}" srcOrd="0" destOrd="0" parTransId="{6C91FF61-AE31-411A-ACA1-C1416F5B06B2}" sibTransId="{7481EF19-15A5-4FF8-93CC-4EBFF14259B0}"/>
    <dgm:cxn modelId="{9086B71D-65D7-4918-AC31-CE4044656BC5}" type="presParOf" srcId="{912DE9E7-A8EB-4DF0-92E7-A35421396E0C}" destId="{B1439038-2FD5-4C66-A751-23C9EC82E715}" srcOrd="0" destOrd="0" presId="urn:microsoft.com/office/officeart/2005/8/layout/hList6"/>
    <dgm:cxn modelId="{2F40B6D9-3C14-43DF-82BB-A4FFD9DF22CB}" type="presParOf" srcId="{912DE9E7-A8EB-4DF0-92E7-A35421396E0C}" destId="{4AA4C60B-597C-4FCE-A205-BB7922BD6882}" srcOrd="1" destOrd="0" presId="urn:microsoft.com/office/officeart/2005/8/layout/hList6"/>
    <dgm:cxn modelId="{C6B86563-CC41-49F6-99A0-C156B92790C8}" type="presParOf" srcId="{912DE9E7-A8EB-4DF0-92E7-A35421396E0C}" destId="{8475A597-F904-41A2-9BA0-75C4581FA9CE}" srcOrd="2" destOrd="0" presId="urn:microsoft.com/office/officeart/2005/8/layout/hList6"/>
    <dgm:cxn modelId="{5EF4CAA6-F98F-4B32-9E7B-688902577B74}" type="presParOf" srcId="{912DE9E7-A8EB-4DF0-92E7-A35421396E0C}" destId="{9C07DBB7-94B9-4F17-AA8E-0C78CE6C5736}" srcOrd="3" destOrd="0" presId="urn:microsoft.com/office/officeart/2005/8/layout/hList6"/>
    <dgm:cxn modelId="{B5B80014-3ADF-46E9-97AB-C2E21684D5D2}" type="presParOf" srcId="{912DE9E7-A8EB-4DF0-92E7-A35421396E0C}" destId="{51A521D7-322D-4C0D-A9AA-D1366A574198}" srcOrd="4" destOrd="0" presId="urn:microsoft.com/office/officeart/2005/8/layout/hList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0540B41-2FC7-4A2C-9385-979F48905391}">
      <dsp:nvSpPr>
        <dsp:cNvPr id="0" name=""/>
        <dsp:cNvSpPr/>
      </dsp:nvSpPr>
      <dsp:spPr>
        <a:xfrm rot="16200000">
          <a:off x="576903" y="-576903"/>
          <a:ext cx="1740597" cy="2894404"/>
        </a:xfrm>
        <a:prstGeom prst="round1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6032" tIns="256032" rIns="256032" bIns="256032" numCol="1" spcCol="1270" anchor="ctr" anchorCtr="0">
          <a:noAutofit/>
        </a:bodyPr>
        <a:lstStyle/>
        <a:p>
          <a:pPr marL="0" lvl="0" indent="0" algn="ctr" defTabSz="1600200">
            <a:lnSpc>
              <a:spcPct val="90000"/>
            </a:lnSpc>
            <a:spcBef>
              <a:spcPct val="0"/>
            </a:spcBef>
            <a:spcAft>
              <a:spcPct val="35000"/>
            </a:spcAft>
            <a:buNone/>
          </a:pPr>
          <a:r>
            <a:rPr lang="en-US" altLang="zh-CN" sz="3600" kern="1200" dirty="0"/>
            <a:t>URI</a:t>
          </a:r>
          <a:endParaRPr lang="zh-CN" altLang="en-US" sz="3600" kern="1200" dirty="0"/>
        </a:p>
      </dsp:txBody>
      <dsp:txXfrm rot="5400000">
        <a:off x="0" y="0"/>
        <a:ext cx="2894404" cy="1305447"/>
      </dsp:txXfrm>
    </dsp:sp>
    <dsp:sp modelId="{E772D828-BA35-4B0E-9B7F-FFB155785CDA}">
      <dsp:nvSpPr>
        <dsp:cNvPr id="0" name=""/>
        <dsp:cNvSpPr/>
      </dsp:nvSpPr>
      <dsp:spPr>
        <a:xfrm>
          <a:off x="2894404" y="0"/>
          <a:ext cx="2894404" cy="1740597"/>
        </a:xfrm>
        <a:prstGeom prst="round1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6032" tIns="256032" rIns="256032" bIns="256032" numCol="1" spcCol="1270" anchor="ctr" anchorCtr="0">
          <a:noAutofit/>
        </a:bodyPr>
        <a:lstStyle/>
        <a:p>
          <a:pPr marL="0" lvl="0" indent="0" algn="ctr" defTabSz="1600200">
            <a:lnSpc>
              <a:spcPct val="90000"/>
            </a:lnSpc>
            <a:spcBef>
              <a:spcPct val="0"/>
            </a:spcBef>
            <a:spcAft>
              <a:spcPct val="35000"/>
            </a:spcAft>
            <a:buNone/>
          </a:pPr>
          <a:r>
            <a:rPr lang="en-US" altLang="zh-CN" sz="3600" kern="1200" dirty="0"/>
            <a:t>HTTP</a:t>
          </a:r>
          <a:endParaRPr lang="zh-CN" altLang="en-US" sz="3600" kern="1200" dirty="0"/>
        </a:p>
      </dsp:txBody>
      <dsp:txXfrm>
        <a:off x="2894404" y="0"/>
        <a:ext cx="2894404" cy="1305447"/>
      </dsp:txXfrm>
    </dsp:sp>
    <dsp:sp modelId="{BF7C63BC-34E7-4A17-9B00-2F43F74CA1A4}">
      <dsp:nvSpPr>
        <dsp:cNvPr id="0" name=""/>
        <dsp:cNvSpPr/>
      </dsp:nvSpPr>
      <dsp:spPr>
        <a:xfrm rot="10800000">
          <a:off x="0" y="1740597"/>
          <a:ext cx="2894404" cy="1740597"/>
        </a:xfrm>
        <a:prstGeom prst="round1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6032" tIns="256032" rIns="256032" bIns="256032" numCol="1" spcCol="1270" anchor="ctr" anchorCtr="0">
          <a:noAutofit/>
        </a:bodyPr>
        <a:lstStyle/>
        <a:p>
          <a:pPr marL="0" lvl="0" indent="0" algn="ctr" defTabSz="1600200">
            <a:lnSpc>
              <a:spcPct val="90000"/>
            </a:lnSpc>
            <a:spcBef>
              <a:spcPct val="0"/>
            </a:spcBef>
            <a:spcAft>
              <a:spcPct val="35000"/>
            </a:spcAft>
            <a:buNone/>
          </a:pPr>
          <a:r>
            <a:rPr lang="en-US" altLang="zh-CN" sz="3600" kern="1200" dirty="0" err="1"/>
            <a:t>HyperText</a:t>
          </a:r>
          <a:endParaRPr lang="zh-CN" altLang="en-US" sz="3600" kern="1200" dirty="0"/>
        </a:p>
      </dsp:txBody>
      <dsp:txXfrm rot="10800000">
        <a:off x="0" y="2175746"/>
        <a:ext cx="2894404" cy="1305447"/>
      </dsp:txXfrm>
    </dsp:sp>
    <dsp:sp modelId="{6ED09A99-1579-4A8A-BF11-593C5045EEFC}">
      <dsp:nvSpPr>
        <dsp:cNvPr id="0" name=""/>
        <dsp:cNvSpPr/>
      </dsp:nvSpPr>
      <dsp:spPr>
        <a:xfrm rot="5400000">
          <a:off x="3471307" y="1163693"/>
          <a:ext cx="1740597" cy="2894404"/>
        </a:xfrm>
        <a:prstGeom prst="round1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6032" tIns="256032" rIns="256032" bIns="256032" numCol="1" spcCol="1270" anchor="ctr" anchorCtr="0">
          <a:noAutofit/>
        </a:bodyPr>
        <a:lstStyle/>
        <a:p>
          <a:pPr marL="0" lvl="0" indent="0" algn="ctr" defTabSz="1600200">
            <a:lnSpc>
              <a:spcPct val="90000"/>
            </a:lnSpc>
            <a:spcBef>
              <a:spcPct val="0"/>
            </a:spcBef>
            <a:spcAft>
              <a:spcPct val="35000"/>
            </a:spcAft>
            <a:buNone/>
          </a:pPr>
          <a:r>
            <a:rPr lang="en-US" altLang="zh-CN" sz="3600" kern="1200" dirty="0"/>
            <a:t>MIME</a:t>
          </a:r>
          <a:endParaRPr lang="zh-CN" altLang="en-US" sz="3600" kern="1200" dirty="0"/>
        </a:p>
      </dsp:txBody>
      <dsp:txXfrm rot="-5400000">
        <a:off x="2894404" y="2175746"/>
        <a:ext cx="2894404" cy="1305447"/>
      </dsp:txXfrm>
    </dsp:sp>
    <dsp:sp modelId="{E96FC5FA-A9A5-42E2-AAEF-D91FF67DFC1C}">
      <dsp:nvSpPr>
        <dsp:cNvPr id="0" name=""/>
        <dsp:cNvSpPr/>
      </dsp:nvSpPr>
      <dsp:spPr>
        <a:xfrm>
          <a:off x="2026082" y="1305447"/>
          <a:ext cx="1736642" cy="870298"/>
        </a:xfrm>
        <a:prstGeom prst="roundRect">
          <a:avLst/>
        </a:prstGeom>
        <a:solidFill>
          <a:schemeClr val="accent1">
            <a:tint val="60000"/>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lang="en-US" altLang="zh-CN" sz="3600" kern="1200" dirty="0"/>
            <a:t>WEB</a:t>
          </a:r>
          <a:endParaRPr lang="zh-CN" altLang="en-US" sz="3600" kern="1200" dirty="0"/>
        </a:p>
      </dsp:txBody>
      <dsp:txXfrm>
        <a:off x="2068566" y="1347931"/>
        <a:ext cx="1651674" cy="78533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0F4A728-F96E-4F00-8EF0-BCBC36CD51D5}">
      <dsp:nvSpPr>
        <dsp:cNvPr id="0" name=""/>
        <dsp:cNvSpPr/>
      </dsp:nvSpPr>
      <dsp:spPr>
        <a:xfrm>
          <a:off x="734" y="0"/>
          <a:ext cx="3160626" cy="3416648"/>
        </a:xfrm>
        <a:prstGeom prst="roundRect">
          <a:avLst>
            <a:gd name="adj" fmla="val 5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102870" rIns="133350" bIns="0" numCol="1" spcCol="1270" anchor="t" anchorCtr="0">
          <a:noAutofit/>
        </a:bodyPr>
        <a:lstStyle/>
        <a:p>
          <a:pPr marL="0" lvl="0" indent="0" algn="r" defTabSz="1333500">
            <a:lnSpc>
              <a:spcPct val="90000"/>
            </a:lnSpc>
            <a:spcBef>
              <a:spcPct val="0"/>
            </a:spcBef>
            <a:spcAft>
              <a:spcPct val="35000"/>
            </a:spcAft>
            <a:buNone/>
          </a:pPr>
          <a:r>
            <a:rPr lang="zh-CN" altLang="en-US" sz="3000" b="0" i="0" kern="1200" dirty="0"/>
            <a:t>静态内容阶段</a:t>
          </a:r>
          <a:endParaRPr lang="zh-CN" altLang="en-US" sz="3000" kern="1200" dirty="0"/>
        </a:p>
      </dsp:txBody>
      <dsp:txXfrm rot="16200000">
        <a:off x="-1084028" y="1084763"/>
        <a:ext cx="2801651" cy="632125"/>
      </dsp:txXfrm>
    </dsp:sp>
    <dsp:sp modelId="{851CA35B-929D-4F7B-A391-ABDD3219E272}">
      <dsp:nvSpPr>
        <dsp:cNvPr id="0" name=""/>
        <dsp:cNvSpPr/>
      </dsp:nvSpPr>
      <dsp:spPr>
        <a:xfrm>
          <a:off x="632859" y="0"/>
          <a:ext cx="2354666" cy="3416648"/>
        </a:xfrm>
        <a:prstGeom prst="rect">
          <a:avLst/>
        </a:prstGeom>
        <a:noFill/>
        <a:ln w="12700" cap="flat"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61722" rIns="0" bIns="0" numCol="1" spcCol="1270" anchor="t" anchorCtr="0">
          <a:noAutofit/>
        </a:bodyPr>
        <a:lstStyle/>
        <a:p>
          <a:pPr marL="0" lvl="0" indent="0" algn="l" defTabSz="800100">
            <a:lnSpc>
              <a:spcPct val="90000"/>
            </a:lnSpc>
            <a:spcBef>
              <a:spcPct val="0"/>
            </a:spcBef>
            <a:spcAft>
              <a:spcPct val="35000"/>
            </a:spcAft>
            <a:buNone/>
          </a:pPr>
          <a:r>
            <a:rPr lang="zh-CN" altLang="en-US" sz="1800" b="0" i="0" kern="1200" dirty="0"/>
            <a:t>在这个最初的阶段，使用</a:t>
          </a:r>
          <a:r>
            <a:rPr lang="en-US" altLang="zh-CN" sz="1800" b="0" i="0" kern="1200" dirty="0"/>
            <a:t>Web</a:t>
          </a:r>
          <a:r>
            <a:rPr lang="zh-CN" altLang="en-US" sz="1800" b="0" i="0" kern="1200" dirty="0"/>
            <a:t>的主要是一些研究机构。</a:t>
          </a:r>
          <a:r>
            <a:rPr lang="en-US" altLang="zh-CN" sz="1800" b="0" i="0" kern="1200" dirty="0"/>
            <a:t>Web</a:t>
          </a:r>
          <a:r>
            <a:rPr lang="zh-CN" altLang="en-US" sz="1800" b="0" i="0" kern="1200" dirty="0"/>
            <a:t>由大量的静态</a:t>
          </a:r>
          <a:r>
            <a:rPr lang="en-US" altLang="zh-CN" sz="1800" b="0" i="0" kern="1200" dirty="0"/>
            <a:t>HTML</a:t>
          </a:r>
          <a:r>
            <a:rPr lang="zh-CN" altLang="en-US" sz="1800" b="0" i="0" kern="1200" dirty="0"/>
            <a:t>文档组成，其中大多是一些学术论文。</a:t>
          </a:r>
          <a:r>
            <a:rPr lang="en-US" altLang="zh-CN" sz="1800" b="0" i="0" kern="1200" dirty="0"/>
            <a:t>Web</a:t>
          </a:r>
          <a:r>
            <a:rPr lang="zh-CN" altLang="en-US" sz="1800" b="0" i="0" kern="1200" dirty="0"/>
            <a:t>服务器可以被看作是支持超文本的共享文件服务器。</a:t>
          </a:r>
          <a:endParaRPr lang="zh-CN" altLang="en-US" sz="1800" kern="1200" dirty="0"/>
        </a:p>
      </dsp:txBody>
      <dsp:txXfrm>
        <a:off x="632859" y="0"/>
        <a:ext cx="2354666" cy="3416648"/>
      </dsp:txXfrm>
    </dsp:sp>
    <dsp:sp modelId="{05C2BFD5-D6E4-41FE-971C-7F6BD86BF648}">
      <dsp:nvSpPr>
        <dsp:cNvPr id="0" name=""/>
        <dsp:cNvSpPr/>
      </dsp:nvSpPr>
      <dsp:spPr>
        <a:xfrm>
          <a:off x="3271983" y="0"/>
          <a:ext cx="3160626" cy="3416648"/>
        </a:xfrm>
        <a:prstGeom prst="roundRect">
          <a:avLst>
            <a:gd name="adj" fmla="val 5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102870" rIns="133350" bIns="0" numCol="1" spcCol="1270" anchor="t" anchorCtr="0">
          <a:noAutofit/>
        </a:bodyPr>
        <a:lstStyle/>
        <a:p>
          <a:pPr marL="0" lvl="0" indent="0" algn="r" defTabSz="1333500">
            <a:lnSpc>
              <a:spcPct val="90000"/>
            </a:lnSpc>
            <a:spcBef>
              <a:spcPct val="0"/>
            </a:spcBef>
            <a:spcAft>
              <a:spcPct val="35000"/>
            </a:spcAft>
            <a:buNone/>
          </a:pPr>
          <a:r>
            <a:rPr lang="en-US" sz="3000" b="0" i="0" kern="1200" dirty="0"/>
            <a:t>CGI</a:t>
          </a:r>
          <a:r>
            <a:rPr lang="zh-CN" altLang="en-US" sz="3000" b="0" i="0" kern="1200" dirty="0"/>
            <a:t>程序阶段</a:t>
          </a:r>
          <a:endParaRPr lang="zh-CN" altLang="en-US" sz="3000" kern="1200" dirty="0"/>
        </a:p>
      </dsp:txBody>
      <dsp:txXfrm rot="16200000">
        <a:off x="2187220" y="1084763"/>
        <a:ext cx="2801651" cy="632125"/>
      </dsp:txXfrm>
    </dsp:sp>
    <dsp:sp modelId="{D900CF0D-A23D-4951-9934-69A4D59B8FCE}">
      <dsp:nvSpPr>
        <dsp:cNvPr id="0" name=""/>
        <dsp:cNvSpPr/>
      </dsp:nvSpPr>
      <dsp:spPr>
        <a:xfrm rot="5400000">
          <a:off x="3036878" y="2690205"/>
          <a:ext cx="501814" cy="474094"/>
        </a:xfrm>
        <a:prstGeom prst="flowChartExtract">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3A12560-4AC2-4385-AEBB-FEA13CF35871}">
      <dsp:nvSpPr>
        <dsp:cNvPr id="0" name=""/>
        <dsp:cNvSpPr/>
      </dsp:nvSpPr>
      <dsp:spPr>
        <a:xfrm>
          <a:off x="3904108" y="0"/>
          <a:ext cx="2354666" cy="3416648"/>
        </a:xfrm>
        <a:prstGeom prst="rect">
          <a:avLst/>
        </a:prstGeom>
        <a:noFill/>
        <a:ln w="12700" cap="flat"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61722" rIns="0" bIns="0" numCol="1" spcCol="1270" anchor="t" anchorCtr="0">
          <a:noAutofit/>
        </a:bodyPr>
        <a:lstStyle/>
        <a:p>
          <a:pPr marL="0" lvl="0" indent="0" algn="l" defTabSz="800100">
            <a:lnSpc>
              <a:spcPct val="90000"/>
            </a:lnSpc>
            <a:spcBef>
              <a:spcPct val="0"/>
            </a:spcBef>
            <a:spcAft>
              <a:spcPct val="35000"/>
            </a:spcAft>
            <a:buNone/>
          </a:pPr>
          <a:r>
            <a:rPr lang="zh-CN" altLang="en-US" sz="1800" b="0" i="0" kern="1200" dirty="0"/>
            <a:t>在这个阶段，</a:t>
          </a:r>
          <a:r>
            <a:rPr lang="en-US" altLang="zh-CN" sz="1800" b="0" i="0" kern="1200" dirty="0"/>
            <a:t>Web</a:t>
          </a:r>
          <a:r>
            <a:rPr lang="zh-CN" altLang="en-US" sz="1800" b="0" i="0" kern="1200" dirty="0"/>
            <a:t>服务器增加了一些编程</a:t>
          </a:r>
          <a:r>
            <a:rPr lang="en-US" altLang="zh-CN" sz="1800" b="0" i="0" kern="1200" dirty="0"/>
            <a:t>API</a:t>
          </a:r>
          <a:r>
            <a:rPr lang="zh-CN" altLang="en-US" sz="1800" b="0" i="0" kern="1200" dirty="0"/>
            <a:t>。通过这些</a:t>
          </a:r>
          <a:r>
            <a:rPr lang="en-US" altLang="zh-CN" sz="1800" b="0" i="0" kern="1200" dirty="0"/>
            <a:t>API</a:t>
          </a:r>
          <a:r>
            <a:rPr lang="zh-CN" altLang="en-US" sz="1800" b="0" i="0" kern="1200" dirty="0"/>
            <a:t>编写的应用程序，可以向客户端提供一些动态变化的内容。</a:t>
          </a:r>
          <a:r>
            <a:rPr lang="en-US" altLang="zh-CN" sz="1800" b="0" i="0" kern="1200" dirty="0"/>
            <a:t>Web</a:t>
          </a:r>
          <a:r>
            <a:rPr lang="zh-CN" altLang="en-US" sz="1800" b="0" i="0" kern="1200" dirty="0"/>
            <a:t>服务器与应用程序之间的通信，通过</a:t>
          </a:r>
          <a:r>
            <a:rPr lang="en-US" altLang="zh-CN" sz="1800" b="0" i="0" kern="1200" dirty="0"/>
            <a:t>CGI</a:t>
          </a:r>
          <a:r>
            <a:rPr lang="zh-CN" altLang="en-US" sz="1800" b="0" i="0" kern="1200" dirty="0"/>
            <a:t>（</a:t>
          </a:r>
          <a:r>
            <a:rPr lang="en-US" altLang="zh-CN" sz="1800" b="0" i="0" kern="1200" dirty="0"/>
            <a:t>Common Gateway Interface</a:t>
          </a:r>
          <a:r>
            <a:rPr lang="zh-CN" altLang="en-US" sz="1800" b="0" i="0" kern="1200" dirty="0"/>
            <a:t>）协议完成，应用程序被称作</a:t>
          </a:r>
          <a:r>
            <a:rPr lang="en-US" altLang="zh-CN" sz="1800" b="0" i="0" kern="1200" dirty="0"/>
            <a:t>CGI</a:t>
          </a:r>
          <a:r>
            <a:rPr lang="zh-CN" altLang="en-US" sz="1800" b="0" i="0" kern="1200" dirty="0"/>
            <a:t>程序。</a:t>
          </a:r>
          <a:endParaRPr lang="zh-CN" altLang="en-US" sz="1800" kern="1200" dirty="0"/>
        </a:p>
      </dsp:txBody>
      <dsp:txXfrm>
        <a:off x="3904108" y="0"/>
        <a:ext cx="2354666" cy="3416648"/>
      </dsp:txXfrm>
    </dsp:sp>
    <dsp:sp modelId="{AD1A0A37-F032-4716-80A2-DB213BC9EC42}">
      <dsp:nvSpPr>
        <dsp:cNvPr id="0" name=""/>
        <dsp:cNvSpPr/>
      </dsp:nvSpPr>
      <dsp:spPr>
        <a:xfrm>
          <a:off x="6543231" y="0"/>
          <a:ext cx="3160626" cy="3416648"/>
        </a:xfrm>
        <a:prstGeom prst="roundRect">
          <a:avLst>
            <a:gd name="adj" fmla="val 5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102870" rIns="133350" bIns="0" numCol="1" spcCol="1270" anchor="t" anchorCtr="0">
          <a:noAutofit/>
        </a:bodyPr>
        <a:lstStyle/>
        <a:p>
          <a:pPr marL="0" lvl="0" indent="0" algn="r" defTabSz="1333500">
            <a:lnSpc>
              <a:spcPct val="90000"/>
            </a:lnSpc>
            <a:spcBef>
              <a:spcPct val="0"/>
            </a:spcBef>
            <a:spcAft>
              <a:spcPct val="35000"/>
            </a:spcAft>
            <a:buNone/>
          </a:pPr>
          <a:r>
            <a:rPr lang="zh-CN" altLang="en-US" sz="3000" b="0" i="0" kern="1200" dirty="0"/>
            <a:t>脚本语言阶段</a:t>
          </a:r>
          <a:endParaRPr lang="zh-CN" altLang="en-US" sz="3000" kern="1200" dirty="0"/>
        </a:p>
      </dsp:txBody>
      <dsp:txXfrm rot="16200000">
        <a:off x="5458468" y="1084763"/>
        <a:ext cx="2801651" cy="632125"/>
      </dsp:txXfrm>
    </dsp:sp>
    <dsp:sp modelId="{68373A7B-BA8F-4D12-8016-B8FC395F1D11}">
      <dsp:nvSpPr>
        <dsp:cNvPr id="0" name=""/>
        <dsp:cNvSpPr/>
      </dsp:nvSpPr>
      <dsp:spPr>
        <a:xfrm rot="5400000">
          <a:off x="6308127" y="2690205"/>
          <a:ext cx="501814" cy="474094"/>
        </a:xfrm>
        <a:prstGeom prst="flowChartExtract">
          <a:avLst/>
        </a:prstGeom>
        <a:solidFill>
          <a:schemeClr val="lt1">
            <a:hueOff val="0"/>
            <a:satOff val="0"/>
            <a:lumOff val="0"/>
            <a:alphaOff val="0"/>
          </a:schemeClr>
        </a:solidFill>
        <a:ln w="127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6E9302D-DC17-4D95-A63A-2D27878EEBF0}">
      <dsp:nvSpPr>
        <dsp:cNvPr id="0" name=""/>
        <dsp:cNvSpPr/>
      </dsp:nvSpPr>
      <dsp:spPr>
        <a:xfrm>
          <a:off x="7175357" y="0"/>
          <a:ext cx="2354666" cy="3416648"/>
        </a:xfrm>
        <a:prstGeom prst="rect">
          <a:avLst/>
        </a:prstGeom>
        <a:noFill/>
        <a:ln w="12700" cap="flat"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61722" rIns="0" bIns="0" numCol="1" spcCol="1270" anchor="t" anchorCtr="0">
          <a:noAutofit/>
        </a:bodyPr>
        <a:lstStyle/>
        <a:p>
          <a:pPr marL="0" lvl="0" indent="0" algn="l" defTabSz="800100">
            <a:lnSpc>
              <a:spcPct val="90000"/>
            </a:lnSpc>
            <a:spcBef>
              <a:spcPct val="0"/>
            </a:spcBef>
            <a:spcAft>
              <a:spcPct val="35000"/>
            </a:spcAft>
            <a:buNone/>
          </a:pPr>
          <a:r>
            <a:rPr lang="zh-CN" altLang="en-US" sz="1800" b="0" i="0" kern="1200" dirty="0"/>
            <a:t>在这个阶段，服务器端出现了</a:t>
          </a:r>
          <a:r>
            <a:rPr lang="en-US" altLang="zh-CN" sz="1800" b="0" i="0" kern="1200" dirty="0"/>
            <a:t>ASP</a:t>
          </a:r>
          <a:r>
            <a:rPr lang="zh-CN" altLang="en-US" sz="1800" b="0" i="0" kern="1200" dirty="0"/>
            <a:t>、</a:t>
          </a:r>
          <a:r>
            <a:rPr lang="en-US" altLang="zh-CN" sz="1800" b="0" i="0" kern="1200" dirty="0"/>
            <a:t>PHP</a:t>
          </a:r>
          <a:r>
            <a:rPr lang="zh-CN" altLang="en-US" sz="1800" b="0" i="0" kern="1200" dirty="0"/>
            <a:t>、</a:t>
          </a:r>
          <a:r>
            <a:rPr lang="en-US" altLang="zh-CN" sz="1800" b="0" i="0" kern="1200" dirty="0"/>
            <a:t>JSP</a:t>
          </a:r>
          <a:r>
            <a:rPr lang="zh-CN" altLang="en-US" sz="1800" b="0" i="0" kern="1200" dirty="0"/>
            <a:t>、</a:t>
          </a:r>
          <a:r>
            <a:rPr lang="en-US" altLang="zh-CN" sz="1800" b="0" i="0" kern="1200" dirty="0"/>
            <a:t>ColdFusion</a:t>
          </a:r>
          <a:r>
            <a:rPr lang="zh-CN" altLang="en-US" sz="1800" b="0" i="0" kern="1200" dirty="0"/>
            <a:t>等支持</a:t>
          </a:r>
          <a:r>
            <a:rPr lang="en-US" altLang="zh-CN" sz="1800" b="0" i="0" kern="1200" dirty="0"/>
            <a:t>session</a:t>
          </a:r>
          <a:r>
            <a:rPr lang="zh-CN" altLang="en-US" sz="1800" b="0" i="0" kern="1200" dirty="0"/>
            <a:t>的脚本语言技术，浏览器端出现了</a:t>
          </a:r>
          <a:r>
            <a:rPr lang="en-US" altLang="zh-CN" sz="1800" b="0" i="0" kern="1200" dirty="0"/>
            <a:t>Java Applet</a:t>
          </a:r>
          <a:r>
            <a:rPr lang="zh-CN" altLang="en-US" sz="1800" b="0" i="0" kern="1200" dirty="0"/>
            <a:t>、</a:t>
          </a:r>
          <a:r>
            <a:rPr lang="en-US" altLang="zh-CN" sz="1800" b="0" i="0" kern="1200" dirty="0"/>
            <a:t>JavaScript</a:t>
          </a:r>
          <a:r>
            <a:rPr lang="zh-CN" altLang="en-US" sz="1800" b="0" i="0" kern="1200" dirty="0"/>
            <a:t>等技术。使用这些技术，可以提供更加丰富的动态内容。</a:t>
          </a:r>
          <a:endParaRPr lang="zh-CN" altLang="en-US" sz="1800" kern="1200" dirty="0"/>
        </a:p>
      </dsp:txBody>
      <dsp:txXfrm>
        <a:off x="7175357" y="0"/>
        <a:ext cx="2354666" cy="341664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CA26CF1-1813-4C22-B196-14C5C90EA985}">
      <dsp:nvSpPr>
        <dsp:cNvPr id="0" name=""/>
        <dsp:cNvSpPr/>
      </dsp:nvSpPr>
      <dsp:spPr>
        <a:xfrm>
          <a:off x="754" y="0"/>
          <a:ext cx="3247827" cy="3362860"/>
        </a:xfrm>
        <a:prstGeom prst="roundRect">
          <a:avLst>
            <a:gd name="adj" fmla="val 5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89154" rIns="115570" bIns="0" numCol="1" spcCol="1270" anchor="t" anchorCtr="0">
          <a:noAutofit/>
        </a:bodyPr>
        <a:lstStyle/>
        <a:p>
          <a:pPr marL="0" lvl="0" indent="0" algn="r" defTabSz="1155700">
            <a:lnSpc>
              <a:spcPct val="90000"/>
            </a:lnSpc>
            <a:spcBef>
              <a:spcPct val="0"/>
            </a:spcBef>
            <a:spcAft>
              <a:spcPct val="35000"/>
            </a:spcAft>
            <a:buNone/>
          </a:pPr>
          <a:r>
            <a:rPr lang="zh-CN" altLang="en-US" sz="2600" b="0" i="0" kern="1200"/>
            <a:t>瘦客户端应用阶段</a:t>
          </a:r>
          <a:endParaRPr lang="zh-CN" altLang="en-US" sz="2600" kern="1200"/>
        </a:p>
      </dsp:txBody>
      <dsp:txXfrm rot="16200000">
        <a:off x="-1053235" y="1053989"/>
        <a:ext cx="2757545" cy="649565"/>
      </dsp:txXfrm>
    </dsp:sp>
    <dsp:sp modelId="{BE574FF4-78F2-43DC-9E7D-9D6A7587912E}">
      <dsp:nvSpPr>
        <dsp:cNvPr id="0" name=""/>
        <dsp:cNvSpPr/>
      </dsp:nvSpPr>
      <dsp:spPr>
        <a:xfrm>
          <a:off x="650320" y="0"/>
          <a:ext cx="2419631" cy="3362860"/>
        </a:xfrm>
        <a:prstGeom prst="rect">
          <a:avLst/>
        </a:prstGeom>
        <a:noFill/>
        <a:ln w="12700" cap="flat"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61722" rIns="0" bIns="0" numCol="1" spcCol="1270" anchor="t" anchorCtr="0">
          <a:noAutofit/>
        </a:bodyPr>
        <a:lstStyle/>
        <a:p>
          <a:pPr marL="0" lvl="0" indent="0" algn="l" defTabSz="800100">
            <a:lnSpc>
              <a:spcPct val="90000"/>
            </a:lnSpc>
            <a:spcBef>
              <a:spcPct val="0"/>
            </a:spcBef>
            <a:spcAft>
              <a:spcPct val="35000"/>
            </a:spcAft>
            <a:buNone/>
          </a:pPr>
          <a:r>
            <a:rPr lang="zh-CN" altLang="en-US" sz="1800" b="0" i="0" kern="1200" baseline="0" dirty="0"/>
            <a:t>在这个阶段，在服务器端出现了独立于</a:t>
          </a:r>
          <a:r>
            <a:rPr lang="en-US" altLang="zh-CN" sz="1800" b="0" i="0" kern="1200" baseline="0" dirty="0"/>
            <a:t>Web</a:t>
          </a:r>
          <a:r>
            <a:rPr lang="zh-CN" altLang="en-US" sz="1800" b="0" i="0" kern="1200" baseline="0" dirty="0"/>
            <a:t>服务器的应用服务器。同时出现了</a:t>
          </a:r>
          <a:r>
            <a:rPr lang="en-US" altLang="zh-CN" sz="1800" b="0" i="0" kern="1200" baseline="0" dirty="0"/>
            <a:t>Web MVC</a:t>
          </a:r>
          <a:r>
            <a:rPr lang="zh-CN" altLang="en-US" sz="1800" b="0" i="0" kern="1200" baseline="0" dirty="0"/>
            <a:t>开发模式，各种</a:t>
          </a:r>
          <a:r>
            <a:rPr lang="en-US" altLang="zh-CN" sz="1800" b="0" i="0" kern="1200" baseline="0" dirty="0"/>
            <a:t>Web MVC</a:t>
          </a:r>
          <a:r>
            <a:rPr lang="zh-CN" altLang="en-US" sz="1800" b="0" i="0" kern="1200" baseline="0" dirty="0"/>
            <a:t>开发框架逐渐流行，并且占据了统治地位。基于这些框架开发的</a:t>
          </a:r>
          <a:r>
            <a:rPr lang="en-US" altLang="zh-CN" sz="1800" b="0" i="0" kern="1200" baseline="0" dirty="0"/>
            <a:t>Web</a:t>
          </a:r>
          <a:r>
            <a:rPr lang="zh-CN" altLang="en-US" sz="1800" b="0" i="0" kern="1200" baseline="0" dirty="0"/>
            <a:t>应用，通常都是瘦客户端应用，因为它们是在服务器端生成全部的动态内容。</a:t>
          </a:r>
          <a:endParaRPr lang="zh-CN" altLang="en-US" sz="1800" kern="1200" baseline="0" dirty="0"/>
        </a:p>
      </dsp:txBody>
      <dsp:txXfrm>
        <a:off x="650320" y="0"/>
        <a:ext cx="2419631" cy="3362860"/>
      </dsp:txXfrm>
    </dsp:sp>
    <dsp:sp modelId="{259EB388-330F-45ED-991A-30A07CFACA86}">
      <dsp:nvSpPr>
        <dsp:cNvPr id="0" name=""/>
        <dsp:cNvSpPr/>
      </dsp:nvSpPr>
      <dsp:spPr>
        <a:xfrm>
          <a:off x="3362255" y="0"/>
          <a:ext cx="3247827" cy="3362860"/>
        </a:xfrm>
        <a:prstGeom prst="roundRect">
          <a:avLst>
            <a:gd name="adj" fmla="val 5000"/>
          </a:avLst>
        </a:prstGeom>
        <a:solidFill>
          <a:schemeClr val="accent5">
            <a:hueOff val="-918940"/>
            <a:satOff val="-14634"/>
            <a:lumOff val="-882"/>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89154" rIns="115570" bIns="0" numCol="1" spcCol="1270" anchor="t" anchorCtr="0">
          <a:noAutofit/>
        </a:bodyPr>
        <a:lstStyle/>
        <a:p>
          <a:pPr marL="0" lvl="0" indent="0" algn="r" defTabSz="1155700">
            <a:lnSpc>
              <a:spcPct val="90000"/>
            </a:lnSpc>
            <a:spcBef>
              <a:spcPct val="0"/>
            </a:spcBef>
            <a:spcAft>
              <a:spcPct val="35000"/>
            </a:spcAft>
            <a:buNone/>
          </a:pPr>
          <a:r>
            <a:rPr lang="en-US" sz="2600" b="0" i="0" kern="1200" dirty="0"/>
            <a:t>RIA</a:t>
          </a:r>
          <a:r>
            <a:rPr lang="zh-CN" altLang="en-US" sz="2600" b="0" i="0" kern="1200" dirty="0"/>
            <a:t>应用阶段</a:t>
          </a:r>
          <a:endParaRPr lang="zh-CN" altLang="en-US" sz="2600" kern="1200" dirty="0"/>
        </a:p>
      </dsp:txBody>
      <dsp:txXfrm rot="16200000">
        <a:off x="2308266" y="1053989"/>
        <a:ext cx="2757545" cy="649565"/>
      </dsp:txXfrm>
    </dsp:sp>
    <dsp:sp modelId="{C955A9AA-84B0-4604-A95E-713FD25F6FD3}">
      <dsp:nvSpPr>
        <dsp:cNvPr id="0" name=""/>
        <dsp:cNvSpPr/>
      </dsp:nvSpPr>
      <dsp:spPr>
        <a:xfrm rot="5400000">
          <a:off x="3131256" y="2640868"/>
          <a:ext cx="494478" cy="487174"/>
        </a:xfrm>
        <a:prstGeom prst="flowChartExtract">
          <a:avLst/>
        </a:prstGeom>
        <a:solidFill>
          <a:schemeClr val="lt1">
            <a:hueOff val="0"/>
            <a:satOff val="0"/>
            <a:lumOff val="0"/>
            <a:alphaOff val="0"/>
          </a:schemeClr>
        </a:solidFill>
        <a:ln w="127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8CD164C-1920-4BC3-9A2A-9B56B7DC0F29}">
      <dsp:nvSpPr>
        <dsp:cNvPr id="0" name=""/>
        <dsp:cNvSpPr/>
      </dsp:nvSpPr>
      <dsp:spPr>
        <a:xfrm>
          <a:off x="4011821" y="0"/>
          <a:ext cx="2419631" cy="3362860"/>
        </a:xfrm>
        <a:prstGeom prst="rect">
          <a:avLst/>
        </a:prstGeom>
        <a:noFill/>
        <a:ln w="12700" cap="flat"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41148" rIns="0" bIns="0" numCol="1" spcCol="1270" anchor="t" anchorCtr="0">
          <a:noAutofit/>
        </a:bodyPr>
        <a:lstStyle/>
        <a:p>
          <a:pPr marL="0" lvl="0" indent="0" algn="l" defTabSz="533400">
            <a:lnSpc>
              <a:spcPct val="90000"/>
            </a:lnSpc>
            <a:spcBef>
              <a:spcPct val="0"/>
            </a:spcBef>
            <a:spcAft>
              <a:spcPct val="35000"/>
            </a:spcAft>
            <a:buNone/>
          </a:pPr>
          <a:r>
            <a:rPr lang="zh-CN" altLang="en-US" sz="1200" b="0" i="0" kern="1200" dirty="0"/>
            <a:t>在这个阶段，出现了多种</a:t>
          </a:r>
          <a:r>
            <a:rPr lang="en-US" sz="1200" b="0" i="0" kern="1200" dirty="0" err="1"/>
            <a:t>RIA（Rich</a:t>
          </a:r>
          <a:r>
            <a:rPr lang="en-US" sz="1200" b="0" i="0" kern="1200" dirty="0"/>
            <a:t> Internet Application）</a:t>
          </a:r>
          <a:r>
            <a:rPr lang="zh-CN" altLang="en-US" sz="1200" b="0" i="0" kern="1200" dirty="0"/>
            <a:t>技术，大幅改善了</a:t>
          </a:r>
          <a:r>
            <a:rPr lang="en-US" sz="1200" b="0" i="0" kern="1200" dirty="0"/>
            <a:t>Web</a:t>
          </a:r>
          <a:r>
            <a:rPr lang="zh-CN" altLang="en-US" sz="1200" b="0" i="0" kern="1200" dirty="0"/>
            <a:t>应用的用户体验。应用最为广泛的</a:t>
          </a:r>
          <a:r>
            <a:rPr lang="en-US" sz="1200" b="0" i="0" kern="1200" dirty="0"/>
            <a:t>RIA</a:t>
          </a:r>
          <a:r>
            <a:rPr lang="zh-CN" altLang="en-US" sz="1200" b="0" i="0" kern="1200" dirty="0"/>
            <a:t>技术是</a:t>
          </a:r>
          <a:r>
            <a:rPr lang="en-US" sz="1200" b="0" i="0" kern="1200" dirty="0" err="1"/>
            <a:t>DHTML+Ajax。Ajax</a:t>
          </a:r>
          <a:r>
            <a:rPr lang="zh-CN" altLang="en-US" sz="1200" b="0" i="0" kern="1200" dirty="0"/>
            <a:t>技术支持在不刷新页面的情况下动态更新页面中的局部内容。同时诞生了大量的</a:t>
          </a:r>
          <a:r>
            <a:rPr lang="en-US" sz="1200" b="0" i="0" kern="1200" dirty="0"/>
            <a:t>Web</a:t>
          </a:r>
          <a:r>
            <a:rPr lang="zh-CN" altLang="en-US" sz="1200" b="0" i="0" kern="1200" dirty="0"/>
            <a:t>前端</a:t>
          </a:r>
          <a:r>
            <a:rPr lang="en-US" sz="1200" b="0" i="0" kern="1200" dirty="0"/>
            <a:t>DHTML</a:t>
          </a:r>
          <a:r>
            <a:rPr lang="zh-CN" altLang="en-US" sz="1200" b="0" i="0" kern="1200" dirty="0"/>
            <a:t>开发库，例如</a:t>
          </a:r>
          <a:r>
            <a:rPr lang="en-US" sz="1200" b="0" i="0" kern="1200" dirty="0" err="1"/>
            <a:t>Prototype、Dojo、ExtJS、jQuery</a:t>
          </a:r>
          <a:r>
            <a:rPr lang="en-US" sz="1200" b="0" i="0" kern="1200" dirty="0"/>
            <a:t>/jQuery UI</a:t>
          </a:r>
          <a:r>
            <a:rPr lang="zh-CN" altLang="en-US" sz="1200" b="0" i="0" kern="1200" dirty="0"/>
            <a:t>等等，很多开发库都支持单页面应用（</a:t>
          </a:r>
          <a:r>
            <a:rPr lang="en-US" sz="1200" b="0" i="0" kern="1200" dirty="0"/>
            <a:t>Single Page Application）</a:t>
          </a:r>
          <a:r>
            <a:rPr lang="zh-CN" altLang="en-US" sz="1200" b="0" i="0" kern="1200" dirty="0"/>
            <a:t>的开发。其他的</a:t>
          </a:r>
          <a:r>
            <a:rPr lang="en-US" sz="1200" b="0" i="0" kern="1200" dirty="0"/>
            <a:t>RIA</a:t>
          </a:r>
          <a:r>
            <a:rPr lang="zh-CN" altLang="en-US" sz="1200" b="0" i="0" kern="1200" dirty="0"/>
            <a:t>技术还有</a:t>
          </a:r>
          <a:r>
            <a:rPr lang="en-US" sz="1200" b="0" i="0" kern="1200" dirty="0"/>
            <a:t>Adobe</a:t>
          </a:r>
          <a:r>
            <a:rPr lang="zh-CN" altLang="en-US" sz="1200" b="0" i="0" kern="1200" dirty="0"/>
            <a:t>公司的</a:t>
          </a:r>
          <a:r>
            <a:rPr lang="en-US" sz="1200" b="0" i="0" kern="1200" dirty="0"/>
            <a:t>Flex、</a:t>
          </a:r>
          <a:r>
            <a:rPr lang="zh-CN" altLang="en-US" sz="1200" b="0" i="0" kern="1200" dirty="0"/>
            <a:t>微软公司的</a:t>
          </a:r>
          <a:r>
            <a:rPr lang="en-US" sz="1200" b="0" i="0" kern="1200" dirty="0" err="1"/>
            <a:t>Silverlight、Sun</a:t>
          </a:r>
          <a:r>
            <a:rPr lang="zh-CN" altLang="en-US" sz="1200" b="0" i="0" kern="1200" dirty="0"/>
            <a:t>公司的</a:t>
          </a:r>
          <a:r>
            <a:rPr lang="en-US" sz="1200" b="0" i="0" kern="1200" dirty="0"/>
            <a:t>JavaFX（</a:t>
          </a:r>
          <a:r>
            <a:rPr lang="zh-CN" altLang="en-US" sz="1200" b="0" i="0" kern="1200" dirty="0"/>
            <a:t>现在为</a:t>
          </a:r>
          <a:r>
            <a:rPr lang="en-US" sz="1200" b="0" i="0" kern="1200" dirty="0"/>
            <a:t>Oracle</a:t>
          </a:r>
          <a:r>
            <a:rPr lang="zh-CN" altLang="en-US" sz="1200" b="0" i="0" kern="1200" dirty="0"/>
            <a:t>公司所有）等等。</a:t>
          </a:r>
          <a:endParaRPr lang="zh-CN" altLang="en-US" sz="1200" kern="1200" dirty="0"/>
        </a:p>
      </dsp:txBody>
      <dsp:txXfrm>
        <a:off x="4011821" y="0"/>
        <a:ext cx="2419631" cy="3362860"/>
      </dsp:txXfrm>
    </dsp:sp>
    <dsp:sp modelId="{68C6435B-DA8A-419A-84BC-2753FE717354}">
      <dsp:nvSpPr>
        <dsp:cNvPr id="0" name=""/>
        <dsp:cNvSpPr/>
      </dsp:nvSpPr>
      <dsp:spPr>
        <a:xfrm>
          <a:off x="6723757" y="0"/>
          <a:ext cx="3247827" cy="3362860"/>
        </a:xfrm>
        <a:prstGeom prst="roundRect">
          <a:avLst>
            <a:gd name="adj" fmla="val 5000"/>
          </a:avLst>
        </a:prstGeom>
        <a:solidFill>
          <a:schemeClr val="accent5">
            <a:hueOff val="-1837880"/>
            <a:satOff val="-29267"/>
            <a:lumOff val="-1764"/>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89154" rIns="115570" bIns="0" numCol="1" spcCol="1270" anchor="t" anchorCtr="0">
          <a:noAutofit/>
        </a:bodyPr>
        <a:lstStyle/>
        <a:p>
          <a:pPr marL="0" lvl="0" indent="0" algn="r" defTabSz="1155700">
            <a:lnSpc>
              <a:spcPct val="90000"/>
            </a:lnSpc>
            <a:spcBef>
              <a:spcPct val="0"/>
            </a:spcBef>
            <a:spcAft>
              <a:spcPct val="35000"/>
            </a:spcAft>
            <a:buNone/>
          </a:pPr>
          <a:r>
            <a:rPr lang="zh-CN" altLang="en-US" sz="2600" b="0" i="0" kern="1200" dirty="0"/>
            <a:t>移动</a:t>
          </a:r>
          <a:r>
            <a:rPr lang="en-US" altLang="zh-CN" sz="2600" b="0" i="0" kern="1200" dirty="0"/>
            <a:t>Web</a:t>
          </a:r>
          <a:r>
            <a:rPr lang="zh-CN" altLang="en-US" sz="2600" b="0" i="0" kern="1200" dirty="0"/>
            <a:t>应用阶段</a:t>
          </a:r>
          <a:endParaRPr lang="zh-CN" altLang="en-US" sz="2600" kern="1200" dirty="0"/>
        </a:p>
      </dsp:txBody>
      <dsp:txXfrm rot="16200000">
        <a:off x="5669767" y="1053989"/>
        <a:ext cx="2757545" cy="649565"/>
      </dsp:txXfrm>
    </dsp:sp>
    <dsp:sp modelId="{2DE77278-9B85-42EC-B58F-D4AAEF54A115}">
      <dsp:nvSpPr>
        <dsp:cNvPr id="0" name=""/>
        <dsp:cNvSpPr/>
      </dsp:nvSpPr>
      <dsp:spPr>
        <a:xfrm rot="5400000">
          <a:off x="6492757" y="2640868"/>
          <a:ext cx="494478" cy="487174"/>
        </a:xfrm>
        <a:prstGeom prst="flowChartExtract">
          <a:avLst/>
        </a:prstGeom>
        <a:solidFill>
          <a:schemeClr val="lt1">
            <a:hueOff val="0"/>
            <a:satOff val="0"/>
            <a:lumOff val="0"/>
            <a:alphaOff val="0"/>
          </a:schemeClr>
        </a:solidFill>
        <a:ln w="12700" cap="flat" cmpd="sng" algn="ctr">
          <a:solidFill>
            <a:schemeClr val="accent5">
              <a:hueOff val="-1837880"/>
              <a:satOff val="-29267"/>
              <a:lumOff val="-1764"/>
              <a:alphaOff val="0"/>
            </a:schemeClr>
          </a:solidFill>
          <a:prstDash val="solid"/>
        </a:ln>
        <a:effectLst/>
      </dsp:spPr>
      <dsp:style>
        <a:lnRef idx="2">
          <a:scrgbClr r="0" g="0" b="0"/>
        </a:lnRef>
        <a:fillRef idx="1">
          <a:scrgbClr r="0" g="0" b="0"/>
        </a:fillRef>
        <a:effectRef idx="0">
          <a:scrgbClr r="0" g="0" b="0"/>
        </a:effectRef>
        <a:fontRef idx="minor"/>
      </dsp:style>
    </dsp:sp>
    <dsp:sp modelId="{D756508E-4AD5-4258-A496-CA74166CE3AB}">
      <dsp:nvSpPr>
        <dsp:cNvPr id="0" name=""/>
        <dsp:cNvSpPr/>
      </dsp:nvSpPr>
      <dsp:spPr>
        <a:xfrm>
          <a:off x="7373322" y="0"/>
          <a:ext cx="2419631" cy="3362860"/>
        </a:xfrm>
        <a:prstGeom prst="rect">
          <a:avLst/>
        </a:prstGeom>
        <a:noFill/>
        <a:ln w="12700" cap="flat"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61722" rIns="0" bIns="0" numCol="1" spcCol="1270" anchor="t" anchorCtr="0">
          <a:noAutofit/>
        </a:bodyPr>
        <a:lstStyle/>
        <a:p>
          <a:pPr marL="0" lvl="0" indent="0" algn="l" defTabSz="800100">
            <a:lnSpc>
              <a:spcPct val="90000"/>
            </a:lnSpc>
            <a:spcBef>
              <a:spcPct val="0"/>
            </a:spcBef>
            <a:spcAft>
              <a:spcPct val="35000"/>
            </a:spcAft>
            <a:buNone/>
          </a:pPr>
          <a:r>
            <a:rPr lang="zh-CN" altLang="en-US" sz="1800" b="0" i="0" kern="1200" baseline="0" dirty="0"/>
            <a:t>在这个阶段，出现了大量面向移动设备的</a:t>
          </a:r>
          <a:r>
            <a:rPr lang="en-US" altLang="zh-CN" sz="1800" b="0" i="0" kern="1200" baseline="0" dirty="0"/>
            <a:t>Web</a:t>
          </a:r>
          <a:r>
            <a:rPr lang="zh-CN" altLang="en-US" sz="1800" b="0" i="0" kern="1200" baseline="0" dirty="0"/>
            <a:t>应用开发技术。除了</a:t>
          </a:r>
          <a:r>
            <a:rPr lang="en-US" altLang="zh-CN" sz="1800" b="0" i="0" kern="1200" baseline="0" dirty="0"/>
            <a:t>Android</a:t>
          </a:r>
          <a:r>
            <a:rPr lang="zh-CN" altLang="en-US" sz="1800" b="0" i="0" kern="1200" baseline="0" dirty="0"/>
            <a:t>、</a:t>
          </a:r>
          <a:r>
            <a:rPr lang="en-US" altLang="zh-CN" sz="1800" b="0" i="0" kern="1200" baseline="0" dirty="0"/>
            <a:t>iOS</a:t>
          </a:r>
          <a:r>
            <a:rPr lang="zh-CN" altLang="en-US" sz="1800" b="0" i="0" kern="1200" baseline="0" dirty="0"/>
            <a:t>、</a:t>
          </a:r>
          <a:r>
            <a:rPr lang="en-US" altLang="zh-CN" sz="1800" b="0" i="0" kern="1200" baseline="0" dirty="0"/>
            <a:t>Windows Phone</a:t>
          </a:r>
          <a:r>
            <a:rPr lang="zh-CN" altLang="en-US" sz="1800" b="0" i="0" kern="1200" baseline="0" dirty="0"/>
            <a:t>等操作系统平台原生的开发技术之外，基于</a:t>
          </a:r>
          <a:r>
            <a:rPr lang="en-US" altLang="zh-CN" sz="1800" b="0" i="0" kern="1200" baseline="0" dirty="0"/>
            <a:t>HTML5</a:t>
          </a:r>
          <a:r>
            <a:rPr lang="zh-CN" altLang="en-US" sz="1800" b="0" i="0" kern="1200" baseline="0" dirty="0"/>
            <a:t>的开发技术也变得非常流行。</a:t>
          </a:r>
          <a:endParaRPr lang="zh-CN" altLang="en-US" sz="1800" kern="1200" baseline="0" dirty="0"/>
        </a:p>
      </dsp:txBody>
      <dsp:txXfrm>
        <a:off x="7373322" y="0"/>
        <a:ext cx="2419631" cy="336286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1439038-2FD5-4C66-A751-23C9EC82E715}">
      <dsp:nvSpPr>
        <dsp:cNvPr id="0" name=""/>
        <dsp:cNvSpPr/>
      </dsp:nvSpPr>
      <dsp:spPr>
        <a:xfrm rot="16200000">
          <a:off x="-492484" y="493701"/>
          <a:ext cx="4152452" cy="3165048"/>
        </a:xfrm>
        <a:prstGeom prst="flowChartManualOperation">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0" tIns="0" rIns="127000" bIns="0" numCol="1" spcCol="1270" anchor="t" anchorCtr="0">
          <a:noAutofit/>
        </a:bodyPr>
        <a:lstStyle/>
        <a:p>
          <a:pPr marL="0" lvl="0" indent="0" algn="l" defTabSz="889000">
            <a:lnSpc>
              <a:spcPct val="90000"/>
            </a:lnSpc>
            <a:spcBef>
              <a:spcPct val="0"/>
            </a:spcBef>
            <a:spcAft>
              <a:spcPct val="35000"/>
            </a:spcAft>
            <a:buNone/>
          </a:pPr>
          <a:r>
            <a:rPr lang="zh-CN" altLang="en-US" sz="2000" b="1" kern="1200" dirty="0"/>
            <a:t>简单性</a:t>
          </a:r>
        </a:p>
        <a:p>
          <a:pPr marL="114300" lvl="1" indent="-114300" algn="l" defTabSz="577850">
            <a:lnSpc>
              <a:spcPct val="90000"/>
            </a:lnSpc>
            <a:spcBef>
              <a:spcPct val="0"/>
            </a:spcBef>
            <a:spcAft>
              <a:spcPct val="15000"/>
            </a:spcAft>
            <a:buChar char="•"/>
          </a:pPr>
          <a:r>
            <a:rPr lang="zh-CN" altLang="en-US" sz="1300" kern="1200" dirty="0"/>
            <a:t>采用</a:t>
          </a:r>
          <a:r>
            <a:rPr lang="en-US" altLang="en-US" sz="1300" kern="1200" dirty="0"/>
            <a:t>REST</a:t>
          </a:r>
          <a:r>
            <a:rPr lang="zh-CN" altLang="en-US" sz="1300" kern="1200" dirty="0"/>
            <a:t>架构风格，对于开发、测试、运维人员来说，都会更简单。可以充分利用大量</a:t>
          </a:r>
          <a:r>
            <a:rPr lang="en-US" altLang="en-US" sz="1300" kern="1200" dirty="0"/>
            <a:t>HTTP</a:t>
          </a:r>
          <a:r>
            <a:rPr lang="zh-CN" altLang="en-US" sz="1300" kern="1200" dirty="0"/>
            <a:t>服务器端和客户端开发库、</a:t>
          </a:r>
          <a:r>
            <a:rPr lang="en-US" altLang="en-US" sz="1300" kern="1200" dirty="0"/>
            <a:t>Web</a:t>
          </a:r>
          <a:r>
            <a:rPr lang="zh-CN" altLang="en-US" sz="1300" kern="1200" dirty="0"/>
            <a:t>功能测试</a:t>
          </a:r>
          <a:r>
            <a:rPr lang="en-US" altLang="en-US" sz="1300" kern="1200" dirty="0"/>
            <a:t>/</a:t>
          </a:r>
          <a:r>
            <a:rPr lang="zh-CN" altLang="en-US" sz="1300" kern="1200" dirty="0"/>
            <a:t>性能测试工具、</a:t>
          </a:r>
          <a:r>
            <a:rPr lang="en-US" altLang="en-US" sz="1300" kern="1200" dirty="0"/>
            <a:t>HTTP</a:t>
          </a:r>
          <a:r>
            <a:rPr lang="zh-CN" altLang="en-US" sz="1300" kern="1200" dirty="0"/>
            <a:t>缓存、</a:t>
          </a:r>
          <a:r>
            <a:rPr lang="en-US" altLang="en-US" sz="1300" kern="1200" dirty="0"/>
            <a:t>HTTP</a:t>
          </a:r>
          <a:r>
            <a:rPr lang="zh-CN" altLang="en-US" sz="1300" kern="1200" dirty="0"/>
            <a:t>代理服务器、防火墙。这些开发库和基础设施早已成为了日常用品，不需要什么火箭科技（例如神奇昂贵的应用服务器、中间件）就能解决大多数可伸缩性方面的问题。</a:t>
          </a:r>
        </a:p>
      </dsp:txBody>
      <dsp:txXfrm rot="5400000">
        <a:off x="1218" y="830489"/>
        <a:ext cx="3165048" cy="2491472"/>
      </dsp:txXfrm>
    </dsp:sp>
    <dsp:sp modelId="{8475A597-F904-41A2-9BA0-75C4581FA9CE}">
      <dsp:nvSpPr>
        <dsp:cNvPr id="0" name=""/>
        <dsp:cNvSpPr/>
      </dsp:nvSpPr>
      <dsp:spPr>
        <a:xfrm rot="16200000">
          <a:off x="2909943" y="493701"/>
          <a:ext cx="4152452" cy="3165048"/>
        </a:xfrm>
        <a:prstGeom prst="flowChartManualOperati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0" tIns="0" rIns="127000" bIns="0" numCol="1" spcCol="1270" anchor="t" anchorCtr="0">
          <a:noAutofit/>
        </a:bodyPr>
        <a:lstStyle/>
        <a:p>
          <a:pPr marL="0" lvl="0" indent="0" algn="l" defTabSz="889000">
            <a:lnSpc>
              <a:spcPct val="90000"/>
            </a:lnSpc>
            <a:spcBef>
              <a:spcPct val="0"/>
            </a:spcBef>
            <a:spcAft>
              <a:spcPct val="35000"/>
            </a:spcAft>
            <a:buNone/>
          </a:pPr>
          <a:r>
            <a:rPr lang="zh-CN" altLang="en-US" sz="2000" b="1" kern="1200" dirty="0">
              <a:solidFill>
                <a:prstClr val="white"/>
              </a:solidFill>
              <a:latin typeface="Corbel"/>
              <a:ea typeface="华文楷体" panose="02010600040101010101" pitchFamily="2" charset="-122"/>
              <a:cs typeface="+mn-cs"/>
            </a:rPr>
            <a:t>可伸缩性</a:t>
          </a:r>
        </a:p>
        <a:p>
          <a:pPr marL="114300" lvl="1" indent="0" algn="l" defTabSz="577850">
            <a:lnSpc>
              <a:spcPct val="90000"/>
            </a:lnSpc>
            <a:spcBef>
              <a:spcPct val="0"/>
            </a:spcBef>
            <a:spcAft>
              <a:spcPct val="15000"/>
            </a:spcAft>
            <a:buChar char="•"/>
          </a:pPr>
          <a:r>
            <a:rPr lang="zh-CN" altLang="en-US" sz="1300" kern="1200" dirty="0"/>
            <a:t>充分利用好通信链各个位置的</a:t>
          </a:r>
          <a:r>
            <a:rPr lang="en-US" altLang="en-US" sz="1300" kern="1200" dirty="0"/>
            <a:t>HTTP</a:t>
          </a:r>
          <a:r>
            <a:rPr lang="zh-CN" altLang="en-US" sz="1300" kern="1200" dirty="0"/>
            <a:t>缓存组件，可以带来更好的可伸缩性。其实很多时候，在</a:t>
          </a:r>
          <a:r>
            <a:rPr lang="en-US" altLang="en-US" sz="1300" kern="1200" dirty="0"/>
            <a:t>Web</a:t>
          </a:r>
          <a:r>
            <a:rPr lang="zh-CN" altLang="en-US" sz="1300" kern="1200" dirty="0"/>
            <a:t>前端做性能优化，产生的效果不亚于仅仅在服务器端做性能优化，但是</a:t>
          </a:r>
          <a:r>
            <a:rPr lang="en-US" altLang="en-US" sz="1300" kern="1200" dirty="0"/>
            <a:t>HTTP</a:t>
          </a:r>
          <a:r>
            <a:rPr lang="zh-CN" altLang="en-US" sz="1300" kern="1200" dirty="0"/>
            <a:t>协议层面的缓存常常被一些资深的架构师完全忽略掉。</a:t>
          </a:r>
        </a:p>
      </dsp:txBody>
      <dsp:txXfrm rot="5400000">
        <a:off x="3403645" y="830489"/>
        <a:ext cx="3165048" cy="2491472"/>
      </dsp:txXfrm>
    </dsp:sp>
    <dsp:sp modelId="{51A521D7-322D-4C0D-A9AA-D1366A574198}">
      <dsp:nvSpPr>
        <dsp:cNvPr id="0" name=""/>
        <dsp:cNvSpPr/>
      </dsp:nvSpPr>
      <dsp:spPr>
        <a:xfrm rot="16200000">
          <a:off x="6312371" y="493701"/>
          <a:ext cx="4152452" cy="3165048"/>
        </a:xfrm>
        <a:prstGeom prst="flowChartManualOperati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0" tIns="0" rIns="127000" bIns="0" numCol="1" spcCol="1270" anchor="t" anchorCtr="0">
          <a:noAutofit/>
        </a:bodyPr>
        <a:lstStyle/>
        <a:p>
          <a:pPr marL="0" lvl="0" indent="0" algn="l" defTabSz="889000">
            <a:lnSpc>
              <a:spcPct val="90000"/>
            </a:lnSpc>
            <a:spcBef>
              <a:spcPct val="0"/>
            </a:spcBef>
            <a:spcAft>
              <a:spcPct val="35000"/>
            </a:spcAft>
            <a:buNone/>
          </a:pPr>
          <a:r>
            <a:rPr lang="zh-CN" altLang="en-US" sz="2000" b="1" kern="1200" dirty="0">
              <a:solidFill>
                <a:prstClr val="white"/>
              </a:solidFill>
              <a:latin typeface="Corbel"/>
              <a:ea typeface="华文楷体" panose="02010600040101010101" pitchFamily="2" charset="-122"/>
              <a:cs typeface="+mn-cs"/>
            </a:rPr>
            <a:t>松耦合</a:t>
          </a:r>
        </a:p>
        <a:p>
          <a:pPr marL="114300" lvl="1" indent="0" algn="l" defTabSz="577850">
            <a:lnSpc>
              <a:spcPct val="90000"/>
            </a:lnSpc>
            <a:spcBef>
              <a:spcPct val="0"/>
            </a:spcBef>
            <a:spcAft>
              <a:spcPct val="15000"/>
            </a:spcAft>
            <a:buChar char="•"/>
          </a:pPr>
          <a:r>
            <a:rPr lang="zh-CN" altLang="en-US" sz="1300" kern="1200" dirty="0"/>
            <a:t>统一接口</a:t>
          </a:r>
          <a:r>
            <a:rPr lang="en-US" altLang="en-US" sz="1300" kern="1200" dirty="0"/>
            <a:t>+</a:t>
          </a:r>
          <a:r>
            <a:rPr lang="zh-CN" altLang="en-US" sz="1300" kern="1200" dirty="0"/>
            <a:t>超文本驱动，带来了最大限度的松耦合。允许服务器端和客户端程序在很大范围内，相对独立地进化。对于设计面向企业内网的</a:t>
          </a:r>
          <a:r>
            <a:rPr lang="en-US" altLang="en-US" sz="1300" kern="1200" dirty="0"/>
            <a:t>API</a:t>
          </a:r>
          <a:r>
            <a:rPr lang="zh-CN" altLang="en-US" sz="1300" kern="1200" dirty="0"/>
            <a:t>来说，松耦合并不是一个很重要的设计关注点。但是对于设计面向互联网的</a:t>
          </a:r>
          <a:r>
            <a:rPr lang="en-US" altLang="en-US" sz="1300" kern="1200" dirty="0"/>
            <a:t>API</a:t>
          </a:r>
          <a:r>
            <a:rPr lang="zh-CN" altLang="en-US" sz="1300" kern="1200" dirty="0"/>
            <a:t>来说，松耦合变成了一个必选项，不仅在设计时应该关注，而且应该放在最优先位置。</a:t>
          </a:r>
        </a:p>
      </dsp:txBody>
      <dsp:txXfrm rot="5400000">
        <a:off x="6806073" y="830489"/>
        <a:ext cx="3165048" cy="2491472"/>
      </dsp:txXfrm>
    </dsp:sp>
  </dsp:spTree>
</dsp:drawing>
</file>

<file path=ppt/diagrams/layout1.xml><?xml version="1.0" encoding="utf-8"?>
<dgm:layoutDef xmlns:dgm="http://schemas.openxmlformats.org/drawingml/2006/diagram" xmlns:a="http://schemas.openxmlformats.org/drawingml/2006/main" uniqueId="urn:microsoft.com/office/officeart/2005/8/layout/matrix1">
  <dgm:title val=""/>
  <dgm:desc val=""/>
  <dgm:catLst>
    <dgm:cat type="matrix" pri="2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styleData>
  <dgm:clr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clrData>
  <dgm:layoutNode name="diagram">
    <dgm:varLst>
      <dgm:chMax val="1"/>
      <dgm:dir/>
      <dgm:animLvl val="ctr"/>
      <dgm:resizeHandles val="exact"/>
    </dgm:varLst>
    <dgm:alg type="composite"/>
    <dgm:shape xmlns:r="http://schemas.openxmlformats.org/officeDocument/2006/relationships" r:blip="">
      <dgm:adjLst/>
    </dgm:shape>
    <dgm:presOf/>
    <dgm:constrLst>
      <dgm:constr type="ctrX" for="ch" forName="matrix" refType="w" fact="0.5"/>
      <dgm:constr type="ctrY" for="ch" forName="matrix" refType="h" fact="0.5"/>
      <dgm:constr type="w" for="ch" forName="matrix" refType="w"/>
      <dgm:constr type="h" for="ch" forName="matrix" refType="h"/>
      <dgm:constr type="ctrX" for="ch" forName="centerTile" refType="w" fact="0.5"/>
      <dgm:constr type="ctrY" for="ch" forName="centerTile" refType="h" fact="0.5"/>
      <dgm:constr type="w" for="ch" forName="centerTile" refType="w" fact="0.3"/>
      <dgm:constr type="h" for="ch" forName="centerTile" refType="h" fact="0.25"/>
      <dgm:constr type="primFontSz" for="des" ptType="node" op="equ" val="65"/>
    </dgm:constrLst>
    <dgm:ruleLst/>
    <dgm:choose name="Name0">
      <dgm:if name="Name1" axis="ch" ptType="node" func="cnt" op="gte" val="1">
        <dgm:layoutNode name="matrix">
          <dgm:alg type="composite"/>
          <dgm:shape xmlns:r="http://schemas.openxmlformats.org/officeDocument/2006/relationships" r:blip="">
            <dgm:adjLst/>
          </dgm:shape>
          <dgm:presOf/>
          <dgm:constrLst>
            <dgm:constr type="l" for="ch" forName="tile1"/>
            <dgm:constr type="t" for="ch" forName="tile1"/>
            <dgm:constr type="r" for="ch" forName="tile1" refType="w" fact="0.5"/>
            <dgm:constr type="b" for="ch" forName="tile1" refType="h" fact="0.5"/>
            <dgm:constr type="l" for="ch" forName="tile1text" refType="l" refFor="ch" refForName="tile1"/>
            <dgm:constr type="t" for="ch" forName="tile1text" refType="t" refFor="ch" refForName="tile1"/>
            <dgm:constr type="w" for="ch" forName="tile1text" refType="w" refFor="ch" refForName="tile1"/>
            <dgm:constr type="h" for="ch" forName="tile1text" refType="h" refFor="ch" refForName="tile1" fact="0.75"/>
            <dgm:constr type="r" for="ch" forName="tile2" refType="w"/>
            <dgm:constr type="t" for="ch" forName="tile2"/>
            <dgm:constr type="l" for="ch" forName="tile2" refType="w" fact="0.5"/>
            <dgm:constr type="b" for="ch" forName="tile2" refType="h" fact="0.5"/>
            <dgm:constr type="r" for="ch" forName="tile2text" refType="r" refFor="ch" refForName="tile2"/>
            <dgm:constr type="t" for="ch" forName="tile2text" refType="t" refFor="ch" refForName="tile2"/>
            <dgm:constr type="w" for="ch" forName="tile2text" refType="w" refFor="ch" refForName="tile2"/>
            <dgm:constr type="h" for="ch" forName="tile2text" refType="h" refFor="ch" refForName="tile2" fact="0.75"/>
            <dgm:constr type="l" for="ch" forName="tile3"/>
            <dgm:constr type="b" for="ch" forName="tile3" refType="h"/>
            <dgm:constr type="r" for="ch" forName="tile3" refType="w" fact="0.5"/>
            <dgm:constr type="t" for="ch" forName="tile3" refType="h" fact="0.5"/>
            <dgm:constr type="l" for="ch" forName="tile3text" refType="l" refFor="ch" refForName="tile3"/>
            <dgm:constr type="b" for="ch" forName="tile3text" refType="b" refFor="ch" refForName="tile3"/>
            <dgm:constr type="w" for="ch" forName="tile3text" refType="w" refFor="ch" refForName="tile3"/>
            <dgm:constr type="h" for="ch" forName="tile3text" refType="h" refFor="ch" refForName="tile3" fact="0.75"/>
            <dgm:constr type="r" for="ch" forName="tile4" refType="w"/>
            <dgm:constr type="b" for="ch" forName="tile4" refType="h"/>
            <dgm:constr type="l" for="ch" forName="tile4" refType="w" fact="0.5"/>
            <dgm:constr type="t" for="ch" forName="tile4" refType="h" fact="0.5"/>
            <dgm:constr type="r" for="ch" forName="tile4text" refType="r" refFor="ch" refForName="tile4"/>
            <dgm:constr type="b" for="ch" forName="tile4text" refType="b" refFor="ch" refForName="tile4"/>
            <dgm:constr type="w" for="ch" forName="tile4text" refType="w" refFor="ch" refForName="tile4"/>
            <dgm:constr type="h" for="ch" forName="tile4text" refType="h" refFor="ch" refForName="tile4" fact="0.75"/>
          </dgm:constrLst>
          <dgm:ruleLst/>
          <dgm:layoutNode name="tile1" styleLbl="node1">
            <dgm:alg type="sp"/>
            <dgm:shape xmlns:r="http://schemas.openxmlformats.org/officeDocument/2006/relationships" rot="270" type="round1Rect" r:blip="">
              <dgm:adjLst/>
            </dgm:shape>
            <dgm:choose name="Name2">
              <dgm:if name="Name3" func="var" arg="dir" op="equ" val="norm">
                <dgm:presOf axis="ch ch desOrSelf" ptType="node node node" st="1 1 1" cnt="1 1 0"/>
              </dgm:if>
              <dgm:else name="Name4">
                <dgm:presOf axis="ch ch desOrSelf" ptType="node node node" st="1 2 1" cnt="1 1 0"/>
              </dgm:else>
            </dgm:choose>
            <dgm:constrLst/>
            <dgm:ruleLst/>
          </dgm:layoutNode>
          <dgm:layoutNode name="tile1text" styleLbl="node1">
            <dgm:varLst>
              <dgm:chMax val="0"/>
              <dgm:chPref val="0"/>
              <dgm:bulletEnabled val="1"/>
            </dgm:varLst>
            <dgm:choose name="Name5">
              <dgm:if name="Name6" axis="root des" func="maxDepth" op="gte" val="3">
                <dgm:alg type="tx">
                  <dgm:param type="txAnchorVert" val="t"/>
                  <dgm:param type="parTxLTRAlign" val="l"/>
                  <dgm:param type="parTxRTLAlign" val="r"/>
                </dgm:alg>
              </dgm:if>
              <dgm:else name="Name7">
                <dgm:alg type="tx"/>
              </dgm:else>
            </dgm:choose>
            <dgm:shape xmlns:r="http://schemas.openxmlformats.org/officeDocument/2006/relationships" rot="270" type="rect" r:blip="" hideGeom="1">
              <dgm:adjLst>
                <dgm:adj idx="1" val="0.2"/>
              </dgm:adjLst>
            </dgm:shape>
            <dgm:choose name="Name8">
              <dgm:if name="Name9" func="var" arg="dir" op="equ" val="norm">
                <dgm:presOf axis="ch ch desOrSelf" ptType="node node node" st="1 1 1" cnt="1 1 0"/>
              </dgm:if>
              <dgm:else name="Name10">
                <dgm:presOf axis="ch ch desOrSelf" ptType="node node node" st="1 2 1" cnt="1 1 0"/>
              </dgm:else>
            </dgm:choose>
            <dgm:constrLst/>
            <dgm:ruleLst>
              <dgm:rule type="primFontSz" val="5" fact="NaN" max="NaN"/>
            </dgm:ruleLst>
          </dgm:layoutNode>
          <dgm:layoutNode name="tile2" styleLbl="node1">
            <dgm:alg type="sp"/>
            <dgm:shape xmlns:r="http://schemas.openxmlformats.org/officeDocument/2006/relationships" type="round1Rect" r:blip="">
              <dgm:adjLst/>
            </dgm:shape>
            <dgm:choose name="Name11">
              <dgm:if name="Name12" func="var" arg="dir" op="equ" val="norm">
                <dgm:presOf axis="ch ch desOrSelf" ptType="node node node" st="1 2 1" cnt="1 1 0"/>
              </dgm:if>
              <dgm:else name="Name13">
                <dgm:presOf axis="ch ch desOrSelf" ptType="node node node" st="1 1 1" cnt="1 1 0"/>
              </dgm:else>
            </dgm:choose>
            <dgm:constrLst/>
            <dgm:ruleLst/>
          </dgm:layoutNode>
          <dgm:layoutNode name="tile2text" styleLbl="node1">
            <dgm:varLst>
              <dgm:chMax val="0"/>
              <dgm:chPref val="0"/>
              <dgm:bulletEnabled val="1"/>
            </dgm:varLst>
            <dgm:choose name="Name14">
              <dgm:if name="Name15" axis="root des" func="maxDepth" op="gte" val="3">
                <dgm:alg type="tx">
                  <dgm:param type="txAnchorVert" val="t"/>
                  <dgm:param type="parTxLTRAlign" val="l"/>
                  <dgm:param type="parTxRTLAlign" val="r"/>
                </dgm:alg>
              </dgm:if>
              <dgm:else name="Name16">
                <dgm:alg type="tx"/>
              </dgm:else>
            </dgm:choose>
            <dgm:shape xmlns:r="http://schemas.openxmlformats.org/officeDocument/2006/relationships" type="rect" r:blip="" hideGeom="1">
              <dgm:adjLst/>
            </dgm:shape>
            <dgm:choose name="Name17">
              <dgm:if name="Name18" func="var" arg="dir" op="equ" val="norm">
                <dgm:presOf axis="ch ch desOrSelf" ptType="node node node" st="1 2 1" cnt="1 1 0"/>
              </dgm:if>
              <dgm:else name="Name19">
                <dgm:presOf axis="ch ch desOrSelf" ptType="node node node" st="1 1 1" cnt="1 1 0"/>
              </dgm:else>
            </dgm:choose>
            <dgm:constrLst/>
            <dgm:ruleLst>
              <dgm:rule type="primFontSz" val="5" fact="NaN" max="NaN"/>
            </dgm:ruleLst>
          </dgm:layoutNode>
          <dgm:layoutNode name="tile3" styleLbl="node1">
            <dgm:alg type="sp"/>
            <dgm:shape xmlns:r="http://schemas.openxmlformats.org/officeDocument/2006/relationships" rot="180" type="round1Rect" r:blip="">
              <dgm:adjLst/>
            </dgm:shape>
            <dgm:choose name="Name20">
              <dgm:if name="Name21" func="var" arg="dir" op="equ" val="norm">
                <dgm:presOf axis="ch ch desOrSelf" ptType="node node node" st="1 3 1" cnt="1 1 0"/>
              </dgm:if>
              <dgm:else name="Name22">
                <dgm:presOf axis="ch ch desOrSelf" ptType="node node node" st="1 4 1" cnt="1 1 0"/>
              </dgm:else>
            </dgm:choose>
            <dgm:constrLst/>
            <dgm:ruleLst/>
          </dgm:layoutNode>
          <dgm:layoutNode name="tile3text" styleLbl="node1">
            <dgm:varLst>
              <dgm:chMax val="0"/>
              <dgm:chPref val="0"/>
              <dgm:bulletEnabled val="1"/>
            </dgm:varLst>
            <dgm:choose name="Name23">
              <dgm:if name="Name24" axis="root des" func="maxDepth" op="gte" val="3">
                <dgm:alg type="tx">
                  <dgm:param type="txAnchorVert" val="t"/>
                  <dgm:param type="parTxLTRAlign" val="l"/>
                  <dgm:param type="parTxRTLAlign" val="r"/>
                </dgm:alg>
              </dgm:if>
              <dgm:else name="Name25">
                <dgm:alg type="tx"/>
              </dgm:else>
            </dgm:choose>
            <dgm:shape xmlns:r="http://schemas.openxmlformats.org/officeDocument/2006/relationships" rot="180" type="rect" r:blip="" hideGeom="1">
              <dgm:adjLst/>
            </dgm:shape>
            <dgm:choose name="Name26">
              <dgm:if name="Name27" func="var" arg="dir" op="equ" val="norm">
                <dgm:presOf axis="ch ch desOrSelf" ptType="node node node" st="1 3 1" cnt="1 1 0"/>
              </dgm:if>
              <dgm:else name="Name28">
                <dgm:presOf axis="ch ch desOrSelf" ptType="node node node" st="1 4 1" cnt="1 1 0"/>
              </dgm:else>
            </dgm:choose>
            <dgm:constrLst/>
            <dgm:ruleLst>
              <dgm:rule type="primFontSz" val="5" fact="NaN" max="NaN"/>
            </dgm:ruleLst>
          </dgm:layoutNode>
          <dgm:layoutNode name="tile4" styleLbl="node1">
            <dgm:alg type="sp"/>
            <dgm:shape xmlns:r="http://schemas.openxmlformats.org/officeDocument/2006/relationships" rot="90" type="round1Rect" r:blip="">
              <dgm:adjLst/>
            </dgm:shape>
            <dgm:choose name="Name29">
              <dgm:if name="Name30" func="var" arg="dir" op="equ" val="norm">
                <dgm:presOf axis="ch ch desOrSelf" ptType="node node node" st="1 4 1" cnt="1 1 0"/>
              </dgm:if>
              <dgm:else name="Name31">
                <dgm:presOf axis="ch ch desOrSelf" ptType="node node node" st="1 3 1" cnt="1 1 0"/>
              </dgm:else>
            </dgm:choose>
            <dgm:constrLst/>
            <dgm:ruleLst/>
          </dgm:layoutNode>
          <dgm:layoutNode name="tile4text" styleLbl="node1">
            <dgm:varLst>
              <dgm:chMax val="0"/>
              <dgm:chPref val="0"/>
              <dgm:bulletEnabled val="1"/>
            </dgm:varLst>
            <dgm:choose name="Name32">
              <dgm:if name="Name33" axis="root des" func="maxDepth" op="gte" val="3">
                <dgm:alg type="tx">
                  <dgm:param type="txAnchorVert" val="t"/>
                  <dgm:param type="parTxLTRAlign" val="l"/>
                  <dgm:param type="parTxRTLAlign" val="r"/>
                </dgm:alg>
              </dgm:if>
              <dgm:else name="Name34">
                <dgm:alg type="tx"/>
              </dgm:else>
            </dgm:choose>
            <dgm:shape xmlns:r="http://schemas.openxmlformats.org/officeDocument/2006/relationships" rot="90" type="rect" r:blip="" hideGeom="1">
              <dgm:adjLst/>
            </dgm:shape>
            <dgm:choose name="Name35">
              <dgm:if name="Name36" func="var" arg="dir" op="equ" val="norm">
                <dgm:presOf axis="ch ch desOrSelf" ptType="node node node" st="1 4 1" cnt="1 1 0"/>
              </dgm:if>
              <dgm:else name="Name37">
                <dgm:presOf axis="ch ch desOrSelf" ptType="node node node" st="1 3 1" cnt="1 1 0"/>
              </dgm:else>
            </dgm:choose>
            <dgm:constrLst/>
            <dgm:ruleLst>
              <dgm:rule type="primFontSz" val="5" fact="NaN" max="NaN"/>
            </dgm:ruleLst>
          </dgm:layoutNode>
        </dgm:layoutNode>
        <dgm:layoutNode name="centerTile" styleLbl="fgShp">
          <dgm:varLst>
            <dgm:chMax val="0"/>
            <dgm:chPref val="0"/>
          </dgm:varLst>
          <dgm:alg type="tx"/>
          <dgm:shape xmlns:r="http://schemas.openxmlformats.org/officeDocument/2006/relationships" type="roundRect" r:blip="">
            <dgm:adjLst/>
          </dgm:shape>
          <dgm:presOf axis="ch" ptType="node" cnt="1"/>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38"/>
    </dgm:choose>
  </dgm:layoutNode>
</dgm:layoutDef>
</file>

<file path=ppt/diagrams/layout2.xml><?xml version="1.0" encoding="utf-8"?>
<dgm:layoutDef xmlns:dgm="http://schemas.openxmlformats.org/drawingml/2006/diagram" xmlns:a="http://schemas.openxmlformats.org/drawingml/2006/main" uniqueId="urn:microsoft.com/office/officeart/2005/8/layout/hProcess7">
  <dgm:title val=""/>
  <dgm:desc val=""/>
  <dgm:catLst>
    <dgm:cat type="process" pri="21000"/>
    <dgm:cat type="list" pri="9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2" destOrd="0"/>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h" for="ch" forName="compositeNode" refType="h"/>
      <dgm:constr type="w" for="ch" forName="compositeNode" refType="w"/>
      <dgm:constr type="w" for="ch" forName="hSp" refType="w" refFor="ch" refForName="compositeNode" fact="-0.035"/>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08"/>
      <dgm:constr type="primFontSz" for="des" forName="parentNode" op="equ"/>
      <dgm:constr type="primFontSz" for="des" forName="childNode" op="equ"/>
    </dgm:constrLst>
    <dgm:ruleLst/>
    <dgm:forEach name="Name4" axis="ch" ptType="node">
      <dgm:layoutNode name="compositeNode">
        <dgm:varLst>
          <dgm:bulletEnabled val="1"/>
        </dgm:varLst>
        <dgm:alg type="composite"/>
        <dgm:choose name="Name5">
          <dgm:if name="Name6" func="var" arg="dir" op="equ" val="norm">
            <dgm:constrLst>
              <dgm:constr type="h" refType="w" op="lte" fact="1.2"/>
              <dgm:constr type="w" for="ch" forName="bgRect" refType="w"/>
              <dgm:constr type="h" for="ch" forName="bgRect" refType="h"/>
              <dgm:constr type="t" for="ch" forName="bgRect"/>
              <dgm:constr type="l" for="ch" forName="bgRect"/>
              <dgm:constr type="w" for="ch" forName="parentNode" refType="w" refFor="ch" refForName="bgRect" fact="0.2"/>
              <dgm:constr type="h" for="ch" forName="parentNode" refType="h" fact="0.82"/>
              <dgm:constr type="t" for="ch" forName="parentNode"/>
              <dgm:constr type="l" for="ch" forName="parentNode"/>
              <dgm:constr type="r" for="ch" forName="childNode" refType="r" refFor="ch" refForName="bgRect" fact="0.945"/>
              <dgm:constr type="h" for="ch" forName="childNode" refType="h" refFor="ch" refForName="bgRect" op="equ"/>
              <dgm:constr type="t" for="ch" forName="childNode"/>
              <dgm:constr type="l" for="ch" forName="childNode" refType="r" refFor="ch" refForName="parentNode"/>
            </dgm:constrLst>
          </dgm:if>
          <dgm:else name="Name7">
            <dgm:constrLst>
              <dgm:constr type="h" refType="w" op="lte" fact="1.2"/>
              <dgm:constr type="w" for="ch" forName="bgRect" refType="w"/>
              <dgm:constr type="h" for="ch" forName="bgRect" refType="h"/>
              <dgm:constr type="t" for="ch" forName="bgRect"/>
              <dgm:constr type="r" for="ch" forName="bgRect" refType="w"/>
              <dgm:constr type="w" for="ch" forName="parentNode" refType="w" refFor="ch" refForName="bgRect" fact="0.2"/>
              <dgm:constr type="h" for="ch" forName="parentNode" refType="h" fact="0.82"/>
              <dgm:constr type="t" for="ch" forName="parentNode"/>
              <dgm:constr type="r" for="ch" forName="parentNode" refType="w"/>
              <dgm:constr type="h" for="ch" forName="childNode" refType="h" refFor="ch" refForName="bgRect"/>
              <dgm:constr type="t" for="ch" forName="childNode"/>
              <dgm:constr type="r" for="ch" forName="childNode" refType="l" refFor="ch" refForName="parentNode"/>
              <dgm:constr type="l" for="ch" forName="childNode" refType="w" refFor="ch" refForName="bgRect" fact="0.055"/>
            </dgm:constrLst>
          </dgm:else>
        </dgm:choose>
        <dgm:ruleLst>
          <dgm:rule type="w" for="ch" forName="childNode" val="NaN" fact="NaN" max="30"/>
        </dgm:ruleLst>
        <dgm:layoutNode name="bgRect" styleLbl="node1">
          <dgm:alg type="sp"/>
          <dgm:shape xmlns:r="http://schemas.openxmlformats.org/officeDocument/2006/relationships" type="roundRect" r:blip="" zOrderOff="-1">
            <dgm:adjLst>
              <dgm:adj idx="1" val="0.05"/>
            </dgm:adjLst>
          </dgm:shape>
          <dgm:presOf axis="self"/>
          <dgm:constrLst/>
          <dgm:ruleLst/>
        </dgm:layoutNode>
        <dgm:layoutNode name="parentNode" styleLbl="node1">
          <dgm:varLst>
            <dgm:chMax val="0"/>
            <dgm:bulletEnabled val="1"/>
          </dgm:varLst>
          <dgm:presOf axis="self"/>
          <dgm:choose name="Name8">
            <dgm:if name="Name9" func="var" arg="dir" op="equ" val="norm">
              <dgm:alg type="tx">
                <dgm:param type="autoTxRot" val="grav"/>
                <dgm:param type="txAnchorVert" val="t"/>
                <dgm:param type="parTxLTRAlign" val="r"/>
                <dgm:param type="parTxRTLAlign" val="r"/>
              </dgm:alg>
              <dgm:shape xmlns:r="http://schemas.openxmlformats.org/officeDocument/2006/relationships" rot="270" type="rect" r:blip="" hideGeom="1">
                <dgm:adjLst/>
              </dgm:shape>
              <dgm:constrLst>
                <dgm:constr type="primFontSz" val="65"/>
                <dgm:constr type="lMarg"/>
                <dgm:constr type="rMarg" refType="primFontSz" fact="0.35"/>
                <dgm:constr type="tMarg" refType="primFontSz" fact="0.27"/>
                <dgm:constr type="bMarg"/>
              </dgm:constrLst>
            </dgm:if>
            <dgm:else name="Name10">
              <dgm:alg type="tx">
                <dgm:param type="autoTxRot" val="grav"/>
                <dgm:param type="txAnchorVert" val="t"/>
                <dgm:param type="parTxLTRAlign" val="l"/>
                <dgm:param type="parTxRTLAlign" val="l"/>
              </dgm:alg>
              <dgm:shape xmlns:r="http://schemas.openxmlformats.org/officeDocument/2006/relationships" rot="90" type="rect" r:blip="" hideGeom="1">
                <dgm:adjLst/>
              </dgm:shape>
              <dgm:constrLst>
                <dgm:constr type="primFontSz" val="65"/>
                <dgm:constr type="lMarg" refType="primFontSz" fact="0.35"/>
                <dgm:constr type="rMarg"/>
                <dgm:constr type="tMarg" refType="primFontSz" fact="0.27"/>
                <dgm:constr type="bMarg"/>
              </dgm:constrLst>
            </dgm:else>
          </dgm:choose>
          <dgm:ruleLst>
            <dgm:rule type="primFontSz" val="5" fact="NaN" max="NaN"/>
          </dgm:ruleLst>
        </dgm:layoutNode>
        <dgm:choose name="Name11">
          <dgm:if name="Name12" axis="ch" ptType="node" func="cnt" op="gte" val="1">
            <dgm:layoutNode name="childNode" styleLbl="node1" moveWith="bgRect">
              <dgm:varLst>
                <dgm:bulletEnabled val="1"/>
              </dgm:varLst>
              <dgm:alg type="tx">
                <dgm:param type="parTxLTRAlign" val="l"/>
                <dgm:param type="parTxRTLAlign" val="r"/>
                <dgm:param type="txAnchorVert" val="t"/>
              </dgm:alg>
              <dgm:shape xmlns:r="http://schemas.openxmlformats.org/officeDocument/2006/relationships" type="rect" r:blip="" hideGeom="1">
                <dgm:adjLst/>
              </dgm:shape>
              <dgm:presOf axis="des" ptType="node"/>
              <dgm:constrLst>
                <dgm:constr type="primFontSz" val="65"/>
                <dgm:constr type="lMarg"/>
                <dgm:constr type="bMarg"/>
                <dgm:constr type="tMarg" refType="primFontSz" fact="0.27"/>
                <dgm:constr type="rMarg"/>
              </dgm:constrLst>
              <dgm:ruleLst>
                <dgm:rule type="primFontSz" val="5" fact="NaN" max="NaN"/>
              </dgm:ruleLst>
            </dgm:layoutNode>
          </dgm:if>
          <dgm:else name="Name13"/>
        </dgm:choose>
      </dgm:layoutNode>
      <dgm:forEach name="Name14" axis="followSib" ptType="sibTrans" cnt="1">
        <dgm:layoutNode name="hSp">
          <dgm:alg type="sp"/>
          <dgm:shape xmlns:r="http://schemas.openxmlformats.org/officeDocument/2006/relationships" r:blip="">
            <dgm:adjLst/>
          </dgm:shape>
          <dgm:presOf/>
          <dgm:constrLst/>
          <dgm:ruleLst/>
        </dgm:layoutNode>
        <dgm:layoutNode name="vProcSp" moveWith="bgRect">
          <dgm:alg type="lin">
            <dgm:param type="linDir" val="fromT"/>
          </dgm:alg>
          <dgm:shape xmlns:r="http://schemas.openxmlformats.org/officeDocument/2006/relationships" r:blip="">
            <dgm:adjLst/>
          </dgm:shape>
          <dgm:presOf/>
          <dgm:constrLst>
            <dgm:constr type="w" for="ch" forName="vSp1" refType="w"/>
            <dgm:constr type="w" for="ch" forName="simulatedConn" refType="w"/>
            <dgm:constr type="w" for="ch" forName="vSp2" refType="w"/>
          </dgm:constrLst>
          <dgm:ruleLst/>
          <dgm:layoutNode name="vSp1">
            <dgm:alg type="sp"/>
            <dgm:shape xmlns:r="http://schemas.openxmlformats.org/officeDocument/2006/relationships" r:blip="">
              <dgm:adjLst/>
            </dgm:shape>
            <dgm:presOf/>
            <dgm:constrLst/>
            <dgm:ruleLst/>
          </dgm:layoutNode>
          <dgm:layoutNode name="simulatedConn" styleLbl="solidFgAcc1">
            <dgm:alg type="sp"/>
            <dgm:choose name="Name15">
              <dgm:if name="Name16" func="var" arg="dir" op="equ" val="norm">
                <dgm:shape xmlns:r="http://schemas.openxmlformats.org/officeDocument/2006/relationships" rot="90" type="flowChartExtract" r:blip="">
                  <dgm:adjLst/>
                </dgm:shape>
              </dgm:if>
              <dgm:else name="Name17">
                <dgm:shape xmlns:r="http://schemas.openxmlformats.org/officeDocument/2006/relationships" rot="-90" type="flowChartExtract" r:blip="">
                  <dgm:adjLst/>
                </dgm:shape>
              </dgm:else>
            </dgm:choose>
            <dgm:presOf/>
            <dgm:constrLst/>
            <dgm:ruleLst/>
          </dgm:layoutNode>
          <dgm:layoutNode name="vSp2">
            <dgm:alg type="sp"/>
            <dgm:shape xmlns:r="http://schemas.openxmlformats.org/officeDocument/2006/relationships" r:blip="">
              <dgm:adjLst/>
            </dgm:shape>
            <dgm:presOf/>
            <dgm:constrLst/>
            <dgm:ruleLst/>
          </dgm:layoutNode>
        </dgm:layoutNode>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Process7">
  <dgm:title val=""/>
  <dgm:desc val=""/>
  <dgm:catLst>
    <dgm:cat type="process" pri="21000"/>
    <dgm:cat type="list" pri="9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2" destOrd="0"/>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h" for="ch" forName="compositeNode" refType="h"/>
      <dgm:constr type="w" for="ch" forName="compositeNode" refType="w"/>
      <dgm:constr type="w" for="ch" forName="hSp" refType="w" refFor="ch" refForName="compositeNode" fact="-0.035"/>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08"/>
      <dgm:constr type="primFontSz" for="des" forName="parentNode" op="equ"/>
      <dgm:constr type="primFontSz" for="des" forName="childNode" op="equ"/>
    </dgm:constrLst>
    <dgm:ruleLst/>
    <dgm:forEach name="Name4" axis="ch" ptType="node">
      <dgm:layoutNode name="compositeNode">
        <dgm:varLst>
          <dgm:bulletEnabled val="1"/>
        </dgm:varLst>
        <dgm:alg type="composite"/>
        <dgm:choose name="Name5">
          <dgm:if name="Name6" func="var" arg="dir" op="equ" val="norm">
            <dgm:constrLst>
              <dgm:constr type="h" refType="w" op="lte" fact="1.2"/>
              <dgm:constr type="w" for="ch" forName="bgRect" refType="w"/>
              <dgm:constr type="h" for="ch" forName="bgRect" refType="h"/>
              <dgm:constr type="t" for="ch" forName="bgRect"/>
              <dgm:constr type="l" for="ch" forName="bgRect"/>
              <dgm:constr type="w" for="ch" forName="parentNode" refType="w" refFor="ch" refForName="bgRect" fact="0.2"/>
              <dgm:constr type="h" for="ch" forName="parentNode" refType="h" fact="0.82"/>
              <dgm:constr type="t" for="ch" forName="parentNode"/>
              <dgm:constr type="l" for="ch" forName="parentNode"/>
              <dgm:constr type="r" for="ch" forName="childNode" refType="r" refFor="ch" refForName="bgRect" fact="0.945"/>
              <dgm:constr type="h" for="ch" forName="childNode" refType="h" refFor="ch" refForName="bgRect" op="equ"/>
              <dgm:constr type="t" for="ch" forName="childNode"/>
              <dgm:constr type="l" for="ch" forName="childNode" refType="r" refFor="ch" refForName="parentNode"/>
            </dgm:constrLst>
          </dgm:if>
          <dgm:else name="Name7">
            <dgm:constrLst>
              <dgm:constr type="h" refType="w" op="lte" fact="1.2"/>
              <dgm:constr type="w" for="ch" forName="bgRect" refType="w"/>
              <dgm:constr type="h" for="ch" forName="bgRect" refType="h"/>
              <dgm:constr type="t" for="ch" forName="bgRect"/>
              <dgm:constr type="r" for="ch" forName="bgRect" refType="w"/>
              <dgm:constr type="w" for="ch" forName="parentNode" refType="w" refFor="ch" refForName="bgRect" fact="0.2"/>
              <dgm:constr type="h" for="ch" forName="parentNode" refType="h" fact="0.82"/>
              <dgm:constr type="t" for="ch" forName="parentNode"/>
              <dgm:constr type="r" for="ch" forName="parentNode" refType="w"/>
              <dgm:constr type="h" for="ch" forName="childNode" refType="h" refFor="ch" refForName="bgRect"/>
              <dgm:constr type="t" for="ch" forName="childNode"/>
              <dgm:constr type="r" for="ch" forName="childNode" refType="l" refFor="ch" refForName="parentNode"/>
              <dgm:constr type="l" for="ch" forName="childNode" refType="w" refFor="ch" refForName="bgRect" fact="0.055"/>
            </dgm:constrLst>
          </dgm:else>
        </dgm:choose>
        <dgm:ruleLst>
          <dgm:rule type="w" for="ch" forName="childNode" val="NaN" fact="NaN" max="30"/>
        </dgm:ruleLst>
        <dgm:layoutNode name="bgRect" styleLbl="node1">
          <dgm:alg type="sp"/>
          <dgm:shape xmlns:r="http://schemas.openxmlformats.org/officeDocument/2006/relationships" type="roundRect" r:blip="" zOrderOff="-1">
            <dgm:adjLst>
              <dgm:adj idx="1" val="0.05"/>
            </dgm:adjLst>
          </dgm:shape>
          <dgm:presOf axis="self"/>
          <dgm:constrLst/>
          <dgm:ruleLst/>
        </dgm:layoutNode>
        <dgm:layoutNode name="parentNode" styleLbl="node1">
          <dgm:varLst>
            <dgm:chMax val="0"/>
            <dgm:bulletEnabled val="1"/>
          </dgm:varLst>
          <dgm:presOf axis="self"/>
          <dgm:choose name="Name8">
            <dgm:if name="Name9" func="var" arg="dir" op="equ" val="norm">
              <dgm:alg type="tx">
                <dgm:param type="autoTxRot" val="grav"/>
                <dgm:param type="txAnchorVert" val="t"/>
                <dgm:param type="parTxLTRAlign" val="r"/>
                <dgm:param type="parTxRTLAlign" val="r"/>
              </dgm:alg>
              <dgm:shape xmlns:r="http://schemas.openxmlformats.org/officeDocument/2006/relationships" rot="270" type="rect" r:blip="" hideGeom="1">
                <dgm:adjLst/>
              </dgm:shape>
              <dgm:constrLst>
                <dgm:constr type="primFontSz" val="65"/>
                <dgm:constr type="lMarg"/>
                <dgm:constr type="rMarg" refType="primFontSz" fact="0.35"/>
                <dgm:constr type="tMarg" refType="primFontSz" fact="0.27"/>
                <dgm:constr type="bMarg"/>
              </dgm:constrLst>
            </dgm:if>
            <dgm:else name="Name10">
              <dgm:alg type="tx">
                <dgm:param type="autoTxRot" val="grav"/>
                <dgm:param type="txAnchorVert" val="t"/>
                <dgm:param type="parTxLTRAlign" val="l"/>
                <dgm:param type="parTxRTLAlign" val="l"/>
              </dgm:alg>
              <dgm:shape xmlns:r="http://schemas.openxmlformats.org/officeDocument/2006/relationships" rot="90" type="rect" r:blip="" hideGeom="1">
                <dgm:adjLst/>
              </dgm:shape>
              <dgm:constrLst>
                <dgm:constr type="primFontSz" val="65"/>
                <dgm:constr type="lMarg" refType="primFontSz" fact="0.35"/>
                <dgm:constr type="rMarg"/>
                <dgm:constr type="tMarg" refType="primFontSz" fact="0.27"/>
                <dgm:constr type="bMarg"/>
              </dgm:constrLst>
            </dgm:else>
          </dgm:choose>
          <dgm:ruleLst>
            <dgm:rule type="primFontSz" val="5" fact="NaN" max="NaN"/>
          </dgm:ruleLst>
        </dgm:layoutNode>
        <dgm:choose name="Name11">
          <dgm:if name="Name12" axis="ch" ptType="node" func="cnt" op="gte" val="1">
            <dgm:layoutNode name="childNode" styleLbl="node1" moveWith="bgRect">
              <dgm:varLst>
                <dgm:bulletEnabled val="1"/>
              </dgm:varLst>
              <dgm:alg type="tx">
                <dgm:param type="parTxLTRAlign" val="l"/>
                <dgm:param type="parTxRTLAlign" val="r"/>
                <dgm:param type="txAnchorVert" val="t"/>
              </dgm:alg>
              <dgm:shape xmlns:r="http://schemas.openxmlformats.org/officeDocument/2006/relationships" type="rect" r:blip="" hideGeom="1">
                <dgm:adjLst/>
              </dgm:shape>
              <dgm:presOf axis="des" ptType="node"/>
              <dgm:constrLst>
                <dgm:constr type="primFontSz" val="65"/>
                <dgm:constr type="lMarg"/>
                <dgm:constr type="bMarg"/>
                <dgm:constr type="tMarg" refType="primFontSz" fact="0.27"/>
                <dgm:constr type="rMarg"/>
              </dgm:constrLst>
              <dgm:ruleLst>
                <dgm:rule type="primFontSz" val="5" fact="NaN" max="NaN"/>
              </dgm:ruleLst>
            </dgm:layoutNode>
          </dgm:if>
          <dgm:else name="Name13"/>
        </dgm:choose>
      </dgm:layoutNode>
      <dgm:forEach name="Name14" axis="followSib" ptType="sibTrans" cnt="1">
        <dgm:layoutNode name="hSp">
          <dgm:alg type="sp"/>
          <dgm:shape xmlns:r="http://schemas.openxmlformats.org/officeDocument/2006/relationships" r:blip="">
            <dgm:adjLst/>
          </dgm:shape>
          <dgm:presOf/>
          <dgm:constrLst/>
          <dgm:ruleLst/>
        </dgm:layoutNode>
        <dgm:layoutNode name="vProcSp" moveWith="bgRect">
          <dgm:alg type="lin">
            <dgm:param type="linDir" val="fromT"/>
          </dgm:alg>
          <dgm:shape xmlns:r="http://schemas.openxmlformats.org/officeDocument/2006/relationships" r:blip="">
            <dgm:adjLst/>
          </dgm:shape>
          <dgm:presOf/>
          <dgm:constrLst>
            <dgm:constr type="w" for="ch" forName="vSp1" refType="w"/>
            <dgm:constr type="w" for="ch" forName="simulatedConn" refType="w"/>
            <dgm:constr type="w" for="ch" forName="vSp2" refType="w"/>
          </dgm:constrLst>
          <dgm:ruleLst/>
          <dgm:layoutNode name="vSp1">
            <dgm:alg type="sp"/>
            <dgm:shape xmlns:r="http://schemas.openxmlformats.org/officeDocument/2006/relationships" r:blip="">
              <dgm:adjLst/>
            </dgm:shape>
            <dgm:presOf/>
            <dgm:constrLst/>
            <dgm:ruleLst/>
          </dgm:layoutNode>
          <dgm:layoutNode name="simulatedConn" styleLbl="solidFgAcc1">
            <dgm:alg type="sp"/>
            <dgm:choose name="Name15">
              <dgm:if name="Name16" func="var" arg="dir" op="equ" val="norm">
                <dgm:shape xmlns:r="http://schemas.openxmlformats.org/officeDocument/2006/relationships" rot="90" type="flowChartExtract" r:blip="">
                  <dgm:adjLst/>
                </dgm:shape>
              </dgm:if>
              <dgm:else name="Name17">
                <dgm:shape xmlns:r="http://schemas.openxmlformats.org/officeDocument/2006/relationships" rot="-90" type="flowChartExtract" r:blip="">
                  <dgm:adjLst/>
                </dgm:shape>
              </dgm:else>
            </dgm:choose>
            <dgm:presOf/>
            <dgm:constrLst/>
            <dgm:ruleLst/>
          </dgm:layoutNode>
          <dgm:layoutNode name="vSp2">
            <dgm:alg type="sp"/>
            <dgm:shape xmlns:r="http://schemas.openxmlformats.org/officeDocument/2006/relationships" r:blip="">
              <dgm:adjLst/>
            </dgm:shape>
            <dgm:presOf/>
            <dgm:constrLst/>
            <dgm:ruleLst/>
          </dgm:layoutNode>
        </dgm:layoutNode>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List6">
  <dgm:title val=""/>
  <dgm:desc val=""/>
  <dgm:catLst>
    <dgm:cat type="list" pri="1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ptType="node" refType="h"/>
      <dgm:constr type="w" for="ch" ptType="node" refType="w"/>
      <dgm:constr type="primFontSz" for="ch" ptType="node" op="equ"/>
      <dgm:constr type="w" for="ch" forName="sibTrans" refType="w" fact="0.075"/>
    </dgm:constrLst>
    <dgm:ruleLst/>
    <dgm:forEach name="nodesForEach" axis="ch" ptType="node">
      <dgm:layoutNode name="node">
        <dgm:varLst>
          <dgm:bulletEnabled val="1"/>
        </dgm:varLst>
        <dgm:alg type="tx"/>
        <dgm:choose name="Name4">
          <dgm:if name="Name5" func="var" arg="dir" op="equ" val="norm">
            <dgm:shape xmlns:r="http://schemas.openxmlformats.org/officeDocument/2006/relationships" rot="-90" type="flowChartManualOperation" r:blip="">
              <dgm:adjLst/>
            </dgm:shape>
          </dgm:if>
          <dgm:else name="Name6">
            <dgm:shape xmlns:r="http://schemas.openxmlformats.org/officeDocument/2006/relationships" rot="90" type="flowChartManualOperation" r:blip="">
              <dgm:adjLst/>
            </dgm:shape>
          </dgm:else>
        </dgm:choose>
        <dgm:presOf axis="desOrSelf" ptType="node"/>
        <dgm:constrLst>
          <dgm:constr type="primFontSz" val="65"/>
          <dgm:constr type="tMarg"/>
          <dgm:constr type="bMarg"/>
          <dgm:constr type="lMarg" refType="primFontSz" fact="0.5"/>
          <dgm:constr type="rMarg" refType="lMarg"/>
        </dgm:constrLst>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latinLnBrk="0">
              <a:defRPr lang="zh-CN" sz="1200"/>
            </a:lvl1pPr>
          </a:lstStyle>
          <a:p>
            <a:endParaRPr lang="zh-CN"/>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latinLnBrk="0">
              <a:defRPr lang="zh-CN" sz="1200"/>
            </a:lvl1pPr>
          </a:lstStyle>
          <a:p>
            <a:fld id="{20EA5F0D-C1DC-412F-A146-DDB3A74B588F}" type="datetimeFigureOut">
              <a:rPr lang="en-US" altLang="zh-CN"/>
              <a:pPr/>
              <a:t>6/21/2017</a:t>
            </a:fld>
            <a:endParaRPr lang="zh-CN"/>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latinLnBrk="0">
              <a:defRPr lang="zh-CN" sz="1200"/>
            </a:lvl1pPr>
          </a:lstStyle>
          <a:p>
            <a:endParaRPr lang="zh-CN"/>
          </a:p>
        </p:txBody>
      </p:sp>
      <p:sp>
        <p:nvSpPr>
          <p:cNvPr id="5" name="幻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latinLnBrk="0">
              <a:defRPr lang="zh-CN" sz="1200"/>
            </a:lvl1pPr>
          </a:lstStyle>
          <a:p>
            <a:fld id="{7BAE14B8-3CC9-472D-9BC5-A84D80684DE2}" type="slidenum">
              <a:rPr lang="zh-CN"/>
              <a:pPr/>
              <a:t>‹#›</a:t>
            </a:fld>
            <a:endParaRPr lang="zh-CN"/>
          </a:p>
        </p:txBody>
      </p:sp>
    </p:spTree>
    <p:extLst>
      <p:ext uri="{BB962C8B-B14F-4D97-AF65-F5344CB8AC3E}">
        <p14:creationId xmlns:p14="http://schemas.microsoft.com/office/powerpoint/2010/main" val="2577827546"/>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latinLnBrk="0">
              <a:defRPr lang="zh-CN" sz="1200"/>
            </a:lvl1pPr>
          </a:lstStyle>
          <a:p>
            <a:endParaRPr lang="zh-CN"/>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latinLnBrk="0">
              <a:defRPr lang="zh-CN" sz="1200"/>
            </a:lvl1pPr>
          </a:lstStyle>
          <a:p>
            <a:fld id="{A8CDE508-72C8-4AB5-AA9C-1584D31690E0}" type="datetimeFigureOut">
              <a:rPr lang="zh-CN" altLang="en-US"/>
              <a:pPr/>
              <a:t>2017/6/21</a:t>
            </a:fld>
            <a:endParaRPr lang="zh-CN"/>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p>
        </p:txBody>
      </p:sp>
      <p:sp>
        <p:nvSpPr>
          <p:cNvPr id="5" name="备注占位符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rPr lang="zh-CN"/>
              <a:t>单击此处编辑母版文本样式</a:t>
            </a:r>
          </a:p>
          <a:p>
            <a:pPr lvl="1"/>
            <a:r>
              <a:rPr lang="zh-CN"/>
              <a:t>第二级</a:t>
            </a:r>
          </a:p>
          <a:p>
            <a:pPr lvl="2"/>
            <a:r>
              <a:rPr lang="zh-CN"/>
              <a:t>第三级</a:t>
            </a:r>
          </a:p>
          <a:p>
            <a:pPr lvl="3"/>
            <a:r>
              <a:rPr lang="zh-CN"/>
              <a:t>第四级</a:t>
            </a:r>
          </a:p>
          <a:p>
            <a:pPr lvl="4"/>
            <a:r>
              <a:rPr lang="zh-CN"/>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latinLnBrk="0">
              <a:defRPr lang="zh-CN" sz="1200"/>
            </a:lvl1pPr>
          </a:lstStyle>
          <a:p>
            <a:endParaRPr lang="zh-CN"/>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latinLnBrk="0">
              <a:defRPr lang="zh-CN" sz="1200"/>
            </a:lvl1pPr>
          </a:lstStyle>
          <a:p>
            <a:fld id="{7FB667E1-E601-4AAF-B95C-B25720D70A60}" type="slidenum">
              <a:rPr/>
              <a:pPr/>
              <a:t>‹#›</a:t>
            </a:fld>
            <a:endParaRPr lang="zh-CN"/>
          </a:p>
        </p:txBody>
      </p:sp>
    </p:spTree>
    <p:extLst>
      <p:ext uri="{BB962C8B-B14F-4D97-AF65-F5344CB8AC3E}">
        <p14:creationId xmlns:p14="http://schemas.microsoft.com/office/powerpoint/2010/main" val="711136715"/>
      </p:ext>
    </p:extLst>
  </p:cSld>
  <p:clrMap bg1="lt1" tx1="dk1" bg2="lt2" tx2="dk2" accent1="accent1" accent2="accent2" accent3="accent3" accent4="accent4" accent5="accent5" accent6="accent6" hlink="hlink" folHlink="folHlink"/>
  <p:notesStyle>
    <a:lvl1pPr marL="0" algn="l" defTabSz="914400" rtl="0" eaLnBrk="1" latinLnBrk="0" hangingPunct="1">
      <a:defRPr lang="zh-CN" sz="1200" kern="1200">
        <a:solidFill>
          <a:schemeClr val="tx1"/>
        </a:solidFill>
        <a:latin typeface="+mn-lt"/>
        <a:ea typeface="+mn-ea"/>
        <a:cs typeface="+mn-cs"/>
      </a:defRPr>
    </a:lvl1pPr>
    <a:lvl2pPr marL="457200" algn="l" defTabSz="914400" rtl="0" eaLnBrk="1" latinLnBrk="0" hangingPunct="1">
      <a:defRPr lang="zh-CN" sz="1200" kern="1200">
        <a:solidFill>
          <a:schemeClr val="tx1"/>
        </a:solidFill>
        <a:latin typeface="+mn-lt"/>
        <a:ea typeface="+mn-ea"/>
        <a:cs typeface="+mn-cs"/>
      </a:defRPr>
    </a:lvl2pPr>
    <a:lvl3pPr marL="914400" algn="l" defTabSz="914400" rtl="0" eaLnBrk="1" latinLnBrk="0" hangingPunct="1">
      <a:defRPr lang="zh-CN" sz="1200" kern="1200">
        <a:solidFill>
          <a:schemeClr val="tx1"/>
        </a:solidFill>
        <a:latin typeface="+mn-lt"/>
        <a:ea typeface="+mn-ea"/>
        <a:cs typeface="+mn-cs"/>
      </a:defRPr>
    </a:lvl3pPr>
    <a:lvl4pPr marL="1371600" algn="l" defTabSz="914400" rtl="0" eaLnBrk="1" latinLnBrk="0" hangingPunct="1">
      <a:defRPr lang="zh-CN" sz="1200" kern="1200">
        <a:solidFill>
          <a:schemeClr val="tx1"/>
        </a:solidFill>
        <a:latin typeface="+mn-lt"/>
        <a:ea typeface="+mn-ea"/>
        <a:cs typeface="+mn-cs"/>
      </a:defRPr>
    </a:lvl4pPr>
    <a:lvl5pPr marL="1828800" algn="l" defTabSz="914400" rtl="0" eaLnBrk="1" latinLnBrk="0" hangingPunct="1">
      <a:defRPr lang="zh-CN" sz="1200" kern="1200">
        <a:solidFill>
          <a:schemeClr val="tx1"/>
        </a:solidFill>
        <a:latin typeface="+mn-lt"/>
        <a:ea typeface="+mn-ea"/>
        <a:cs typeface="+mn-cs"/>
      </a:defRPr>
    </a:lvl5pPr>
    <a:lvl6pPr marL="2286000" algn="l" defTabSz="914400" rtl="0" eaLnBrk="1" latinLnBrk="0" hangingPunct="1">
      <a:defRPr lang="zh-CN" sz="1200" kern="1200">
        <a:solidFill>
          <a:schemeClr val="tx1"/>
        </a:solidFill>
        <a:latin typeface="+mn-lt"/>
        <a:ea typeface="+mn-ea"/>
        <a:cs typeface="+mn-cs"/>
      </a:defRPr>
    </a:lvl6pPr>
    <a:lvl7pPr marL="2743200" algn="l" defTabSz="914400" rtl="0" eaLnBrk="1" latinLnBrk="0" hangingPunct="1">
      <a:defRPr lang="zh-CN" sz="1200" kern="1200">
        <a:solidFill>
          <a:schemeClr val="tx1"/>
        </a:solidFill>
        <a:latin typeface="+mn-lt"/>
        <a:ea typeface="+mn-ea"/>
        <a:cs typeface="+mn-cs"/>
      </a:defRPr>
    </a:lvl7pPr>
    <a:lvl8pPr marL="3200400" algn="l" defTabSz="914400" rtl="0" eaLnBrk="1" latinLnBrk="0" hangingPunct="1">
      <a:defRPr lang="zh-CN" sz="1200" kern="1200">
        <a:solidFill>
          <a:schemeClr val="tx1"/>
        </a:solidFill>
        <a:latin typeface="+mn-lt"/>
        <a:ea typeface="+mn-ea"/>
        <a:cs typeface="+mn-cs"/>
      </a:defRPr>
    </a:lvl8pPr>
    <a:lvl9pPr marL="3657600" algn="l" defTabSz="914400" rtl="0" eaLnBrk="1" latinLnBrk="0" hangingPunct="1">
      <a:defRPr lang="zh-CN"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7FB667E1-E601-4AAF-B95C-B25720D70A60}" type="slidenum">
              <a:rPr lang="en-US" altLang="zh-CN" smtClean="0"/>
              <a:pPr/>
              <a:t>1</a:t>
            </a:fld>
            <a:endParaRPr lang="zh-CN" altLang="en-US"/>
          </a:p>
        </p:txBody>
      </p:sp>
    </p:spTree>
    <p:extLst>
      <p:ext uri="{BB962C8B-B14F-4D97-AF65-F5344CB8AC3E}">
        <p14:creationId xmlns:p14="http://schemas.microsoft.com/office/powerpoint/2010/main" val="40015651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pic>
        <p:nvPicPr>
          <p:cNvPr id="1027" name="Picture 3"/>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1" y="0"/>
            <a:ext cx="12191998" cy="6857998"/>
          </a:xfrm>
          <a:prstGeom prst="rect">
            <a:avLst/>
          </a:prstGeom>
          <a:noFill/>
          <a:extLst>
            <a:ext uri="{909E8E84-426E-40DD-AFC4-6F175D3DCCD1}">
              <a14:hiddenFill xmlns:a14="http://schemas.microsoft.com/office/drawing/2010/main">
                <a:solidFill>
                  <a:srgbClr val="FFFFFF"/>
                </a:solidFill>
              </a14:hiddenFill>
            </a:ext>
          </a:extLst>
        </p:spPr>
      </p:pic>
      <p:sp>
        <p:nvSpPr>
          <p:cNvPr id="2" name="标题 1"/>
          <p:cNvSpPr>
            <a:spLocks noGrp="1"/>
          </p:cNvSpPr>
          <p:nvPr>
            <p:ph type="ctrTitle"/>
          </p:nvPr>
        </p:nvSpPr>
        <p:spPr>
          <a:xfrm>
            <a:off x="1526033" y="2273262"/>
            <a:ext cx="9144002" cy="1143000"/>
          </a:xfrm>
        </p:spPr>
        <p:txBody>
          <a:bodyPr anchor="b">
            <a:normAutofit/>
          </a:bodyPr>
          <a:lstStyle>
            <a:lvl1pPr algn="ctr" latinLnBrk="0">
              <a:defRPr lang="zh-CN" sz="4800">
                <a:solidFill>
                  <a:schemeClr val="bg2">
                    <a:lumMod val="50000"/>
                  </a:schemeClr>
                </a:solidFill>
              </a:defRPr>
            </a:lvl1pPr>
          </a:lstStyle>
          <a:p>
            <a:r>
              <a:rPr lang="zh-CN" altLang="en-US" dirty="0"/>
              <a:t>单击此处编辑母版标题样式</a:t>
            </a:r>
            <a:endParaRPr lang="zh-CN" dirty="0"/>
          </a:p>
        </p:txBody>
      </p:sp>
      <p:sp>
        <p:nvSpPr>
          <p:cNvPr id="3" name="副标题 2"/>
          <p:cNvSpPr>
            <a:spLocks noGrp="1"/>
          </p:cNvSpPr>
          <p:nvPr>
            <p:ph type="subTitle" idx="1"/>
          </p:nvPr>
        </p:nvSpPr>
        <p:spPr>
          <a:xfrm>
            <a:off x="1526033" y="3416262"/>
            <a:ext cx="9144002" cy="762000"/>
          </a:xfrm>
        </p:spPr>
        <p:txBody>
          <a:bodyPr>
            <a:normAutofit/>
          </a:bodyPr>
          <a:lstStyle>
            <a:lvl1pPr marL="0" indent="0" algn="ctr" latinLnBrk="0">
              <a:spcBef>
                <a:spcPts val="0"/>
              </a:spcBef>
              <a:buNone/>
              <a:defRPr lang="zh-CN" sz="2000" cap="none" baseline="0">
                <a:solidFill>
                  <a:schemeClr val="tx1">
                    <a:lumMod val="60000"/>
                    <a:lumOff val="40000"/>
                  </a:schemeClr>
                </a:solidFill>
              </a:defRPr>
            </a:lvl1pPr>
            <a:lvl2pPr marL="457200" indent="0" algn="ctr" latinLnBrk="0">
              <a:buNone/>
              <a:defRPr lang="zh-CN" sz="2800"/>
            </a:lvl2pPr>
            <a:lvl3pPr marL="914400" indent="0" algn="ctr" latinLnBrk="0">
              <a:buNone/>
              <a:defRPr lang="zh-CN" sz="2400"/>
            </a:lvl3pPr>
            <a:lvl4pPr marL="1371600" indent="0" algn="ctr" latinLnBrk="0">
              <a:buNone/>
              <a:defRPr lang="zh-CN" sz="2000"/>
            </a:lvl4pPr>
            <a:lvl5pPr marL="1828800" indent="0" algn="ctr" latinLnBrk="0">
              <a:buNone/>
              <a:defRPr lang="zh-CN" sz="2000"/>
            </a:lvl5pPr>
            <a:lvl6pPr marL="2286000" indent="0" algn="ctr" latinLnBrk="0">
              <a:buNone/>
              <a:defRPr lang="zh-CN" sz="2000"/>
            </a:lvl6pPr>
            <a:lvl7pPr marL="2743200" indent="0" algn="ctr" latinLnBrk="0">
              <a:buNone/>
              <a:defRPr lang="zh-CN" sz="2000"/>
            </a:lvl7pPr>
            <a:lvl8pPr marL="3200400" indent="0" algn="ctr" latinLnBrk="0">
              <a:buNone/>
              <a:defRPr lang="zh-CN" sz="2000"/>
            </a:lvl8pPr>
            <a:lvl9pPr marL="3657600" indent="0" algn="ctr" latinLnBrk="0">
              <a:buNone/>
              <a:defRPr lang="zh-CN" sz="2000"/>
            </a:lvl9pPr>
          </a:lstStyle>
          <a:p>
            <a:r>
              <a:rPr lang="zh-CN" altLang="en-US" dirty="0"/>
              <a:t>单击此处编辑母版副标题样式</a:t>
            </a:r>
            <a:endParaRPr lang="zh-CN" dirty="0"/>
          </a:p>
        </p:txBody>
      </p:sp>
      <p:pic>
        <p:nvPicPr>
          <p:cNvPr id="5" name="Picture 3"/>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808245" y="430919"/>
            <a:ext cx="2079903" cy="6261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828820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6033" y="2273262"/>
            <a:ext cx="9144002" cy="1143000"/>
          </a:xfrm>
        </p:spPr>
        <p:txBody>
          <a:bodyPr anchor="b">
            <a:normAutofit/>
          </a:bodyPr>
          <a:lstStyle>
            <a:lvl1pPr algn="ctr" latinLnBrk="0">
              <a:defRPr lang="zh-CN" sz="4800">
                <a:solidFill>
                  <a:schemeClr val="bg2">
                    <a:lumMod val="50000"/>
                  </a:schemeClr>
                </a:solidFill>
              </a:defRPr>
            </a:lvl1pPr>
          </a:lstStyle>
          <a:p>
            <a:r>
              <a:rPr lang="zh-CN" altLang="en-US" dirty="0"/>
              <a:t>单击此处编辑母版标题样式</a:t>
            </a:r>
            <a:endParaRPr lang="zh-CN" dirty="0"/>
          </a:p>
        </p:txBody>
      </p:sp>
      <p:sp>
        <p:nvSpPr>
          <p:cNvPr id="3" name="副标题 2"/>
          <p:cNvSpPr>
            <a:spLocks noGrp="1"/>
          </p:cNvSpPr>
          <p:nvPr>
            <p:ph type="subTitle" idx="1"/>
          </p:nvPr>
        </p:nvSpPr>
        <p:spPr>
          <a:xfrm>
            <a:off x="1526033" y="3416262"/>
            <a:ext cx="9144002" cy="762000"/>
          </a:xfrm>
        </p:spPr>
        <p:txBody>
          <a:bodyPr>
            <a:normAutofit/>
          </a:bodyPr>
          <a:lstStyle>
            <a:lvl1pPr marL="0" indent="0" algn="ctr" latinLnBrk="0">
              <a:spcBef>
                <a:spcPts val="0"/>
              </a:spcBef>
              <a:buNone/>
              <a:defRPr lang="zh-CN" sz="2000" cap="none" baseline="0">
                <a:solidFill>
                  <a:schemeClr val="tx1">
                    <a:lumMod val="60000"/>
                    <a:lumOff val="40000"/>
                  </a:schemeClr>
                </a:solidFill>
              </a:defRPr>
            </a:lvl1pPr>
            <a:lvl2pPr marL="457200" indent="0" algn="ctr" latinLnBrk="0">
              <a:buNone/>
              <a:defRPr lang="zh-CN" sz="2800"/>
            </a:lvl2pPr>
            <a:lvl3pPr marL="914400" indent="0" algn="ctr" latinLnBrk="0">
              <a:buNone/>
              <a:defRPr lang="zh-CN" sz="2400"/>
            </a:lvl3pPr>
            <a:lvl4pPr marL="1371600" indent="0" algn="ctr" latinLnBrk="0">
              <a:buNone/>
              <a:defRPr lang="zh-CN" sz="2000"/>
            </a:lvl4pPr>
            <a:lvl5pPr marL="1828800" indent="0" algn="ctr" latinLnBrk="0">
              <a:buNone/>
              <a:defRPr lang="zh-CN" sz="2000"/>
            </a:lvl5pPr>
            <a:lvl6pPr marL="2286000" indent="0" algn="ctr" latinLnBrk="0">
              <a:buNone/>
              <a:defRPr lang="zh-CN" sz="2000"/>
            </a:lvl6pPr>
            <a:lvl7pPr marL="2743200" indent="0" algn="ctr" latinLnBrk="0">
              <a:buNone/>
              <a:defRPr lang="zh-CN" sz="2000"/>
            </a:lvl7pPr>
            <a:lvl8pPr marL="3200400" indent="0" algn="ctr" latinLnBrk="0">
              <a:buNone/>
              <a:defRPr lang="zh-CN" sz="2000"/>
            </a:lvl8pPr>
            <a:lvl9pPr marL="3657600" indent="0" algn="ctr" latinLnBrk="0">
              <a:buNone/>
              <a:defRPr lang="zh-CN" sz="2000"/>
            </a:lvl9pPr>
          </a:lstStyle>
          <a:p>
            <a:r>
              <a:rPr lang="zh-CN" altLang="en-US" dirty="0"/>
              <a:t>单击此处编辑母版副标题样式</a:t>
            </a:r>
            <a:endParaRPr lang="zh-CN" dirty="0"/>
          </a:p>
        </p:txBody>
      </p:sp>
      <p:pic>
        <p:nvPicPr>
          <p:cNvPr id="5" name="Picture 3"/>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1" y="0"/>
            <a:ext cx="12191998" cy="6857998"/>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3"/>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808245" y="430919"/>
            <a:ext cx="2079903" cy="6261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296486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单击此处编辑母版标题样式</a:t>
            </a:r>
            <a:endParaRPr lang="zh-CN" dirty="0"/>
          </a:p>
        </p:txBody>
      </p:sp>
      <p:sp>
        <p:nvSpPr>
          <p:cNvPr id="3" name="内容占位符 2"/>
          <p:cNvSpPr>
            <a:spLocks noGrp="1"/>
          </p:cNvSpPr>
          <p:nvPr>
            <p:ph idx="1"/>
          </p:nvPr>
        </p:nvSpPr>
        <p:spPr/>
        <p:txBody>
          <a:bodyPr/>
          <a:lstStyle>
            <a:lvl6pPr latinLnBrk="0">
              <a:defRPr lang="zh-CN"/>
            </a:lvl6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p>
        </p:txBody>
      </p:sp>
      <p:sp>
        <p:nvSpPr>
          <p:cNvPr id="4" name="日期占位符 3"/>
          <p:cNvSpPr>
            <a:spLocks noGrp="1"/>
          </p:cNvSpPr>
          <p:nvPr>
            <p:ph type="dt" sz="half" idx="10"/>
          </p:nvPr>
        </p:nvSpPr>
        <p:spPr>
          <a:xfrm>
            <a:off x="8875776" y="6601968"/>
            <a:ext cx="960120" cy="237744"/>
          </a:xfrm>
          <a:prstGeom prst="rect">
            <a:avLst/>
          </a:prstGeom>
        </p:spPr>
        <p:txBody>
          <a:bodyPr/>
          <a:lstStyle/>
          <a:p>
            <a:fld id="{9E583DDF-CA54-461A-A486-592D2374C532}" type="datetimeFigureOut">
              <a:rPr lang="zh-CN" altLang="en-US">
                <a:solidFill>
                  <a:srgbClr val="404040"/>
                </a:solidFill>
              </a:rPr>
              <a:pPr/>
              <a:t>2017/6/21</a:t>
            </a:fld>
            <a:endParaRPr lang="zh-CN" altLang="en-US">
              <a:solidFill>
                <a:srgbClr val="404040"/>
              </a:solidFill>
            </a:endParaRPr>
          </a:p>
        </p:txBody>
      </p:sp>
      <p:sp>
        <p:nvSpPr>
          <p:cNvPr id="5" name="页脚占位符 4"/>
          <p:cNvSpPr>
            <a:spLocks noGrp="1"/>
          </p:cNvSpPr>
          <p:nvPr>
            <p:ph type="ftr" sz="quarter" idx="11"/>
          </p:nvPr>
        </p:nvSpPr>
        <p:spPr>
          <a:xfrm>
            <a:off x="1341120" y="6601968"/>
            <a:ext cx="7159752" cy="237744"/>
          </a:xfrm>
          <a:prstGeom prst="rect">
            <a:avLst/>
          </a:prstGeom>
        </p:spPr>
        <p:txBody>
          <a:bodyPr/>
          <a:lstStyle/>
          <a:p>
            <a:endParaRPr lang="zh-CN" altLang="en-US">
              <a:solidFill>
                <a:srgbClr val="404040"/>
              </a:solidFill>
            </a:endParaRPr>
          </a:p>
        </p:txBody>
      </p:sp>
      <p:sp>
        <p:nvSpPr>
          <p:cNvPr id="6" name="幻灯片编号占位符 5"/>
          <p:cNvSpPr>
            <a:spLocks noGrp="1"/>
          </p:cNvSpPr>
          <p:nvPr>
            <p:ph type="sldNum" sz="quarter" idx="12"/>
          </p:nvPr>
        </p:nvSpPr>
        <p:spPr>
          <a:xfrm>
            <a:off x="10210800" y="6601968"/>
            <a:ext cx="640080" cy="237744"/>
          </a:xfrm>
          <a:prstGeom prst="rect">
            <a:avLst/>
          </a:prstGeom>
        </p:spPr>
        <p:txBody>
          <a:bodyPr/>
          <a:lstStyle/>
          <a:p>
            <a:fld id="{CA8D9AD5-F248-4919-864A-CFD76CC027D6}" type="slidenum">
              <a:rPr>
                <a:solidFill>
                  <a:srgbClr val="404040"/>
                </a:solidFill>
              </a:rPr>
              <a:pPr/>
              <a:t>‹#›</a:t>
            </a:fld>
            <a:endParaRPr lang="zh-CN" altLang="en-US">
              <a:solidFill>
                <a:srgbClr val="404040"/>
              </a:solidFill>
            </a:endParaRPr>
          </a:p>
        </p:txBody>
      </p:sp>
    </p:spTree>
    <p:extLst>
      <p:ext uri="{BB962C8B-B14F-4D97-AF65-F5344CB8AC3E}">
        <p14:creationId xmlns:p14="http://schemas.microsoft.com/office/powerpoint/2010/main" val="6376837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secHead" preserve="1">
  <p:cSld name="节标题">
    <p:bg>
      <p:bgRef idx="1002">
        <a:schemeClr val="bg2"/>
      </p:bgRef>
    </p:bg>
    <p:spTree>
      <p:nvGrpSpPr>
        <p:cNvPr id="1" name=""/>
        <p:cNvGrpSpPr/>
        <p:nvPr/>
      </p:nvGrpSpPr>
      <p:grpSpPr>
        <a:xfrm>
          <a:off x="0" y="0"/>
          <a:ext cx="0" cy="0"/>
          <a:chOff x="0" y="0"/>
          <a:chExt cx="0" cy="0"/>
        </a:xfrm>
      </p:grpSpPr>
      <p:sp>
        <p:nvSpPr>
          <p:cNvPr id="2" name="标题 1"/>
          <p:cNvSpPr>
            <a:spLocks noGrp="1"/>
          </p:cNvSpPr>
          <p:nvPr>
            <p:ph type="title"/>
          </p:nvPr>
        </p:nvSpPr>
        <p:spPr>
          <a:xfrm>
            <a:off x="1524000" y="1143000"/>
            <a:ext cx="9144000" cy="2667000"/>
          </a:xfrm>
        </p:spPr>
        <p:txBody>
          <a:bodyPr anchor="b">
            <a:normAutofit/>
          </a:bodyPr>
          <a:lstStyle>
            <a:lvl1pPr algn="ctr" latinLnBrk="0">
              <a:defRPr lang="zh-CN" sz="5200" b="0"/>
            </a:lvl1pPr>
          </a:lstStyle>
          <a:p>
            <a:r>
              <a:rPr lang="zh-CN" altLang="en-US"/>
              <a:t>单击此处编辑母版标题样式</a:t>
            </a:r>
            <a:endParaRPr lang="zh-CN"/>
          </a:p>
        </p:txBody>
      </p:sp>
      <p:sp>
        <p:nvSpPr>
          <p:cNvPr id="3" name="文本占位符 2"/>
          <p:cNvSpPr>
            <a:spLocks noGrp="1"/>
          </p:cNvSpPr>
          <p:nvPr>
            <p:ph type="body" idx="1"/>
          </p:nvPr>
        </p:nvSpPr>
        <p:spPr>
          <a:xfrm>
            <a:off x="1524000" y="3810000"/>
            <a:ext cx="9144000" cy="1143000"/>
          </a:xfrm>
        </p:spPr>
        <p:txBody>
          <a:bodyPr anchor="t">
            <a:normAutofit/>
          </a:bodyPr>
          <a:lstStyle>
            <a:lvl1pPr marL="0" indent="0" algn="ctr" latinLnBrk="0">
              <a:spcBef>
                <a:spcPts val="0"/>
              </a:spcBef>
              <a:buNone/>
              <a:defRPr lang="zh-CN" sz="2400" cap="none" baseline="0">
                <a:solidFill>
                  <a:schemeClr val="tx2"/>
                </a:solidFill>
              </a:defRPr>
            </a:lvl1pPr>
            <a:lvl2pPr marL="457200" indent="0" latinLnBrk="0">
              <a:buNone/>
              <a:defRPr lang="zh-CN" sz="1800">
                <a:solidFill>
                  <a:schemeClr val="tx1">
                    <a:tint val="75000"/>
                  </a:schemeClr>
                </a:solidFill>
              </a:defRPr>
            </a:lvl2pPr>
            <a:lvl3pPr marL="914400" indent="0" latinLnBrk="0">
              <a:buNone/>
              <a:defRPr lang="zh-CN" sz="1600">
                <a:solidFill>
                  <a:schemeClr val="tx1">
                    <a:tint val="75000"/>
                  </a:schemeClr>
                </a:solidFill>
              </a:defRPr>
            </a:lvl3pPr>
            <a:lvl4pPr marL="1371600" indent="0" latinLnBrk="0">
              <a:buNone/>
              <a:defRPr lang="zh-CN" sz="1400">
                <a:solidFill>
                  <a:schemeClr val="tx1">
                    <a:tint val="75000"/>
                  </a:schemeClr>
                </a:solidFill>
              </a:defRPr>
            </a:lvl4pPr>
            <a:lvl5pPr marL="1828800" indent="0" latinLnBrk="0">
              <a:buNone/>
              <a:defRPr lang="zh-CN" sz="1400">
                <a:solidFill>
                  <a:schemeClr val="tx1">
                    <a:tint val="75000"/>
                  </a:schemeClr>
                </a:solidFill>
              </a:defRPr>
            </a:lvl5pPr>
            <a:lvl6pPr marL="2286000" indent="0" latinLnBrk="0">
              <a:buNone/>
              <a:defRPr lang="zh-CN" sz="1400">
                <a:solidFill>
                  <a:schemeClr val="tx1">
                    <a:tint val="75000"/>
                  </a:schemeClr>
                </a:solidFill>
              </a:defRPr>
            </a:lvl6pPr>
            <a:lvl7pPr marL="2743200" indent="0" latinLnBrk="0">
              <a:buNone/>
              <a:defRPr lang="zh-CN" sz="1400">
                <a:solidFill>
                  <a:schemeClr val="tx1">
                    <a:tint val="75000"/>
                  </a:schemeClr>
                </a:solidFill>
              </a:defRPr>
            </a:lvl7pPr>
            <a:lvl8pPr marL="3200400" indent="0" latinLnBrk="0">
              <a:buNone/>
              <a:defRPr lang="zh-CN" sz="1400">
                <a:solidFill>
                  <a:schemeClr val="tx1">
                    <a:tint val="75000"/>
                  </a:schemeClr>
                </a:solidFill>
              </a:defRPr>
            </a:lvl8pPr>
            <a:lvl9pPr marL="3657600" indent="0" latinLnBrk="0">
              <a:buNone/>
              <a:defRPr lang="zh-CN" sz="14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875776" y="6601968"/>
            <a:ext cx="960120" cy="237744"/>
          </a:xfrm>
          <a:prstGeom prst="rect">
            <a:avLst/>
          </a:prstGeom>
        </p:spPr>
        <p:txBody>
          <a:bodyPr/>
          <a:lstStyle/>
          <a:p>
            <a:fld id="{9E583DDF-CA54-461A-A486-592D2374C532}" type="datetimeFigureOut">
              <a:rPr lang="zh-CN" altLang="en-US">
                <a:solidFill>
                  <a:srgbClr val="404040"/>
                </a:solidFill>
              </a:rPr>
              <a:pPr/>
              <a:t>2017/6/21</a:t>
            </a:fld>
            <a:endParaRPr lang="zh-CN" altLang="en-US">
              <a:solidFill>
                <a:srgbClr val="404040"/>
              </a:solidFill>
            </a:endParaRPr>
          </a:p>
        </p:txBody>
      </p:sp>
      <p:sp>
        <p:nvSpPr>
          <p:cNvPr id="5" name="页脚占位符 4"/>
          <p:cNvSpPr>
            <a:spLocks noGrp="1"/>
          </p:cNvSpPr>
          <p:nvPr>
            <p:ph type="ftr" sz="quarter" idx="11"/>
          </p:nvPr>
        </p:nvSpPr>
        <p:spPr>
          <a:xfrm>
            <a:off x="1341120" y="6601968"/>
            <a:ext cx="7159752" cy="237744"/>
          </a:xfrm>
          <a:prstGeom prst="rect">
            <a:avLst/>
          </a:prstGeom>
        </p:spPr>
        <p:txBody>
          <a:bodyPr/>
          <a:lstStyle/>
          <a:p>
            <a:endParaRPr lang="zh-CN" altLang="en-US">
              <a:solidFill>
                <a:srgbClr val="404040"/>
              </a:solidFill>
            </a:endParaRPr>
          </a:p>
        </p:txBody>
      </p:sp>
      <p:sp>
        <p:nvSpPr>
          <p:cNvPr id="6" name="幻灯片编号占位符 5"/>
          <p:cNvSpPr>
            <a:spLocks noGrp="1"/>
          </p:cNvSpPr>
          <p:nvPr>
            <p:ph type="sldNum" sz="quarter" idx="12"/>
          </p:nvPr>
        </p:nvSpPr>
        <p:spPr>
          <a:xfrm>
            <a:off x="10210800" y="6601968"/>
            <a:ext cx="640080" cy="237744"/>
          </a:xfrm>
          <a:prstGeom prst="rect">
            <a:avLst/>
          </a:prstGeom>
        </p:spPr>
        <p:txBody>
          <a:bodyPr/>
          <a:lstStyle/>
          <a:p>
            <a:fld id="{CA8D9AD5-F248-4919-864A-CFD76CC027D6}" type="slidenum">
              <a:rPr>
                <a:solidFill>
                  <a:srgbClr val="404040"/>
                </a:solidFill>
              </a:rPr>
              <a:pPr/>
              <a:t>‹#›</a:t>
            </a:fld>
            <a:endParaRPr lang="zh-CN" altLang="en-US">
              <a:solidFill>
                <a:srgbClr val="404040"/>
              </a:solidFill>
            </a:endParaRPr>
          </a:p>
        </p:txBody>
      </p:sp>
    </p:spTree>
    <p:extLst>
      <p:ext uri="{BB962C8B-B14F-4D97-AF65-F5344CB8AC3E}">
        <p14:creationId xmlns:p14="http://schemas.microsoft.com/office/powerpoint/2010/main" val="68226156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objTx" preserve="1">
  <p:cSld name="备用内容与题注">
    <p:spTree>
      <p:nvGrpSpPr>
        <p:cNvPr id="1" name=""/>
        <p:cNvGrpSpPr/>
        <p:nvPr/>
      </p:nvGrpSpPr>
      <p:grpSpPr>
        <a:xfrm>
          <a:off x="0" y="0"/>
          <a:ext cx="0" cy="0"/>
          <a:chOff x="0" y="0"/>
          <a:chExt cx="0" cy="0"/>
        </a:xfrm>
      </p:grpSpPr>
      <p:sp>
        <p:nvSpPr>
          <p:cNvPr id="8" name="矩形 7"/>
          <p:cNvSpPr/>
          <p:nvPr/>
        </p:nvSpPr>
        <p:spPr bwMode="ltGray">
          <a:xfrm>
            <a:off x="0" y="0"/>
            <a:ext cx="4873752" cy="6858000"/>
          </a:xfrm>
          <a:prstGeom prst="rect">
            <a:avLst/>
          </a:prstGeom>
          <a:gradFill flip="none" rotWithShape="1">
            <a:gsLst>
              <a:gs pos="100000">
                <a:schemeClr val="tx2">
                  <a:lumMod val="75000"/>
                </a:schemeClr>
              </a:gs>
              <a:gs pos="0">
                <a:schemeClr val="tx2"/>
              </a:gs>
            </a:gsLst>
            <a:path path="circle">
              <a:fillToRect l="50000" t="50000" r="50000" b="50000"/>
            </a:path>
            <a:tileRect/>
          </a:gradFill>
          <a:ln w="9525" cap="flat" cmpd="sng" algn="ctr">
            <a:noFill/>
            <a:prstDash val="solid"/>
          </a:ln>
          <a:effectLst/>
        </p:spPr>
        <p:txBody>
          <a:bodyPr rtlCol="0" anchor="ctr"/>
          <a:lstStyle/>
          <a:p>
            <a:pPr algn="ctr">
              <a:defRPr lang="zh-CN"/>
            </a:pPr>
            <a:endParaRPr lang="zh-CN" altLang="en-US" kern="0">
              <a:solidFill>
                <a:prstClr val="white"/>
              </a:solidFill>
              <a:latin typeface="Euphemia"/>
            </a:endParaRPr>
          </a:p>
        </p:txBody>
      </p:sp>
      <p:sp>
        <p:nvSpPr>
          <p:cNvPr id="2" name="标题 1"/>
          <p:cNvSpPr>
            <a:spLocks noGrp="1"/>
          </p:cNvSpPr>
          <p:nvPr>
            <p:ph type="title"/>
          </p:nvPr>
        </p:nvSpPr>
        <p:spPr>
          <a:xfrm>
            <a:off x="760412" y="2362200"/>
            <a:ext cx="3200400" cy="1990725"/>
          </a:xfrm>
        </p:spPr>
        <p:txBody>
          <a:bodyPr anchor="b">
            <a:normAutofit/>
          </a:bodyPr>
          <a:lstStyle>
            <a:lvl1pPr latinLnBrk="0">
              <a:defRPr lang="zh-CN" sz="3400" b="0">
                <a:solidFill>
                  <a:schemeClr val="bg1"/>
                </a:solidFill>
              </a:defRPr>
            </a:lvl1pPr>
          </a:lstStyle>
          <a:p>
            <a:r>
              <a:rPr lang="zh-CN" altLang="en-US"/>
              <a:t>单击此处编辑母版标题样式</a:t>
            </a:r>
            <a:endParaRPr lang="zh-CN"/>
          </a:p>
        </p:txBody>
      </p:sp>
      <p:sp>
        <p:nvSpPr>
          <p:cNvPr id="3" name="内容占位符 2"/>
          <p:cNvSpPr>
            <a:spLocks noGrp="1"/>
          </p:cNvSpPr>
          <p:nvPr>
            <p:ph idx="1"/>
          </p:nvPr>
        </p:nvSpPr>
        <p:spPr>
          <a:xfrm>
            <a:off x="5362892" y="685800"/>
            <a:ext cx="6370320" cy="5486400"/>
          </a:xfrm>
        </p:spPr>
        <p:txBody>
          <a:bodyPr>
            <a:normAutofit/>
          </a:bodyPr>
          <a:lstStyle>
            <a:lvl1pPr latinLnBrk="0">
              <a:defRPr lang="zh-CN" sz="2000"/>
            </a:lvl1pPr>
            <a:lvl2pPr latinLnBrk="0">
              <a:defRPr lang="zh-CN" sz="1800"/>
            </a:lvl2pPr>
            <a:lvl3pPr latinLnBrk="0">
              <a:defRPr lang="zh-CN" sz="1600"/>
            </a:lvl3pPr>
            <a:lvl4pPr latinLnBrk="0">
              <a:defRPr lang="zh-CN" sz="1400"/>
            </a:lvl4pPr>
            <a:lvl5pPr latinLnBrk="0">
              <a:defRPr lang="zh-CN" sz="1400"/>
            </a:lvl5pPr>
            <a:lvl6pPr latinLnBrk="0">
              <a:defRPr lang="zh-CN" sz="1400"/>
            </a:lvl6pPr>
            <a:lvl7pPr latinLnBrk="0">
              <a:defRPr lang="zh-CN" sz="1400"/>
            </a:lvl7pPr>
            <a:lvl8pPr latinLnBrk="0">
              <a:defRPr lang="zh-CN" sz="1400"/>
            </a:lvl8pPr>
            <a:lvl9pPr latinLnBrk="0">
              <a:defRPr lang="zh-CN" sz="14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p>
        </p:txBody>
      </p:sp>
      <p:sp>
        <p:nvSpPr>
          <p:cNvPr id="4" name="文本占位符 3"/>
          <p:cNvSpPr>
            <a:spLocks noGrp="1"/>
          </p:cNvSpPr>
          <p:nvPr>
            <p:ph type="body" sz="half" idx="2"/>
          </p:nvPr>
        </p:nvSpPr>
        <p:spPr>
          <a:xfrm>
            <a:off x="760412" y="4367308"/>
            <a:ext cx="3200400" cy="1622012"/>
          </a:xfrm>
        </p:spPr>
        <p:txBody>
          <a:bodyPr>
            <a:normAutofit/>
          </a:bodyPr>
          <a:lstStyle>
            <a:lvl1pPr marL="0" indent="0" latinLnBrk="0">
              <a:spcBef>
                <a:spcPts val="1200"/>
              </a:spcBef>
              <a:buNone/>
              <a:defRPr lang="zh-CN" sz="1600">
                <a:solidFill>
                  <a:schemeClr val="bg1"/>
                </a:solidFill>
              </a:defRPr>
            </a:lvl1pPr>
            <a:lvl2pPr marL="457200" indent="0" latinLnBrk="0">
              <a:buNone/>
              <a:defRPr lang="zh-CN" sz="1200"/>
            </a:lvl2pPr>
            <a:lvl3pPr marL="914400" indent="0" latinLnBrk="0">
              <a:buNone/>
              <a:defRPr lang="zh-CN" sz="1000"/>
            </a:lvl3pPr>
            <a:lvl4pPr marL="1371600" indent="0" latinLnBrk="0">
              <a:buNone/>
              <a:defRPr lang="zh-CN" sz="900"/>
            </a:lvl4pPr>
            <a:lvl5pPr marL="1828800" indent="0" latinLnBrk="0">
              <a:buNone/>
              <a:defRPr lang="zh-CN" sz="900"/>
            </a:lvl5pPr>
            <a:lvl6pPr marL="2286000" indent="0" latinLnBrk="0">
              <a:buNone/>
              <a:defRPr lang="zh-CN" sz="900"/>
            </a:lvl6pPr>
            <a:lvl7pPr marL="2743200" indent="0" latinLnBrk="0">
              <a:buNone/>
              <a:defRPr lang="zh-CN" sz="900"/>
            </a:lvl7pPr>
            <a:lvl8pPr marL="3200400" indent="0" latinLnBrk="0">
              <a:buNone/>
              <a:defRPr lang="zh-CN" sz="900"/>
            </a:lvl8pPr>
            <a:lvl9pPr marL="3657600" indent="0" latinLnBrk="0">
              <a:buNone/>
              <a:defRPr lang="zh-CN" sz="900"/>
            </a:lvl9pPr>
          </a:lstStyle>
          <a:p>
            <a:pPr lvl="0"/>
            <a:r>
              <a:rPr lang="zh-CN" altLang="en-US"/>
              <a:t>单击此处编辑母版文本样式</a:t>
            </a:r>
          </a:p>
        </p:txBody>
      </p:sp>
      <p:sp>
        <p:nvSpPr>
          <p:cNvPr id="5" name="日期占位符 4"/>
          <p:cNvSpPr>
            <a:spLocks noGrp="1"/>
          </p:cNvSpPr>
          <p:nvPr>
            <p:ph type="dt" sz="half" idx="10"/>
          </p:nvPr>
        </p:nvSpPr>
        <p:spPr>
          <a:xfrm>
            <a:off x="8875776" y="6601968"/>
            <a:ext cx="960120" cy="237744"/>
          </a:xfrm>
          <a:prstGeom prst="rect">
            <a:avLst/>
          </a:prstGeom>
        </p:spPr>
        <p:txBody>
          <a:bodyPr/>
          <a:lstStyle>
            <a:lvl1pPr latinLnBrk="0">
              <a:defRPr lang="zh-CN">
                <a:solidFill>
                  <a:schemeClr val="tx2"/>
                </a:solidFill>
              </a:defRPr>
            </a:lvl1pPr>
          </a:lstStyle>
          <a:p>
            <a:fld id="{9E583DDF-CA54-461A-A486-592D2374C532}" type="datetimeFigureOut">
              <a:rPr lang="en-US" altLang="zh-CN">
                <a:solidFill>
                  <a:srgbClr val="263050"/>
                </a:solidFill>
              </a:rPr>
              <a:pPr/>
              <a:t>6/21/2017</a:t>
            </a:fld>
            <a:endParaRPr altLang="en-US">
              <a:solidFill>
                <a:srgbClr val="263050"/>
              </a:solidFill>
              <a:ea typeface="华文楷体"/>
            </a:endParaRPr>
          </a:p>
        </p:txBody>
      </p:sp>
      <p:sp>
        <p:nvSpPr>
          <p:cNvPr id="6" name="页脚占位符 5"/>
          <p:cNvSpPr>
            <a:spLocks noGrp="1"/>
          </p:cNvSpPr>
          <p:nvPr>
            <p:ph type="ftr" sz="quarter" idx="11"/>
          </p:nvPr>
        </p:nvSpPr>
        <p:spPr>
          <a:xfrm>
            <a:off x="1341120" y="6601968"/>
            <a:ext cx="7159752" cy="237744"/>
          </a:xfrm>
          <a:prstGeom prst="rect">
            <a:avLst/>
          </a:prstGeom>
        </p:spPr>
        <p:txBody>
          <a:bodyPr/>
          <a:lstStyle/>
          <a:p>
            <a:endParaRPr lang="zh-CN" altLang="en-US">
              <a:solidFill>
                <a:srgbClr val="404040"/>
              </a:solidFill>
            </a:endParaRPr>
          </a:p>
        </p:txBody>
      </p:sp>
      <p:sp>
        <p:nvSpPr>
          <p:cNvPr id="7" name="幻灯片编号占位符 6"/>
          <p:cNvSpPr>
            <a:spLocks noGrp="1"/>
          </p:cNvSpPr>
          <p:nvPr>
            <p:ph type="sldNum" sz="quarter" idx="12"/>
          </p:nvPr>
        </p:nvSpPr>
        <p:spPr>
          <a:xfrm>
            <a:off x="10210800" y="6601968"/>
            <a:ext cx="640080" cy="237744"/>
          </a:xfrm>
          <a:prstGeom prst="rect">
            <a:avLst/>
          </a:prstGeom>
        </p:spPr>
        <p:txBody>
          <a:bodyPr/>
          <a:lstStyle>
            <a:lvl1pPr latinLnBrk="0">
              <a:defRPr lang="zh-CN">
                <a:solidFill>
                  <a:schemeClr val="tx2"/>
                </a:solidFill>
              </a:defRPr>
            </a:lvl1pPr>
          </a:lstStyle>
          <a:p>
            <a:fld id="{CA8D9AD5-F248-4919-864A-CFD76CC027D6}" type="slidenum">
              <a:rPr lang="en-US" altLang="zh-CN">
                <a:solidFill>
                  <a:srgbClr val="263050"/>
                </a:solidFill>
              </a:rPr>
              <a:pPr/>
              <a:t>‹#›</a:t>
            </a:fld>
            <a:endParaRPr altLang="en-US">
              <a:solidFill>
                <a:srgbClr val="263050"/>
              </a:solidFill>
              <a:ea typeface="华文楷体"/>
            </a:endParaRPr>
          </a:p>
        </p:txBody>
      </p:sp>
    </p:spTree>
    <p:extLst>
      <p:ext uri="{BB962C8B-B14F-4D97-AF65-F5344CB8AC3E}">
        <p14:creationId xmlns:p14="http://schemas.microsoft.com/office/powerpoint/2010/main" val="6102799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picTx" preserve="1">
  <p:cSld name="图片与题注">
    <p:spTree>
      <p:nvGrpSpPr>
        <p:cNvPr id="1" name=""/>
        <p:cNvGrpSpPr/>
        <p:nvPr/>
      </p:nvGrpSpPr>
      <p:grpSpPr>
        <a:xfrm>
          <a:off x="0" y="0"/>
          <a:ext cx="0" cy="0"/>
          <a:chOff x="0" y="0"/>
          <a:chExt cx="0" cy="0"/>
        </a:xfrm>
      </p:grpSpPr>
      <p:sp>
        <p:nvSpPr>
          <p:cNvPr id="8" name="矩形 7"/>
          <p:cNvSpPr/>
          <p:nvPr/>
        </p:nvSpPr>
        <p:spPr bwMode="ltGray">
          <a:xfrm>
            <a:off x="7315200" y="0"/>
            <a:ext cx="4873752" cy="6858000"/>
          </a:xfrm>
          <a:prstGeom prst="rect">
            <a:avLst/>
          </a:prstGeom>
          <a:gradFill flip="none" rotWithShape="1">
            <a:gsLst>
              <a:gs pos="100000">
                <a:schemeClr val="tx2">
                  <a:lumMod val="75000"/>
                </a:schemeClr>
              </a:gs>
              <a:gs pos="0">
                <a:schemeClr val="tx2"/>
              </a:gs>
            </a:gsLst>
            <a:path path="circle">
              <a:fillToRect l="50000" t="50000" r="50000" b="50000"/>
            </a:path>
            <a:tileRect/>
          </a:gradFill>
          <a:ln w="9525" cap="flat" cmpd="sng" algn="ctr">
            <a:noFill/>
            <a:prstDash val="solid"/>
          </a:ln>
          <a:effectLst/>
        </p:spPr>
        <p:txBody>
          <a:bodyPr rtlCol="0" anchor="ctr"/>
          <a:lstStyle/>
          <a:p>
            <a:pPr algn="ctr">
              <a:defRPr lang="zh-CN"/>
            </a:pPr>
            <a:endParaRPr lang="zh-CN" altLang="en-US" kern="0">
              <a:solidFill>
                <a:prstClr val="white"/>
              </a:solidFill>
              <a:latin typeface="Euphemia"/>
            </a:endParaRPr>
          </a:p>
        </p:txBody>
      </p:sp>
      <p:sp>
        <p:nvSpPr>
          <p:cNvPr id="2" name="标题 1"/>
          <p:cNvSpPr>
            <a:spLocks noGrp="1"/>
          </p:cNvSpPr>
          <p:nvPr>
            <p:ph type="title"/>
          </p:nvPr>
        </p:nvSpPr>
        <p:spPr>
          <a:xfrm>
            <a:off x="7923214" y="2362200"/>
            <a:ext cx="3200400" cy="1993392"/>
          </a:xfrm>
        </p:spPr>
        <p:txBody>
          <a:bodyPr anchor="b">
            <a:normAutofit/>
          </a:bodyPr>
          <a:lstStyle>
            <a:lvl1pPr latinLnBrk="0">
              <a:defRPr lang="zh-CN" sz="3400" b="0">
                <a:solidFill>
                  <a:schemeClr val="bg1"/>
                </a:solidFill>
              </a:defRPr>
            </a:lvl1pPr>
          </a:lstStyle>
          <a:p>
            <a:r>
              <a:rPr lang="zh-CN" altLang="en-US"/>
              <a:t>单击此处编辑母版标题样式</a:t>
            </a:r>
            <a:endParaRPr lang="zh-CN"/>
          </a:p>
        </p:txBody>
      </p:sp>
      <p:sp>
        <p:nvSpPr>
          <p:cNvPr id="3" name="图片占位符 2"/>
          <p:cNvSpPr>
            <a:spLocks noGrp="1"/>
          </p:cNvSpPr>
          <p:nvPr>
            <p:ph type="pic" idx="1"/>
          </p:nvPr>
        </p:nvSpPr>
        <p:spPr>
          <a:xfrm>
            <a:off x="0" y="0"/>
            <a:ext cx="7315200" cy="6858000"/>
          </a:xfrm>
          <a:solidFill>
            <a:schemeClr val="bg2">
              <a:lumMod val="90000"/>
            </a:schemeClr>
          </a:solidFill>
        </p:spPr>
        <p:txBody>
          <a:bodyPr/>
          <a:lstStyle>
            <a:lvl1pPr marL="0" indent="0" algn="ctr" latinLnBrk="0">
              <a:buNone/>
              <a:defRPr lang="zh-CN" sz="3200">
                <a:solidFill>
                  <a:schemeClr val="tx2"/>
                </a:solidFill>
              </a:defRPr>
            </a:lvl1pPr>
            <a:lvl2pPr marL="457200" indent="0" latinLnBrk="0">
              <a:buNone/>
              <a:defRPr lang="zh-CN" sz="2800"/>
            </a:lvl2pPr>
            <a:lvl3pPr marL="914400" indent="0" latinLnBrk="0">
              <a:buNone/>
              <a:defRPr lang="zh-CN" sz="2400"/>
            </a:lvl3pPr>
            <a:lvl4pPr marL="1371600" indent="0" latinLnBrk="0">
              <a:buNone/>
              <a:defRPr lang="zh-CN" sz="2000"/>
            </a:lvl4pPr>
            <a:lvl5pPr marL="1828800" indent="0" latinLnBrk="0">
              <a:buNone/>
              <a:defRPr lang="zh-CN" sz="2000"/>
            </a:lvl5pPr>
            <a:lvl6pPr marL="2286000" indent="0" latinLnBrk="0">
              <a:buNone/>
              <a:defRPr lang="zh-CN" sz="2000"/>
            </a:lvl6pPr>
            <a:lvl7pPr marL="2743200" indent="0" latinLnBrk="0">
              <a:buNone/>
              <a:defRPr lang="zh-CN" sz="2000"/>
            </a:lvl7pPr>
            <a:lvl8pPr marL="3200400" indent="0" latinLnBrk="0">
              <a:buNone/>
              <a:defRPr lang="zh-CN" sz="2000"/>
            </a:lvl8pPr>
            <a:lvl9pPr marL="3657600" indent="0" latinLnBrk="0">
              <a:buNone/>
              <a:defRPr lang="zh-CN" sz="2000"/>
            </a:lvl9pPr>
          </a:lstStyle>
          <a:p>
            <a:r>
              <a:rPr lang="zh-CN" altLang="en-US"/>
              <a:t>单击图标添加图片</a:t>
            </a:r>
            <a:endParaRPr lang="zh-CN"/>
          </a:p>
        </p:txBody>
      </p:sp>
      <p:sp>
        <p:nvSpPr>
          <p:cNvPr id="4" name="文本占位符 3"/>
          <p:cNvSpPr>
            <a:spLocks noGrp="1"/>
          </p:cNvSpPr>
          <p:nvPr>
            <p:ph type="body" sz="half" idx="2"/>
          </p:nvPr>
        </p:nvSpPr>
        <p:spPr>
          <a:xfrm>
            <a:off x="7923214" y="4355592"/>
            <a:ext cx="3200400" cy="1644614"/>
          </a:xfrm>
        </p:spPr>
        <p:txBody>
          <a:bodyPr>
            <a:normAutofit/>
          </a:bodyPr>
          <a:lstStyle>
            <a:lvl1pPr marL="0" indent="0" latinLnBrk="0">
              <a:spcBef>
                <a:spcPts val="1200"/>
              </a:spcBef>
              <a:buNone/>
              <a:defRPr lang="zh-CN" sz="1600">
                <a:solidFill>
                  <a:schemeClr val="bg1"/>
                </a:solidFill>
              </a:defRPr>
            </a:lvl1pPr>
            <a:lvl2pPr marL="457200" indent="0" latinLnBrk="0">
              <a:buNone/>
              <a:defRPr lang="zh-CN" sz="1200"/>
            </a:lvl2pPr>
            <a:lvl3pPr marL="914400" indent="0" latinLnBrk="0">
              <a:buNone/>
              <a:defRPr lang="zh-CN" sz="1000"/>
            </a:lvl3pPr>
            <a:lvl4pPr marL="1371600" indent="0" latinLnBrk="0">
              <a:buNone/>
              <a:defRPr lang="zh-CN" sz="900"/>
            </a:lvl4pPr>
            <a:lvl5pPr marL="1828800" indent="0" latinLnBrk="0">
              <a:buNone/>
              <a:defRPr lang="zh-CN" sz="900"/>
            </a:lvl5pPr>
            <a:lvl6pPr marL="2286000" indent="0" latinLnBrk="0">
              <a:buNone/>
              <a:defRPr lang="zh-CN" sz="900"/>
            </a:lvl6pPr>
            <a:lvl7pPr marL="2743200" indent="0" latinLnBrk="0">
              <a:buNone/>
              <a:defRPr lang="zh-CN" sz="900"/>
            </a:lvl7pPr>
            <a:lvl8pPr marL="3200400" indent="0" latinLnBrk="0">
              <a:buNone/>
              <a:defRPr lang="zh-CN" sz="900"/>
            </a:lvl8pPr>
            <a:lvl9pPr marL="3657600" indent="0" latinLnBrk="0">
              <a:buNone/>
              <a:defRPr lang="zh-CN" sz="900"/>
            </a:lvl9pPr>
          </a:lstStyle>
          <a:p>
            <a:pPr lvl="0"/>
            <a:r>
              <a:rPr lang="zh-CN" altLang="en-US"/>
              <a:t>单击此处编辑母版文本样式</a:t>
            </a:r>
          </a:p>
        </p:txBody>
      </p:sp>
      <p:sp>
        <p:nvSpPr>
          <p:cNvPr id="5" name="日期占位符 4"/>
          <p:cNvSpPr>
            <a:spLocks noGrp="1"/>
          </p:cNvSpPr>
          <p:nvPr>
            <p:ph type="dt" sz="half" idx="10"/>
          </p:nvPr>
        </p:nvSpPr>
        <p:spPr>
          <a:xfrm>
            <a:off x="8875776" y="6601968"/>
            <a:ext cx="960120" cy="237744"/>
          </a:xfrm>
          <a:prstGeom prst="rect">
            <a:avLst/>
          </a:prstGeom>
        </p:spPr>
        <p:txBody>
          <a:bodyPr/>
          <a:lstStyle/>
          <a:p>
            <a:fld id="{9E583DDF-CA54-461A-A486-592D2374C532}" type="datetimeFigureOut">
              <a:rPr lang="zh-CN" altLang="en-US">
                <a:solidFill>
                  <a:srgbClr val="404040"/>
                </a:solidFill>
              </a:rPr>
              <a:pPr/>
              <a:t>2017/6/21</a:t>
            </a:fld>
            <a:endParaRPr lang="zh-CN" altLang="en-US">
              <a:solidFill>
                <a:srgbClr val="404040"/>
              </a:solidFill>
            </a:endParaRPr>
          </a:p>
        </p:txBody>
      </p:sp>
      <p:sp>
        <p:nvSpPr>
          <p:cNvPr id="6" name="页脚占位符 5"/>
          <p:cNvSpPr>
            <a:spLocks noGrp="1"/>
          </p:cNvSpPr>
          <p:nvPr>
            <p:ph type="ftr" sz="quarter" idx="11"/>
          </p:nvPr>
        </p:nvSpPr>
        <p:spPr>
          <a:xfrm>
            <a:off x="1341120" y="6601968"/>
            <a:ext cx="7159752" cy="237744"/>
          </a:xfrm>
          <a:prstGeom prst="rect">
            <a:avLst/>
          </a:prstGeom>
        </p:spPr>
        <p:txBody>
          <a:bodyPr/>
          <a:lstStyle/>
          <a:p>
            <a:endParaRPr lang="zh-CN" altLang="en-US">
              <a:solidFill>
                <a:srgbClr val="404040"/>
              </a:solidFill>
            </a:endParaRPr>
          </a:p>
        </p:txBody>
      </p:sp>
      <p:sp>
        <p:nvSpPr>
          <p:cNvPr id="7" name="幻灯片编号占位符 6"/>
          <p:cNvSpPr>
            <a:spLocks noGrp="1"/>
          </p:cNvSpPr>
          <p:nvPr>
            <p:ph type="sldNum" sz="quarter" idx="12"/>
          </p:nvPr>
        </p:nvSpPr>
        <p:spPr>
          <a:xfrm>
            <a:off x="10210800" y="6601968"/>
            <a:ext cx="640080" cy="237744"/>
          </a:xfrm>
          <a:prstGeom prst="rect">
            <a:avLst/>
          </a:prstGeom>
        </p:spPr>
        <p:txBody>
          <a:bodyPr/>
          <a:lstStyle/>
          <a:p>
            <a:fld id="{CA8D9AD5-F248-4919-864A-CFD76CC027D6}" type="slidenum">
              <a:rPr>
                <a:solidFill>
                  <a:srgbClr val="404040"/>
                </a:solidFill>
              </a:rPr>
              <a:pPr/>
              <a:t>‹#›</a:t>
            </a:fld>
            <a:endParaRPr lang="zh-CN" altLang="en-US">
              <a:solidFill>
                <a:srgbClr val="404040"/>
              </a:solidFill>
            </a:endParaRPr>
          </a:p>
        </p:txBody>
      </p:sp>
    </p:spTree>
    <p:extLst>
      <p:ext uri="{BB962C8B-B14F-4D97-AF65-F5344CB8AC3E}">
        <p14:creationId xmlns:p14="http://schemas.microsoft.com/office/powerpoint/2010/main" val="21944492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自定义版式">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664970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2_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732743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
        <p:nvSpPr>
          <p:cNvPr id="2" name="Rectangle 6"/>
          <p:cNvSpPr>
            <a:spLocks noGrp="1" noChangeArrowheads="1"/>
          </p:cNvSpPr>
          <p:nvPr>
            <p:ph type="sldNum" sz="quarter" idx="10"/>
          </p:nvPr>
        </p:nvSpPr>
        <p:spPr>
          <a:xfrm>
            <a:off x="8737600" y="6356351"/>
            <a:ext cx="2844800" cy="365125"/>
          </a:xfrm>
          <a:prstGeom prst="rect">
            <a:avLst/>
          </a:prstGeom>
          <a:ln/>
        </p:spPr>
        <p:txBody>
          <a:bodyPr/>
          <a:lstStyle>
            <a:lvl1pPr>
              <a:defRPr/>
            </a:lvl1pPr>
          </a:lstStyle>
          <a:p>
            <a:fld id="{F57F7128-C789-FD4D-840A-7346B6565CEF}" type="slidenum">
              <a:rPr lang="zh-CN" altLang="en-US">
                <a:solidFill>
                  <a:srgbClr val="404040"/>
                </a:solidFill>
              </a:rPr>
              <a:pPr/>
              <a:t>‹#›</a:t>
            </a:fld>
            <a:endParaRPr lang="en-US" altLang="zh-CN">
              <a:solidFill>
                <a:srgbClr val="404040"/>
              </a:solidFill>
            </a:endParaRPr>
          </a:p>
        </p:txBody>
      </p:sp>
    </p:spTree>
    <p:extLst>
      <p:ext uri="{BB962C8B-B14F-4D97-AF65-F5344CB8AC3E}">
        <p14:creationId xmlns:p14="http://schemas.microsoft.com/office/powerpoint/2010/main" val="99028622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1_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1431029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itle" preserve="1">
  <p:cSld name="1_标题幻灯片">
    <p:spTree>
      <p:nvGrpSpPr>
        <p:cNvPr id="1" name=""/>
        <p:cNvGrpSpPr/>
        <p:nvPr/>
      </p:nvGrpSpPr>
      <p:grpSpPr>
        <a:xfrm>
          <a:off x="0" y="0"/>
          <a:ext cx="0" cy="0"/>
          <a:chOff x="0" y="0"/>
          <a:chExt cx="0" cy="0"/>
        </a:xfrm>
      </p:grpSpPr>
      <p:pic>
        <p:nvPicPr>
          <p:cNvPr id="1027" name="Picture 3"/>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2" y="0"/>
            <a:ext cx="12191996" cy="6857998"/>
          </a:xfrm>
          <a:prstGeom prst="rect">
            <a:avLst/>
          </a:prstGeom>
          <a:noFill/>
          <a:extLst>
            <a:ext uri="{909E8E84-426E-40DD-AFC4-6F175D3DCCD1}">
              <a14:hiddenFill xmlns:a14="http://schemas.microsoft.com/office/drawing/2010/main">
                <a:solidFill>
                  <a:srgbClr val="FFFFFF"/>
                </a:solidFill>
              </a14:hiddenFill>
            </a:ext>
          </a:extLst>
        </p:spPr>
      </p:pic>
      <p:sp>
        <p:nvSpPr>
          <p:cNvPr id="2" name="标题 1"/>
          <p:cNvSpPr>
            <a:spLocks noGrp="1"/>
          </p:cNvSpPr>
          <p:nvPr>
            <p:ph type="ctrTitle"/>
          </p:nvPr>
        </p:nvSpPr>
        <p:spPr>
          <a:xfrm>
            <a:off x="1526033" y="2273262"/>
            <a:ext cx="9144002" cy="1143000"/>
          </a:xfrm>
        </p:spPr>
        <p:txBody>
          <a:bodyPr anchor="b">
            <a:normAutofit/>
          </a:bodyPr>
          <a:lstStyle>
            <a:lvl1pPr algn="ctr" latinLnBrk="0">
              <a:defRPr lang="zh-CN" sz="4800">
                <a:solidFill>
                  <a:schemeClr val="bg2">
                    <a:lumMod val="50000"/>
                  </a:schemeClr>
                </a:solidFill>
              </a:defRPr>
            </a:lvl1pPr>
          </a:lstStyle>
          <a:p>
            <a:r>
              <a:rPr lang="zh-CN" altLang="en-US" dirty="0"/>
              <a:t>单击此处编辑母版标题样式</a:t>
            </a:r>
            <a:endParaRPr lang="zh-CN" dirty="0"/>
          </a:p>
        </p:txBody>
      </p:sp>
      <p:sp>
        <p:nvSpPr>
          <p:cNvPr id="3" name="副标题 2"/>
          <p:cNvSpPr>
            <a:spLocks noGrp="1"/>
          </p:cNvSpPr>
          <p:nvPr>
            <p:ph type="subTitle" idx="1"/>
          </p:nvPr>
        </p:nvSpPr>
        <p:spPr>
          <a:xfrm>
            <a:off x="1526033" y="3416262"/>
            <a:ext cx="9144002" cy="762000"/>
          </a:xfrm>
        </p:spPr>
        <p:txBody>
          <a:bodyPr>
            <a:normAutofit/>
          </a:bodyPr>
          <a:lstStyle>
            <a:lvl1pPr marL="0" indent="0" algn="ctr" latinLnBrk="0">
              <a:spcBef>
                <a:spcPts val="0"/>
              </a:spcBef>
              <a:buNone/>
              <a:defRPr lang="zh-CN" sz="2000" cap="none" baseline="0">
                <a:solidFill>
                  <a:schemeClr val="tx1">
                    <a:lumMod val="60000"/>
                    <a:lumOff val="40000"/>
                  </a:schemeClr>
                </a:solidFill>
              </a:defRPr>
            </a:lvl1pPr>
            <a:lvl2pPr marL="457200" indent="0" algn="ctr" latinLnBrk="0">
              <a:buNone/>
              <a:defRPr lang="zh-CN" sz="2800"/>
            </a:lvl2pPr>
            <a:lvl3pPr marL="914400" indent="0" algn="ctr" latinLnBrk="0">
              <a:buNone/>
              <a:defRPr lang="zh-CN" sz="2400"/>
            </a:lvl3pPr>
            <a:lvl4pPr marL="1371600" indent="0" algn="ctr" latinLnBrk="0">
              <a:buNone/>
              <a:defRPr lang="zh-CN" sz="2000"/>
            </a:lvl4pPr>
            <a:lvl5pPr marL="1828800" indent="0" algn="ctr" latinLnBrk="0">
              <a:buNone/>
              <a:defRPr lang="zh-CN" sz="2000"/>
            </a:lvl5pPr>
            <a:lvl6pPr marL="2286000" indent="0" algn="ctr" latinLnBrk="0">
              <a:buNone/>
              <a:defRPr lang="zh-CN" sz="2000"/>
            </a:lvl6pPr>
            <a:lvl7pPr marL="2743200" indent="0" algn="ctr" latinLnBrk="0">
              <a:buNone/>
              <a:defRPr lang="zh-CN" sz="2000"/>
            </a:lvl7pPr>
            <a:lvl8pPr marL="3200400" indent="0" algn="ctr" latinLnBrk="0">
              <a:buNone/>
              <a:defRPr lang="zh-CN" sz="2000"/>
            </a:lvl8pPr>
            <a:lvl9pPr marL="3657600" indent="0" algn="ctr" latinLnBrk="0">
              <a:buNone/>
              <a:defRPr lang="zh-CN" sz="2000"/>
            </a:lvl9pPr>
          </a:lstStyle>
          <a:p>
            <a:r>
              <a:rPr lang="zh-CN" altLang="en-US" dirty="0"/>
              <a:t>单击此处编辑母版副标题样式</a:t>
            </a:r>
            <a:endParaRPr lang="zh-CN" dirty="0"/>
          </a:p>
        </p:txBody>
      </p:sp>
      <p:pic>
        <p:nvPicPr>
          <p:cNvPr id="5" name="Picture 3"/>
          <p:cNvPicPr>
            <a:picLocks noChangeAspect="1" noChangeArrowheads="1"/>
          </p:cNvPicPr>
          <p:nvPr userDrawn="1"/>
        </p:nvPicPr>
        <p:blipFill>
          <a:blip r:embed="rId3" cstate="print">
            <a:extLst>
              <a:ext uri="{28A0092B-C50C-407E-A947-70E740481C1C}">
                <a14:useLocalDpi xmlns:a14="http://schemas.microsoft.com/office/drawing/2010/main" val="0"/>
              </a:ext>
            </a:extLst>
          </a:blip>
          <a:stretch>
            <a:fillRect/>
          </a:stretch>
        </p:blipFill>
        <p:spPr bwMode="auto">
          <a:xfrm>
            <a:off x="808245" y="464334"/>
            <a:ext cx="2079903" cy="5593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913081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lvl1pPr>
              <a:defRPr sz="2400" b="1"/>
            </a:lvl1pPr>
          </a:lstStyle>
          <a:p>
            <a:r>
              <a:rPr lang="zh-CN" altLang="en-US" dirty="0"/>
              <a:t>单击此处编辑母版标题样式</a:t>
            </a:r>
            <a:endParaRPr lang="zh-CN" dirty="0"/>
          </a:p>
        </p:txBody>
      </p:sp>
      <p:sp>
        <p:nvSpPr>
          <p:cNvPr id="4" name="日期占位符 3"/>
          <p:cNvSpPr>
            <a:spLocks noGrp="1"/>
          </p:cNvSpPr>
          <p:nvPr>
            <p:ph type="dt" sz="half" idx="10"/>
          </p:nvPr>
        </p:nvSpPr>
        <p:spPr>
          <a:xfrm>
            <a:off x="8875776" y="6601968"/>
            <a:ext cx="960120" cy="237744"/>
          </a:xfrm>
          <a:prstGeom prst="rect">
            <a:avLst/>
          </a:prstGeom>
        </p:spPr>
        <p:txBody>
          <a:bodyPr/>
          <a:lstStyle/>
          <a:p>
            <a:fld id="{9E583DDF-CA54-461A-A486-592D2374C532}" type="datetimeFigureOut">
              <a:rPr lang="zh-CN" altLang="en-US"/>
              <a:pPr/>
              <a:t>2017/6/21</a:t>
            </a:fld>
            <a:endParaRPr lang="zh-CN"/>
          </a:p>
        </p:txBody>
      </p:sp>
      <p:sp>
        <p:nvSpPr>
          <p:cNvPr id="5" name="页脚占位符 4"/>
          <p:cNvSpPr>
            <a:spLocks noGrp="1"/>
          </p:cNvSpPr>
          <p:nvPr>
            <p:ph type="ftr" sz="quarter" idx="11"/>
          </p:nvPr>
        </p:nvSpPr>
        <p:spPr>
          <a:xfrm>
            <a:off x="1341120" y="6601968"/>
            <a:ext cx="7159752" cy="237744"/>
          </a:xfrm>
          <a:prstGeom prst="rect">
            <a:avLst/>
          </a:prstGeom>
        </p:spPr>
        <p:txBody>
          <a:bodyPr/>
          <a:lstStyle/>
          <a:p>
            <a:endParaRPr lang="zh-CN"/>
          </a:p>
        </p:txBody>
      </p:sp>
      <p:sp>
        <p:nvSpPr>
          <p:cNvPr id="6" name="幻灯片编号占位符 5"/>
          <p:cNvSpPr>
            <a:spLocks noGrp="1"/>
          </p:cNvSpPr>
          <p:nvPr>
            <p:ph type="sldNum" sz="quarter" idx="12"/>
          </p:nvPr>
        </p:nvSpPr>
        <p:spPr>
          <a:xfrm>
            <a:off x="10210800" y="6601968"/>
            <a:ext cx="640080" cy="237744"/>
          </a:xfrm>
          <a:prstGeom prst="rect">
            <a:avLst/>
          </a:prstGeom>
        </p:spPr>
        <p:txBody>
          <a:bodyPr/>
          <a:lstStyle/>
          <a:p>
            <a:fld id="{CA8D9AD5-F248-4919-864A-CFD76CC027D6}" type="slidenum">
              <a:rPr/>
              <a:pPr/>
              <a:t>‹#›</a:t>
            </a:fld>
            <a:endParaRPr lang="zh-CN"/>
          </a:p>
        </p:txBody>
      </p:sp>
      <p:sp>
        <p:nvSpPr>
          <p:cNvPr id="9" name="矩形 8"/>
          <p:cNvSpPr/>
          <p:nvPr userDrawn="1"/>
        </p:nvSpPr>
        <p:spPr>
          <a:xfrm>
            <a:off x="0" y="723568"/>
            <a:ext cx="12192000" cy="57965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159342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节标题">
    <p:bg>
      <p:bgRef idx="1002">
        <a:schemeClr val="bg2"/>
      </p:bgRef>
    </p:bg>
    <p:spTree>
      <p:nvGrpSpPr>
        <p:cNvPr id="1" name=""/>
        <p:cNvGrpSpPr/>
        <p:nvPr/>
      </p:nvGrpSpPr>
      <p:grpSpPr>
        <a:xfrm>
          <a:off x="0" y="0"/>
          <a:ext cx="0" cy="0"/>
          <a:chOff x="0" y="0"/>
          <a:chExt cx="0" cy="0"/>
        </a:xfrm>
      </p:grpSpPr>
      <p:sp>
        <p:nvSpPr>
          <p:cNvPr id="2" name="标题 1"/>
          <p:cNvSpPr>
            <a:spLocks noGrp="1"/>
          </p:cNvSpPr>
          <p:nvPr>
            <p:ph type="title"/>
          </p:nvPr>
        </p:nvSpPr>
        <p:spPr>
          <a:xfrm>
            <a:off x="1524000" y="1143000"/>
            <a:ext cx="9144000" cy="2667000"/>
          </a:xfrm>
        </p:spPr>
        <p:txBody>
          <a:bodyPr anchor="b">
            <a:normAutofit/>
          </a:bodyPr>
          <a:lstStyle>
            <a:lvl1pPr algn="ctr" latinLnBrk="0">
              <a:defRPr lang="zh-CN" sz="5200" b="0"/>
            </a:lvl1pPr>
          </a:lstStyle>
          <a:p>
            <a:r>
              <a:rPr lang="zh-CN" altLang="en-US"/>
              <a:t>单击此处编辑母版标题样式</a:t>
            </a:r>
            <a:endParaRPr lang="zh-CN"/>
          </a:p>
        </p:txBody>
      </p:sp>
      <p:sp>
        <p:nvSpPr>
          <p:cNvPr id="3" name="文本占位符 2"/>
          <p:cNvSpPr>
            <a:spLocks noGrp="1"/>
          </p:cNvSpPr>
          <p:nvPr>
            <p:ph type="body" idx="1"/>
          </p:nvPr>
        </p:nvSpPr>
        <p:spPr>
          <a:xfrm>
            <a:off x="1524000" y="3810000"/>
            <a:ext cx="9144000" cy="1143000"/>
          </a:xfrm>
        </p:spPr>
        <p:txBody>
          <a:bodyPr anchor="t">
            <a:normAutofit/>
          </a:bodyPr>
          <a:lstStyle>
            <a:lvl1pPr marL="0" indent="0" algn="ctr" latinLnBrk="0">
              <a:spcBef>
                <a:spcPts val="0"/>
              </a:spcBef>
              <a:buNone/>
              <a:defRPr lang="zh-CN" sz="2400" cap="none" baseline="0">
                <a:solidFill>
                  <a:schemeClr val="tx2"/>
                </a:solidFill>
              </a:defRPr>
            </a:lvl1pPr>
            <a:lvl2pPr marL="457200" indent="0" latinLnBrk="0">
              <a:buNone/>
              <a:defRPr lang="zh-CN" sz="1800">
                <a:solidFill>
                  <a:schemeClr val="tx1">
                    <a:tint val="75000"/>
                  </a:schemeClr>
                </a:solidFill>
              </a:defRPr>
            </a:lvl2pPr>
            <a:lvl3pPr marL="914400" indent="0" latinLnBrk="0">
              <a:buNone/>
              <a:defRPr lang="zh-CN" sz="1600">
                <a:solidFill>
                  <a:schemeClr val="tx1">
                    <a:tint val="75000"/>
                  </a:schemeClr>
                </a:solidFill>
              </a:defRPr>
            </a:lvl3pPr>
            <a:lvl4pPr marL="1371600" indent="0" latinLnBrk="0">
              <a:buNone/>
              <a:defRPr lang="zh-CN" sz="1400">
                <a:solidFill>
                  <a:schemeClr val="tx1">
                    <a:tint val="75000"/>
                  </a:schemeClr>
                </a:solidFill>
              </a:defRPr>
            </a:lvl4pPr>
            <a:lvl5pPr marL="1828800" indent="0" latinLnBrk="0">
              <a:buNone/>
              <a:defRPr lang="zh-CN" sz="1400">
                <a:solidFill>
                  <a:schemeClr val="tx1">
                    <a:tint val="75000"/>
                  </a:schemeClr>
                </a:solidFill>
              </a:defRPr>
            </a:lvl5pPr>
            <a:lvl6pPr marL="2286000" indent="0" latinLnBrk="0">
              <a:buNone/>
              <a:defRPr lang="zh-CN" sz="1400">
                <a:solidFill>
                  <a:schemeClr val="tx1">
                    <a:tint val="75000"/>
                  </a:schemeClr>
                </a:solidFill>
              </a:defRPr>
            </a:lvl6pPr>
            <a:lvl7pPr marL="2743200" indent="0" latinLnBrk="0">
              <a:buNone/>
              <a:defRPr lang="zh-CN" sz="1400">
                <a:solidFill>
                  <a:schemeClr val="tx1">
                    <a:tint val="75000"/>
                  </a:schemeClr>
                </a:solidFill>
              </a:defRPr>
            </a:lvl7pPr>
            <a:lvl8pPr marL="3200400" indent="0" latinLnBrk="0">
              <a:buNone/>
              <a:defRPr lang="zh-CN" sz="1400">
                <a:solidFill>
                  <a:schemeClr val="tx1">
                    <a:tint val="75000"/>
                  </a:schemeClr>
                </a:solidFill>
              </a:defRPr>
            </a:lvl8pPr>
            <a:lvl9pPr marL="3657600" indent="0" latinLnBrk="0">
              <a:buNone/>
              <a:defRPr lang="zh-CN" sz="14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875776" y="6601968"/>
            <a:ext cx="960120" cy="237744"/>
          </a:xfrm>
          <a:prstGeom prst="rect">
            <a:avLst/>
          </a:prstGeom>
        </p:spPr>
        <p:txBody>
          <a:bodyPr/>
          <a:lstStyle/>
          <a:p>
            <a:fld id="{9E583DDF-CA54-461A-A486-592D2374C532}" type="datetimeFigureOut">
              <a:rPr lang="zh-CN" altLang="en-US"/>
              <a:pPr/>
              <a:t>2017/6/21</a:t>
            </a:fld>
            <a:endParaRPr lang="zh-CN"/>
          </a:p>
        </p:txBody>
      </p:sp>
      <p:sp>
        <p:nvSpPr>
          <p:cNvPr id="5" name="页脚占位符 4"/>
          <p:cNvSpPr>
            <a:spLocks noGrp="1"/>
          </p:cNvSpPr>
          <p:nvPr>
            <p:ph type="ftr" sz="quarter" idx="11"/>
          </p:nvPr>
        </p:nvSpPr>
        <p:spPr>
          <a:xfrm>
            <a:off x="1341120" y="6601968"/>
            <a:ext cx="7159752" cy="237744"/>
          </a:xfrm>
          <a:prstGeom prst="rect">
            <a:avLst/>
          </a:prstGeom>
        </p:spPr>
        <p:txBody>
          <a:bodyPr/>
          <a:lstStyle/>
          <a:p>
            <a:endParaRPr lang="zh-CN" dirty="0"/>
          </a:p>
        </p:txBody>
      </p:sp>
      <p:sp>
        <p:nvSpPr>
          <p:cNvPr id="6" name="幻灯片编号占位符 5"/>
          <p:cNvSpPr>
            <a:spLocks noGrp="1"/>
          </p:cNvSpPr>
          <p:nvPr>
            <p:ph type="sldNum" sz="quarter" idx="12"/>
          </p:nvPr>
        </p:nvSpPr>
        <p:spPr>
          <a:xfrm>
            <a:off x="10210800" y="6601968"/>
            <a:ext cx="640080" cy="237744"/>
          </a:xfrm>
          <a:prstGeom prst="rect">
            <a:avLst/>
          </a:prstGeom>
        </p:spPr>
        <p:txBody>
          <a:bodyPr/>
          <a:lstStyle/>
          <a:p>
            <a:fld id="{CA8D9AD5-F248-4919-864A-CFD76CC027D6}" type="slidenum">
              <a:rPr/>
              <a:pPr/>
              <a:t>‹#›</a:t>
            </a:fld>
            <a:endParaRPr lang="zh-CN"/>
          </a:p>
        </p:txBody>
      </p:sp>
    </p:spTree>
    <p:extLst>
      <p:ext uri="{BB962C8B-B14F-4D97-AF65-F5344CB8AC3E}">
        <p14:creationId xmlns:p14="http://schemas.microsoft.com/office/powerpoint/2010/main" val="271584378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Tx" preserve="1">
  <p:cSld name="备用内容与题注">
    <p:spTree>
      <p:nvGrpSpPr>
        <p:cNvPr id="1" name=""/>
        <p:cNvGrpSpPr/>
        <p:nvPr/>
      </p:nvGrpSpPr>
      <p:grpSpPr>
        <a:xfrm>
          <a:off x="0" y="0"/>
          <a:ext cx="0" cy="0"/>
          <a:chOff x="0" y="0"/>
          <a:chExt cx="0" cy="0"/>
        </a:xfrm>
      </p:grpSpPr>
      <p:sp>
        <p:nvSpPr>
          <p:cNvPr id="8" name="矩形 7"/>
          <p:cNvSpPr/>
          <p:nvPr/>
        </p:nvSpPr>
        <p:spPr bwMode="ltGray">
          <a:xfrm>
            <a:off x="0" y="0"/>
            <a:ext cx="4873752" cy="6858000"/>
          </a:xfrm>
          <a:prstGeom prst="rect">
            <a:avLst/>
          </a:prstGeom>
          <a:gradFill flip="none" rotWithShape="1">
            <a:gsLst>
              <a:gs pos="100000">
                <a:schemeClr val="tx2">
                  <a:lumMod val="75000"/>
                </a:schemeClr>
              </a:gs>
              <a:gs pos="0">
                <a:schemeClr val="tx2"/>
              </a:gs>
            </a:gsLst>
            <a:path path="circle">
              <a:fillToRect l="50000" t="50000" r="50000" b="50000"/>
            </a:path>
            <a:tileRect/>
          </a:gradFill>
          <a:ln w="9525"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lang="zh-CN"/>
            </a:pPr>
            <a:endParaRPr kumimoji="0" lang="zh-CN" sz="1800" b="0" i="0" u="none" strike="noStrike" kern="0" cap="none" spc="0" normalizeH="0" baseline="0">
              <a:ln>
                <a:noFill/>
              </a:ln>
              <a:solidFill>
                <a:prstClr val="white"/>
              </a:solidFill>
              <a:effectLst/>
              <a:uLnTx/>
              <a:uFillTx/>
              <a:latin typeface="Euphemia"/>
              <a:ea typeface="+mn-ea"/>
              <a:cs typeface="+mn-cs"/>
            </a:endParaRPr>
          </a:p>
        </p:txBody>
      </p:sp>
      <p:sp>
        <p:nvSpPr>
          <p:cNvPr id="2" name="标题 1"/>
          <p:cNvSpPr>
            <a:spLocks noGrp="1"/>
          </p:cNvSpPr>
          <p:nvPr>
            <p:ph type="title"/>
          </p:nvPr>
        </p:nvSpPr>
        <p:spPr>
          <a:xfrm>
            <a:off x="760412" y="2362200"/>
            <a:ext cx="3200400" cy="1990725"/>
          </a:xfrm>
        </p:spPr>
        <p:txBody>
          <a:bodyPr anchor="b">
            <a:normAutofit/>
          </a:bodyPr>
          <a:lstStyle>
            <a:lvl1pPr latinLnBrk="0">
              <a:defRPr lang="zh-CN" sz="3400" b="0">
                <a:solidFill>
                  <a:schemeClr val="bg1"/>
                </a:solidFill>
              </a:defRPr>
            </a:lvl1pPr>
          </a:lstStyle>
          <a:p>
            <a:r>
              <a:rPr lang="zh-CN" altLang="en-US"/>
              <a:t>单击此处编辑母版标题样式</a:t>
            </a:r>
            <a:endParaRPr lang="zh-CN"/>
          </a:p>
        </p:txBody>
      </p:sp>
      <p:sp>
        <p:nvSpPr>
          <p:cNvPr id="3" name="内容占位符 2"/>
          <p:cNvSpPr>
            <a:spLocks noGrp="1"/>
          </p:cNvSpPr>
          <p:nvPr>
            <p:ph idx="1"/>
          </p:nvPr>
        </p:nvSpPr>
        <p:spPr>
          <a:xfrm>
            <a:off x="5362892" y="685800"/>
            <a:ext cx="6370320" cy="5486400"/>
          </a:xfrm>
        </p:spPr>
        <p:txBody>
          <a:bodyPr>
            <a:normAutofit/>
          </a:bodyPr>
          <a:lstStyle>
            <a:lvl1pPr latinLnBrk="0">
              <a:defRPr lang="zh-CN" sz="2000"/>
            </a:lvl1pPr>
            <a:lvl2pPr latinLnBrk="0">
              <a:defRPr lang="zh-CN" sz="1800"/>
            </a:lvl2pPr>
            <a:lvl3pPr latinLnBrk="0">
              <a:defRPr lang="zh-CN" sz="1600"/>
            </a:lvl3pPr>
            <a:lvl4pPr latinLnBrk="0">
              <a:defRPr lang="zh-CN" sz="1400"/>
            </a:lvl4pPr>
            <a:lvl5pPr latinLnBrk="0">
              <a:defRPr lang="zh-CN" sz="1400"/>
            </a:lvl5pPr>
            <a:lvl6pPr latinLnBrk="0">
              <a:defRPr lang="zh-CN" sz="1400"/>
            </a:lvl6pPr>
            <a:lvl7pPr latinLnBrk="0">
              <a:defRPr lang="zh-CN" sz="1400"/>
            </a:lvl7pPr>
            <a:lvl8pPr latinLnBrk="0">
              <a:defRPr lang="zh-CN" sz="1400"/>
            </a:lvl8pPr>
            <a:lvl9pPr latinLnBrk="0">
              <a:defRPr lang="zh-CN" sz="14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p>
        </p:txBody>
      </p:sp>
      <p:sp>
        <p:nvSpPr>
          <p:cNvPr id="4" name="文本占位符 3"/>
          <p:cNvSpPr>
            <a:spLocks noGrp="1"/>
          </p:cNvSpPr>
          <p:nvPr>
            <p:ph type="body" sz="half" idx="2"/>
          </p:nvPr>
        </p:nvSpPr>
        <p:spPr>
          <a:xfrm>
            <a:off x="760412" y="4367308"/>
            <a:ext cx="3200400" cy="1622012"/>
          </a:xfrm>
        </p:spPr>
        <p:txBody>
          <a:bodyPr>
            <a:normAutofit/>
          </a:bodyPr>
          <a:lstStyle>
            <a:lvl1pPr marL="0" indent="0" latinLnBrk="0">
              <a:spcBef>
                <a:spcPts val="1200"/>
              </a:spcBef>
              <a:buNone/>
              <a:defRPr lang="zh-CN" sz="1600">
                <a:solidFill>
                  <a:schemeClr val="bg1"/>
                </a:solidFill>
              </a:defRPr>
            </a:lvl1pPr>
            <a:lvl2pPr marL="457200" indent="0" latinLnBrk="0">
              <a:buNone/>
              <a:defRPr lang="zh-CN" sz="1200"/>
            </a:lvl2pPr>
            <a:lvl3pPr marL="914400" indent="0" latinLnBrk="0">
              <a:buNone/>
              <a:defRPr lang="zh-CN" sz="1000"/>
            </a:lvl3pPr>
            <a:lvl4pPr marL="1371600" indent="0" latinLnBrk="0">
              <a:buNone/>
              <a:defRPr lang="zh-CN" sz="900"/>
            </a:lvl4pPr>
            <a:lvl5pPr marL="1828800" indent="0" latinLnBrk="0">
              <a:buNone/>
              <a:defRPr lang="zh-CN" sz="900"/>
            </a:lvl5pPr>
            <a:lvl6pPr marL="2286000" indent="0" latinLnBrk="0">
              <a:buNone/>
              <a:defRPr lang="zh-CN" sz="900"/>
            </a:lvl6pPr>
            <a:lvl7pPr marL="2743200" indent="0" latinLnBrk="0">
              <a:buNone/>
              <a:defRPr lang="zh-CN" sz="900"/>
            </a:lvl7pPr>
            <a:lvl8pPr marL="3200400" indent="0" latinLnBrk="0">
              <a:buNone/>
              <a:defRPr lang="zh-CN" sz="900"/>
            </a:lvl8pPr>
            <a:lvl9pPr marL="3657600" indent="0" latinLnBrk="0">
              <a:buNone/>
              <a:defRPr lang="zh-CN" sz="900"/>
            </a:lvl9pPr>
          </a:lstStyle>
          <a:p>
            <a:pPr lvl="0"/>
            <a:r>
              <a:rPr lang="zh-CN" altLang="en-US"/>
              <a:t>单击此处编辑母版文本样式</a:t>
            </a:r>
          </a:p>
        </p:txBody>
      </p:sp>
      <p:sp>
        <p:nvSpPr>
          <p:cNvPr id="5" name="日期占位符 4"/>
          <p:cNvSpPr>
            <a:spLocks noGrp="1"/>
          </p:cNvSpPr>
          <p:nvPr>
            <p:ph type="dt" sz="half" idx="10"/>
          </p:nvPr>
        </p:nvSpPr>
        <p:spPr>
          <a:xfrm>
            <a:off x="8875776" y="6601968"/>
            <a:ext cx="960120" cy="237744"/>
          </a:xfrm>
          <a:prstGeom prst="rect">
            <a:avLst/>
          </a:prstGeom>
        </p:spPr>
        <p:txBody>
          <a:bodyPr/>
          <a:lstStyle>
            <a:lvl1pPr latinLnBrk="0">
              <a:defRPr lang="zh-CN">
                <a:solidFill>
                  <a:schemeClr val="tx2"/>
                </a:solidFill>
              </a:defRPr>
            </a:lvl1pPr>
          </a:lstStyle>
          <a:p>
            <a:fld id="{9E583DDF-CA54-461A-A486-592D2374C532}" type="datetimeFigureOut">
              <a:rPr lang="zh-CN" altLang="en-US"/>
              <a:pPr/>
              <a:t>2017/6/21</a:t>
            </a:fld>
            <a:endParaRPr lang="zh-CN"/>
          </a:p>
        </p:txBody>
      </p:sp>
      <p:sp>
        <p:nvSpPr>
          <p:cNvPr id="6" name="页脚占位符 5"/>
          <p:cNvSpPr>
            <a:spLocks noGrp="1"/>
          </p:cNvSpPr>
          <p:nvPr>
            <p:ph type="ftr" sz="quarter" idx="11"/>
          </p:nvPr>
        </p:nvSpPr>
        <p:spPr>
          <a:xfrm>
            <a:off x="1341120" y="6601968"/>
            <a:ext cx="7159752" cy="237744"/>
          </a:xfrm>
          <a:prstGeom prst="rect">
            <a:avLst/>
          </a:prstGeom>
        </p:spPr>
        <p:txBody>
          <a:bodyPr/>
          <a:lstStyle/>
          <a:p>
            <a:endParaRPr lang="zh-CN"/>
          </a:p>
        </p:txBody>
      </p:sp>
      <p:sp>
        <p:nvSpPr>
          <p:cNvPr id="7" name="幻灯片编号占位符 6"/>
          <p:cNvSpPr>
            <a:spLocks noGrp="1"/>
          </p:cNvSpPr>
          <p:nvPr>
            <p:ph type="sldNum" sz="quarter" idx="12"/>
          </p:nvPr>
        </p:nvSpPr>
        <p:spPr>
          <a:xfrm>
            <a:off x="10210800" y="6601968"/>
            <a:ext cx="640080" cy="237744"/>
          </a:xfrm>
          <a:prstGeom prst="rect">
            <a:avLst/>
          </a:prstGeom>
        </p:spPr>
        <p:txBody>
          <a:bodyPr/>
          <a:lstStyle>
            <a:lvl1pPr latinLnBrk="0">
              <a:defRPr lang="zh-CN">
                <a:solidFill>
                  <a:schemeClr val="tx2"/>
                </a:solidFill>
              </a:defRPr>
            </a:lvl1pPr>
          </a:lstStyle>
          <a:p>
            <a:fld id="{CA8D9AD5-F248-4919-864A-CFD76CC027D6}" type="slidenum">
              <a:rPr/>
              <a:pPr/>
              <a:t>‹#›</a:t>
            </a:fld>
            <a:endParaRPr lang="zh-CN"/>
          </a:p>
        </p:txBody>
      </p:sp>
    </p:spTree>
    <p:extLst>
      <p:ext uri="{BB962C8B-B14F-4D97-AF65-F5344CB8AC3E}">
        <p14:creationId xmlns:p14="http://schemas.microsoft.com/office/powerpoint/2010/main" val="376930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picTx" preserve="1">
  <p:cSld name="图片与题注">
    <p:spTree>
      <p:nvGrpSpPr>
        <p:cNvPr id="1" name=""/>
        <p:cNvGrpSpPr/>
        <p:nvPr/>
      </p:nvGrpSpPr>
      <p:grpSpPr>
        <a:xfrm>
          <a:off x="0" y="0"/>
          <a:ext cx="0" cy="0"/>
          <a:chOff x="0" y="0"/>
          <a:chExt cx="0" cy="0"/>
        </a:xfrm>
      </p:grpSpPr>
      <p:sp>
        <p:nvSpPr>
          <p:cNvPr id="8" name="矩形 7"/>
          <p:cNvSpPr/>
          <p:nvPr/>
        </p:nvSpPr>
        <p:spPr bwMode="ltGray">
          <a:xfrm>
            <a:off x="7315200" y="0"/>
            <a:ext cx="4873752" cy="6858000"/>
          </a:xfrm>
          <a:prstGeom prst="rect">
            <a:avLst/>
          </a:prstGeom>
          <a:gradFill flip="none" rotWithShape="1">
            <a:gsLst>
              <a:gs pos="100000">
                <a:schemeClr val="tx2">
                  <a:lumMod val="75000"/>
                </a:schemeClr>
              </a:gs>
              <a:gs pos="0">
                <a:schemeClr val="tx2"/>
              </a:gs>
            </a:gsLst>
            <a:path path="circle">
              <a:fillToRect l="50000" t="50000" r="50000" b="50000"/>
            </a:path>
            <a:tileRect/>
          </a:gradFill>
          <a:ln w="9525"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lang="zh-CN"/>
            </a:pPr>
            <a:endParaRPr kumimoji="0" lang="zh-CN" sz="1800" b="0" i="0" u="none" strike="noStrike" kern="0" cap="none" spc="0" normalizeH="0" baseline="0">
              <a:ln>
                <a:noFill/>
              </a:ln>
              <a:solidFill>
                <a:prstClr val="white"/>
              </a:solidFill>
              <a:effectLst/>
              <a:uLnTx/>
              <a:uFillTx/>
              <a:latin typeface="Euphemia"/>
              <a:ea typeface="+mn-ea"/>
              <a:cs typeface="+mn-cs"/>
            </a:endParaRPr>
          </a:p>
        </p:txBody>
      </p:sp>
      <p:sp>
        <p:nvSpPr>
          <p:cNvPr id="2" name="标题 1"/>
          <p:cNvSpPr>
            <a:spLocks noGrp="1"/>
          </p:cNvSpPr>
          <p:nvPr>
            <p:ph type="title"/>
          </p:nvPr>
        </p:nvSpPr>
        <p:spPr>
          <a:xfrm>
            <a:off x="7923214" y="2362200"/>
            <a:ext cx="3200400" cy="1993392"/>
          </a:xfrm>
        </p:spPr>
        <p:txBody>
          <a:bodyPr anchor="b">
            <a:normAutofit/>
          </a:bodyPr>
          <a:lstStyle>
            <a:lvl1pPr latinLnBrk="0">
              <a:defRPr lang="zh-CN" sz="3400" b="0">
                <a:solidFill>
                  <a:schemeClr val="bg1"/>
                </a:solidFill>
              </a:defRPr>
            </a:lvl1pPr>
          </a:lstStyle>
          <a:p>
            <a:r>
              <a:rPr lang="zh-CN" altLang="en-US"/>
              <a:t>单击此处编辑母版标题样式</a:t>
            </a:r>
            <a:endParaRPr lang="zh-CN"/>
          </a:p>
        </p:txBody>
      </p:sp>
      <p:sp>
        <p:nvSpPr>
          <p:cNvPr id="3" name="图片占位符 2"/>
          <p:cNvSpPr>
            <a:spLocks noGrp="1"/>
          </p:cNvSpPr>
          <p:nvPr>
            <p:ph type="pic" idx="1"/>
          </p:nvPr>
        </p:nvSpPr>
        <p:spPr>
          <a:xfrm>
            <a:off x="0" y="0"/>
            <a:ext cx="7315200" cy="6858000"/>
          </a:xfrm>
          <a:solidFill>
            <a:schemeClr val="bg2">
              <a:lumMod val="90000"/>
            </a:schemeClr>
          </a:solidFill>
        </p:spPr>
        <p:txBody>
          <a:bodyPr/>
          <a:lstStyle>
            <a:lvl1pPr marL="0" indent="0" algn="ctr" latinLnBrk="0">
              <a:buNone/>
              <a:defRPr lang="zh-CN" sz="3200">
                <a:solidFill>
                  <a:schemeClr val="tx2"/>
                </a:solidFill>
              </a:defRPr>
            </a:lvl1pPr>
            <a:lvl2pPr marL="457200" indent="0" latinLnBrk="0">
              <a:buNone/>
              <a:defRPr lang="zh-CN" sz="2800"/>
            </a:lvl2pPr>
            <a:lvl3pPr marL="914400" indent="0" latinLnBrk="0">
              <a:buNone/>
              <a:defRPr lang="zh-CN" sz="2400"/>
            </a:lvl3pPr>
            <a:lvl4pPr marL="1371600" indent="0" latinLnBrk="0">
              <a:buNone/>
              <a:defRPr lang="zh-CN" sz="2000"/>
            </a:lvl4pPr>
            <a:lvl5pPr marL="1828800" indent="0" latinLnBrk="0">
              <a:buNone/>
              <a:defRPr lang="zh-CN" sz="2000"/>
            </a:lvl5pPr>
            <a:lvl6pPr marL="2286000" indent="0" latinLnBrk="0">
              <a:buNone/>
              <a:defRPr lang="zh-CN" sz="2000"/>
            </a:lvl6pPr>
            <a:lvl7pPr marL="2743200" indent="0" latinLnBrk="0">
              <a:buNone/>
              <a:defRPr lang="zh-CN" sz="2000"/>
            </a:lvl7pPr>
            <a:lvl8pPr marL="3200400" indent="0" latinLnBrk="0">
              <a:buNone/>
              <a:defRPr lang="zh-CN" sz="2000"/>
            </a:lvl8pPr>
            <a:lvl9pPr marL="3657600" indent="0" latinLnBrk="0">
              <a:buNone/>
              <a:defRPr lang="zh-CN" sz="2000"/>
            </a:lvl9pPr>
          </a:lstStyle>
          <a:p>
            <a:r>
              <a:rPr lang="zh-CN" altLang="en-US"/>
              <a:t>单击图标添加图片</a:t>
            </a:r>
            <a:endParaRPr lang="zh-CN"/>
          </a:p>
        </p:txBody>
      </p:sp>
      <p:sp>
        <p:nvSpPr>
          <p:cNvPr id="4" name="文本占位符 3"/>
          <p:cNvSpPr>
            <a:spLocks noGrp="1"/>
          </p:cNvSpPr>
          <p:nvPr>
            <p:ph type="body" sz="half" idx="2"/>
          </p:nvPr>
        </p:nvSpPr>
        <p:spPr>
          <a:xfrm>
            <a:off x="7923214" y="4355592"/>
            <a:ext cx="3200400" cy="1644614"/>
          </a:xfrm>
        </p:spPr>
        <p:txBody>
          <a:bodyPr>
            <a:normAutofit/>
          </a:bodyPr>
          <a:lstStyle>
            <a:lvl1pPr marL="0" indent="0" latinLnBrk="0">
              <a:spcBef>
                <a:spcPts val="1200"/>
              </a:spcBef>
              <a:buNone/>
              <a:defRPr lang="zh-CN" sz="1600">
                <a:solidFill>
                  <a:schemeClr val="bg1"/>
                </a:solidFill>
              </a:defRPr>
            </a:lvl1pPr>
            <a:lvl2pPr marL="457200" indent="0" latinLnBrk="0">
              <a:buNone/>
              <a:defRPr lang="zh-CN" sz="1200"/>
            </a:lvl2pPr>
            <a:lvl3pPr marL="914400" indent="0" latinLnBrk="0">
              <a:buNone/>
              <a:defRPr lang="zh-CN" sz="1000"/>
            </a:lvl3pPr>
            <a:lvl4pPr marL="1371600" indent="0" latinLnBrk="0">
              <a:buNone/>
              <a:defRPr lang="zh-CN" sz="900"/>
            </a:lvl4pPr>
            <a:lvl5pPr marL="1828800" indent="0" latinLnBrk="0">
              <a:buNone/>
              <a:defRPr lang="zh-CN" sz="900"/>
            </a:lvl5pPr>
            <a:lvl6pPr marL="2286000" indent="0" latinLnBrk="0">
              <a:buNone/>
              <a:defRPr lang="zh-CN" sz="900"/>
            </a:lvl6pPr>
            <a:lvl7pPr marL="2743200" indent="0" latinLnBrk="0">
              <a:buNone/>
              <a:defRPr lang="zh-CN" sz="900"/>
            </a:lvl7pPr>
            <a:lvl8pPr marL="3200400" indent="0" latinLnBrk="0">
              <a:buNone/>
              <a:defRPr lang="zh-CN" sz="900"/>
            </a:lvl8pPr>
            <a:lvl9pPr marL="3657600" indent="0" latinLnBrk="0">
              <a:buNone/>
              <a:defRPr lang="zh-CN" sz="900"/>
            </a:lvl9pPr>
          </a:lstStyle>
          <a:p>
            <a:pPr lvl="0"/>
            <a:r>
              <a:rPr lang="zh-CN" altLang="en-US"/>
              <a:t>单击此处编辑母版文本样式</a:t>
            </a:r>
          </a:p>
        </p:txBody>
      </p:sp>
      <p:sp>
        <p:nvSpPr>
          <p:cNvPr id="5" name="日期占位符 4"/>
          <p:cNvSpPr>
            <a:spLocks noGrp="1"/>
          </p:cNvSpPr>
          <p:nvPr>
            <p:ph type="dt" sz="half" idx="10"/>
          </p:nvPr>
        </p:nvSpPr>
        <p:spPr>
          <a:xfrm>
            <a:off x="8875776" y="6601968"/>
            <a:ext cx="960120" cy="237744"/>
          </a:xfrm>
          <a:prstGeom prst="rect">
            <a:avLst/>
          </a:prstGeom>
        </p:spPr>
        <p:txBody>
          <a:bodyPr/>
          <a:lstStyle/>
          <a:p>
            <a:fld id="{9E583DDF-CA54-461A-A486-592D2374C532}" type="datetimeFigureOut">
              <a:rPr lang="zh-CN" altLang="en-US"/>
              <a:pPr/>
              <a:t>2017/6/21</a:t>
            </a:fld>
            <a:endParaRPr lang="zh-CN"/>
          </a:p>
        </p:txBody>
      </p:sp>
      <p:sp>
        <p:nvSpPr>
          <p:cNvPr id="6" name="页脚占位符 5"/>
          <p:cNvSpPr>
            <a:spLocks noGrp="1"/>
          </p:cNvSpPr>
          <p:nvPr>
            <p:ph type="ftr" sz="quarter" idx="11"/>
          </p:nvPr>
        </p:nvSpPr>
        <p:spPr>
          <a:xfrm>
            <a:off x="1341120" y="6601968"/>
            <a:ext cx="7159752" cy="237744"/>
          </a:xfrm>
          <a:prstGeom prst="rect">
            <a:avLst/>
          </a:prstGeom>
        </p:spPr>
        <p:txBody>
          <a:bodyPr/>
          <a:lstStyle/>
          <a:p>
            <a:endParaRPr lang="zh-CN"/>
          </a:p>
        </p:txBody>
      </p:sp>
      <p:sp>
        <p:nvSpPr>
          <p:cNvPr id="7" name="幻灯片编号占位符 6"/>
          <p:cNvSpPr>
            <a:spLocks noGrp="1"/>
          </p:cNvSpPr>
          <p:nvPr>
            <p:ph type="sldNum" sz="quarter" idx="12"/>
          </p:nvPr>
        </p:nvSpPr>
        <p:spPr>
          <a:xfrm>
            <a:off x="10210800" y="6601968"/>
            <a:ext cx="640080" cy="237744"/>
          </a:xfrm>
          <a:prstGeom prst="rect">
            <a:avLst/>
          </a:prstGeom>
        </p:spPr>
        <p:txBody>
          <a:bodyPr/>
          <a:lstStyle/>
          <a:p>
            <a:fld id="{CA8D9AD5-F248-4919-864A-CFD76CC027D6}" type="slidenum">
              <a:rPr/>
              <a:pPr/>
              <a:t>‹#›</a:t>
            </a:fld>
            <a:endParaRPr lang="zh-CN"/>
          </a:p>
        </p:txBody>
      </p:sp>
    </p:spTree>
    <p:extLst>
      <p:ext uri="{BB962C8B-B14F-4D97-AF65-F5344CB8AC3E}">
        <p14:creationId xmlns:p14="http://schemas.microsoft.com/office/powerpoint/2010/main" val="13717346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31034462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1_自定义版式">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578035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
        <p:nvSpPr>
          <p:cNvPr id="2" name="Rectangle 6"/>
          <p:cNvSpPr>
            <a:spLocks noGrp="1" noChangeArrowheads="1"/>
          </p:cNvSpPr>
          <p:nvPr>
            <p:ph type="sldNum" sz="quarter" idx="10"/>
          </p:nvPr>
        </p:nvSpPr>
        <p:spPr>
          <a:xfrm>
            <a:off x="8737600" y="6356351"/>
            <a:ext cx="2844800" cy="365125"/>
          </a:xfrm>
          <a:prstGeom prst="rect">
            <a:avLst/>
          </a:prstGeom>
          <a:ln/>
        </p:spPr>
        <p:txBody>
          <a:bodyPr/>
          <a:lstStyle>
            <a:lvl1pPr>
              <a:defRPr/>
            </a:lvl1pPr>
          </a:lstStyle>
          <a:p>
            <a:fld id="{F57F7128-C789-FD4D-840A-7346B6565CEF}" type="slidenum">
              <a:rPr lang="zh-CN" altLang="en-US"/>
              <a:pPr/>
              <a:t>‹#›</a:t>
            </a:fld>
            <a:endParaRPr lang="en-US" altLang="zh-CN"/>
          </a:p>
        </p:txBody>
      </p:sp>
      <p:sp>
        <p:nvSpPr>
          <p:cNvPr id="3" name="TextBox 2"/>
          <p:cNvSpPr txBox="1"/>
          <p:nvPr userDrawn="1"/>
        </p:nvSpPr>
        <p:spPr>
          <a:xfrm>
            <a:off x="9744075" y="6572250"/>
            <a:ext cx="5153025" cy="276999"/>
          </a:xfrm>
          <a:prstGeom prst="rect">
            <a:avLst/>
          </a:prstGeom>
          <a:noFill/>
        </p:spPr>
        <p:txBody>
          <a:bodyPr wrap="square" rtlCol="0">
            <a:spAutoFit/>
          </a:bodyPr>
          <a:lstStyle/>
          <a:p>
            <a:r>
              <a:rPr lang="zh-CN" altLang="en-US" sz="1200" dirty="0">
                <a:solidFill>
                  <a:schemeClr val="bg1"/>
                </a:solidFill>
                <a:latin typeface="微软雅黑" panose="020B0503020204020204" pitchFamily="34" charset="-122"/>
                <a:ea typeface="微软雅黑" panose="020B0503020204020204" pitchFamily="34" charset="-122"/>
              </a:rPr>
              <a:t>软件定义世界   大数据点燃智慧</a:t>
            </a:r>
          </a:p>
        </p:txBody>
      </p:sp>
    </p:spTree>
    <p:extLst>
      <p:ext uri="{BB962C8B-B14F-4D97-AF65-F5344CB8AC3E}">
        <p14:creationId xmlns:p14="http://schemas.microsoft.com/office/powerpoint/2010/main" val="29383941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3.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emf"/><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7.xml"/><Relationship Id="rId13" Type="http://schemas.openxmlformats.org/officeDocument/2006/relationships/image" Target="../media/image9.png"/><Relationship Id="rId3" Type="http://schemas.openxmlformats.org/officeDocument/2006/relationships/slideLayout" Target="../slideLayouts/slideLayout12.xml"/><Relationship Id="rId7" Type="http://schemas.openxmlformats.org/officeDocument/2006/relationships/slideLayout" Target="../slideLayouts/slideLayout16.xml"/><Relationship Id="rId12" Type="http://schemas.openxmlformats.org/officeDocument/2006/relationships/image" Target="../media/image2.png"/><Relationship Id="rId2" Type="http://schemas.openxmlformats.org/officeDocument/2006/relationships/slideLayout" Target="../slideLayouts/slideLayout11.xml"/><Relationship Id="rId1" Type="http://schemas.openxmlformats.org/officeDocument/2006/relationships/slideLayout" Target="../slideLayouts/slideLayout10.xml"/><Relationship Id="rId6" Type="http://schemas.openxmlformats.org/officeDocument/2006/relationships/slideLayout" Target="../slideLayouts/slideLayout15.xml"/><Relationship Id="rId11" Type="http://schemas.openxmlformats.org/officeDocument/2006/relationships/image" Target="../media/image8.png"/><Relationship Id="rId5" Type="http://schemas.openxmlformats.org/officeDocument/2006/relationships/slideLayout" Target="../slideLayouts/slideLayout14.xml"/><Relationship Id="rId10" Type="http://schemas.openxmlformats.org/officeDocument/2006/relationships/theme" Target="../theme/theme2.xml"/><Relationship Id="rId4" Type="http://schemas.openxmlformats.org/officeDocument/2006/relationships/slideLayout" Target="../slideLayouts/slideLayout13.xml"/><Relationship Id="rId9"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bg2">
                <a:lumMod val="0"/>
                <a:lumOff val="100000"/>
              </a:schemeClr>
            </a:gs>
            <a:gs pos="72000">
              <a:schemeClr val="bg2"/>
            </a:gs>
            <a:gs pos="100000">
              <a:schemeClr val="bg2">
                <a:lumMod val="90000"/>
              </a:schemeClr>
            </a:gs>
          </a:gsLst>
          <a:lin ang="5400000" scaled="1"/>
        </a:gradFill>
        <a:effectLst/>
      </p:bgPr>
    </p:bg>
    <p:spTree>
      <p:nvGrpSpPr>
        <p:cNvPr id="1" name=""/>
        <p:cNvGrpSpPr/>
        <p:nvPr/>
      </p:nvGrpSpPr>
      <p:grpSpPr>
        <a:xfrm>
          <a:off x="0" y="0"/>
          <a:ext cx="0" cy="0"/>
          <a:chOff x="0" y="0"/>
          <a:chExt cx="0" cy="0"/>
        </a:xfrm>
      </p:grpSpPr>
      <p:pic>
        <p:nvPicPr>
          <p:cNvPr id="3079" name="Picture 7"/>
          <p:cNvPicPr>
            <a:picLocks noChangeAspect="1" noChangeArrowheads="1"/>
          </p:cNvPicPr>
          <p:nvPr userDrawn="1"/>
        </p:nvPicPr>
        <p:blipFill rotWithShape="1">
          <a:blip r:embed="rId11">
            <a:extLst>
              <a:ext uri="{28A0092B-C50C-407E-A947-70E740481C1C}">
                <a14:useLocalDpi xmlns:a14="http://schemas.microsoft.com/office/drawing/2010/main" val="0"/>
              </a:ext>
            </a:extLst>
          </a:blip>
          <a:srcRect r="5358"/>
          <a:stretch/>
        </p:blipFill>
        <p:spPr bwMode="auto">
          <a:xfrm>
            <a:off x="-1201" y="6517281"/>
            <a:ext cx="12193201" cy="36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6" name="Picture 2"/>
          <p:cNvPicPr>
            <a:picLocks noChangeAspect="1" noChangeArrowheads="1"/>
          </p:cNvPicPr>
          <p:nvPr userDrawn="1"/>
        </p:nvPicPr>
        <p:blipFill>
          <a:blip r:embed="rId12">
            <a:extLst>
              <a:ext uri="{28A0092B-C50C-407E-A947-70E740481C1C}">
                <a14:useLocalDpi xmlns:a14="http://schemas.microsoft.com/office/drawing/2010/main" val="0"/>
              </a:ext>
            </a:extLst>
          </a:blip>
          <a:srcRect/>
          <a:stretch>
            <a:fillRect/>
          </a:stretch>
        </p:blipFill>
        <p:spPr bwMode="auto">
          <a:xfrm>
            <a:off x="-1200" y="0"/>
            <a:ext cx="12193200" cy="719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标题占位符 1"/>
          <p:cNvSpPr>
            <a:spLocks noGrp="1"/>
          </p:cNvSpPr>
          <p:nvPr>
            <p:ph type="title"/>
          </p:nvPr>
        </p:nvSpPr>
        <p:spPr>
          <a:xfrm>
            <a:off x="450189" y="-4468"/>
            <a:ext cx="9509760" cy="720000"/>
          </a:xfrm>
          <a:prstGeom prst="rect">
            <a:avLst/>
          </a:prstGeom>
        </p:spPr>
        <p:txBody>
          <a:bodyPr vert="horz" lIns="91440" tIns="45720" rIns="91440" bIns="45720" rtlCol="0" anchor="ctr" anchorCtr="0">
            <a:normAutofit/>
          </a:bodyPr>
          <a:lstStyle/>
          <a:p>
            <a:r>
              <a:rPr lang="zh-CN" dirty="0"/>
              <a:t>单击此处编辑母版标题样式</a:t>
            </a:r>
          </a:p>
        </p:txBody>
      </p:sp>
      <p:sp>
        <p:nvSpPr>
          <p:cNvPr id="3" name="文本占位符 2"/>
          <p:cNvSpPr>
            <a:spLocks noGrp="1"/>
          </p:cNvSpPr>
          <p:nvPr>
            <p:ph type="body" idx="1"/>
          </p:nvPr>
        </p:nvSpPr>
        <p:spPr>
          <a:xfrm>
            <a:off x="450189" y="1103586"/>
            <a:ext cx="11326652" cy="5076497"/>
          </a:xfrm>
          <a:prstGeom prst="rect">
            <a:avLst/>
          </a:prstGeom>
        </p:spPr>
        <p:txBody>
          <a:bodyPr vert="horz" lIns="91440" tIns="45720" rIns="91440" bIns="45720" rtlCol="0">
            <a:normAutofit/>
          </a:bodyPr>
          <a:lstStyle/>
          <a:p>
            <a:pPr lvl="0"/>
            <a:r>
              <a:rPr lang="zh-CN" dirty="0"/>
              <a:t>单击此处编辑母版文本样式</a:t>
            </a:r>
          </a:p>
          <a:p>
            <a:pPr lvl="1"/>
            <a:r>
              <a:rPr lang="zh-CN" dirty="0"/>
              <a:t>第二级</a:t>
            </a:r>
          </a:p>
          <a:p>
            <a:pPr lvl="2"/>
            <a:r>
              <a:rPr lang="zh-CN" dirty="0"/>
              <a:t>第三级</a:t>
            </a:r>
          </a:p>
          <a:p>
            <a:pPr lvl="3"/>
            <a:r>
              <a:rPr lang="zh-CN" dirty="0"/>
              <a:t>第四级</a:t>
            </a:r>
          </a:p>
          <a:p>
            <a:pPr lvl="4"/>
            <a:r>
              <a:rPr lang="zh-CN" dirty="0"/>
              <a:t>第五级</a:t>
            </a:r>
          </a:p>
          <a:p>
            <a:pPr lvl="5"/>
            <a:r>
              <a:rPr lang="zh-CN" dirty="0"/>
              <a:t>第六级</a:t>
            </a:r>
          </a:p>
          <a:p>
            <a:pPr lvl="6"/>
            <a:r>
              <a:rPr lang="zh-CN" dirty="0"/>
              <a:t>第七级</a:t>
            </a:r>
          </a:p>
          <a:p>
            <a:pPr lvl="7"/>
            <a:r>
              <a:rPr lang="zh-CN" dirty="0"/>
              <a:t>第八级</a:t>
            </a:r>
          </a:p>
          <a:p>
            <a:pPr lvl="8"/>
            <a:r>
              <a:rPr lang="zh-CN" dirty="0"/>
              <a:t>第九级</a:t>
            </a:r>
          </a:p>
        </p:txBody>
      </p:sp>
      <p:pic>
        <p:nvPicPr>
          <p:cNvPr id="2051" name="Picture 3"/>
          <p:cNvPicPr>
            <a:picLocks noChangeAspect="1" noChangeArrowheads="1"/>
          </p:cNvPicPr>
          <p:nvPr userDrawn="1"/>
        </p:nvPicPr>
        <p:blipFill>
          <a:blip r:embed="rId13" cstate="print">
            <a:extLst>
              <a:ext uri="{28A0092B-C50C-407E-A947-70E740481C1C}">
                <a14:useLocalDpi xmlns:a14="http://schemas.microsoft.com/office/drawing/2010/main" val="0"/>
              </a:ext>
            </a:extLst>
          </a:blip>
          <a:stretch>
            <a:fillRect/>
          </a:stretch>
        </p:blipFill>
        <p:spPr bwMode="auto">
          <a:xfrm>
            <a:off x="10365951" y="167853"/>
            <a:ext cx="1546897" cy="414037"/>
          </a:xfrm>
          <a:prstGeom prst="rect">
            <a:avLst/>
          </a:prstGeom>
          <a:noFill/>
          <a:extLst>
            <a:ext uri="{909E8E84-426E-40DD-AFC4-6F175D3DCCD1}">
              <a14:hiddenFill xmlns:a14="http://schemas.microsoft.com/office/drawing/2010/main">
                <a:solidFill>
                  <a:srgbClr val="FFFFFF"/>
                </a:solidFill>
              </a14:hiddenFill>
            </a:ext>
          </a:extLst>
        </p:spPr>
      </p:pic>
      <p:sp>
        <p:nvSpPr>
          <p:cNvPr id="7" name="日期占位符 3"/>
          <p:cNvSpPr>
            <a:spLocks noGrp="1"/>
          </p:cNvSpPr>
          <p:nvPr>
            <p:ph type="dt" sz="half" idx="2"/>
          </p:nvPr>
        </p:nvSpPr>
        <p:spPr>
          <a:xfrm>
            <a:off x="8875776" y="6601968"/>
            <a:ext cx="960120" cy="237744"/>
          </a:xfrm>
          <a:prstGeom prst="rect">
            <a:avLst/>
          </a:prstGeom>
        </p:spPr>
        <p:txBody>
          <a:bodyPr/>
          <a:lstStyle/>
          <a:p>
            <a:fld id="{9E583DDF-CA54-461A-A486-592D2374C532}" type="datetimeFigureOut">
              <a:rPr lang="zh-CN" altLang="en-US"/>
              <a:pPr/>
              <a:t>2017/6/21</a:t>
            </a:fld>
            <a:endParaRPr lang="zh-CN"/>
          </a:p>
        </p:txBody>
      </p:sp>
      <p:sp>
        <p:nvSpPr>
          <p:cNvPr id="8" name="页脚占位符 4"/>
          <p:cNvSpPr>
            <a:spLocks noGrp="1"/>
          </p:cNvSpPr>
          <p:nvPr>
            <p:ph type="ftr" sz="quarter" idx="3"/>
          </p:nvPr>
        </p:nvSpPr>
        <p:spPr>
          <a:xfrm>
            <a:off x="1341120" y="6601968"/>
            <a:ext cx="7159752" cy="237744"/>
          </a:xfrm>
          <a:prstGeom prst="rect">
            <a:avLst/>
          </a:prstGeom>
        </p:spPr>
        <p:txBody>
          <a:bodyPr/>
          <a:lstStyle/>
          <a:p>
            <a:endParaRPr lang="zh-CN"/>
          </a:p>
        </p:txBody>
      </p:sp>
      <p:sp>
        <p:nvSpPr>
          <p:cNvPr id="9" name="幻灯片编号占位符 5"/>
          <p:cNvSpPr>
            <a:spLocks noGrp="1"/>
          </p:cNvSpPr>
          <p:nvPr>
            <p:ph type="sldNum" sz="quarter" idx="4"/>
          </p:nvPr>
        </p:nvSpPr>
        <p:spPr>
          <a:xfrm>
            <a:off x="10210800" y="6601968"/>
            <a:ext cx="640080" cy="237744"/>
          </a:xfrm>
          <a:prstGeom prst="rect">
            <a:avLst/>
          </a:prstGeom>
        </p:spPr>
        <p:txBody>
          <a:bodyPr/>
          <a:lstStyle/>
          <a:p>
            <a:fld id="{CA8D9AD5-F248-4919-864A-CFD76CC027D6}" type="slidenum">
              <a:rPr/>
              <a:pPr/>
              <a:t>‹#›</a:t>
            </a:fld>
            <a:endParaRPr lang="zh-CN"/>
          </a:p>
        </p:txBody>
      </p:sp>
      <p:sp>
        <p:nvSpPr>
          <p:cNvPr id="12" name="TextBox 11"/>
          <p:cNvSpPr txBox="1"/>
          <p:nvPr userDrawn="1"/>
        </p:nvSpPr>
        <p:spPr>
          <a:xfrm>
            <a:off x="5989852" y="6510248"/>
            <a:ext cx="5153025" cy="338554"/>
          </a:xfrm>
          <a:prstGeom prst="rect">
            <a:avLst/>
          </a:prstGeom>
          <a:noFill/>
        </p:spPr>
        <p:txBody>
          <a:bodyPr wrap="square" rtlCol="0">
            <a:spAutoFit/>
          </a:bodyPr>
          <a:lstStyle/>
          <a:p>
            <a:r>
              <a:rPr lang="zh-CN" altLang="en-US" sz="1600" b="1" dirty="0">
                <a:solidFill>
                  <a:schemeClr val="bg1"/>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软 件 定 义 世 界   大 数 据 点 燃 智 慧</a:t>
            </a:r>
          </a:p>
        </p:txBody>
      </p:sp>
    </p:spTree>
    <p:extLst>
      <p:ext uri="{BB962C8B-B14F-4D97-AF65-F5344CB8AC3E}">
        <p14:creationId xmlns:p14="http://schemas.microsoft.com/office/powerpoint/2010/main" val="2563760958"/>
      </p:ext>
    </p:extLst>
  </p:cSld>
  <p:clrMap bg1="lt1" tx1="dk1" bg2="lt2" tx2="dk2" accent1="accent1" accent2="accent2" accent3="accent3" accent4="accent4" accent5="accent5" accent6="accent6" hlink="hlink" folHlink="folHlink"/>
  <p:sldLayoutIdLst>
    <p:sldLayoutId id="2147483649" r:id="rId1"/>
    <p:sldLayoutId id="2147483679" r:id="rId2"/>
    <p:sldLayoutId id="2147483650" r:id="rId3"/>
    <p:sldLayoutId id="2147483651" r:id="rId4"/>
    <p:sldLayoutId id="2147483663" r:id="rId5"/>
    <p:sldLayoutId id="2147483657" r:id="rId6"/>
    <p:sldLayoutId id="2147483666" r:id="rId7"/>
    <p:sldLayoutId id="2147483678" r:id="rId8"/>
    <p:sldLayoutId id="2147483667" r:id="rId9"/>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marL="0" indent="0" algn="l" defTabSz="914400" rtl="0" eaLnBrk="1" latinLnBrk="0" hangingPunct="1">
        <a:lnSpc>
          <a:spcPct val="90000"/>
        </a:lnSpc>
        <a:spcBef>
          <a:spcPct val="0"/>
        </a:spcBef>
        <a:buFont typeface="Arial" pitchFamily="34" charset="0"/>
        <a:buNone/>
        <a:defRPr lang="zh-CN" sz="2800" kern="1200">
          <a:solidFill>
            <a:schemeClr val="bg1"/>
          </a:solidFill>
          <a:latin typeface="Microsoft YaHei" panose="020B0503020204020204" pitchFamily="34" charset="-122"/>
          <a:ea typeface="Microsoft YaHei" panose="020B0503020204020204" pitchFamily="34" charset="-122"/>
          <a:cs typeface="+mj-cs"/>
        </a:defRPr>
      </a:lvl1pPr>
    </p:titleStyle>
    <p:bodyStyle>
      <a:lvl1pPr marL="274320" indent="-228600" algn="l" defTabSz="914400" rtl="0" eaLnBrk="1" latinLnBrk="0" hangingPunct="1">
        <a:lnSpc>
          <a:spcPct val="90000"/>
        </a:lnSpc>
        <a:spcBef>
          <a:spcPts val="1800"/>
        </a:spcBef>
        <a:buClr>
          <a:schemeClr val="tx2"/>
        </a:buClr>
        <a:buSzPct val="80000"/>
        <a:buFont typeface="Wingdings" pitchFamily="2" charset="2"/>
        <a:buChar char="§"/>
        <a:defRPr lang="zh-CN" sz="2000" kern="1200">
          <a:solidFill>
            <a:schemeClr val="tx2"/>
          </a:solidFill>
          <a:latin typeface="Microsoft YaHei" panose="020B0503020204020204" pitchFamily="34" charset="-122"/>
          <a:ea typeface="Microsoft YaHei" panose="020B0503020204020204" pitchFamily="34" charset="-122"/>
          <a:cs typeface="+mn-cs"/>
        </a:defRPr>
      </a:lvl1pPr>
      <a:lvl2pPr marL="594360" indent="-228600" algn="l" defTabSz="914400" rtl="0" eaLnBrk="1" latinLnBrk="0" hangingPunct="1">
        <a:lnSpc>
          <a:spcPct val="90000"/>
        </a:lnSpc>
        <a:spcBef>
          <a:spcPts val="1000"/>
        </a:spcBef>
        <a:buClr>
          <a:schemeClr val="tx2"/>
        </a:buClr>
        <a:buSzPct val="80000"/>
        <a:buFont typeface="Wingdings" pitchFamily="2" charset="2"/>
        <a:buChar char="§"/>
        <a:defRPr lang="zh-CN" sz="1800" kern="1200">
          <a:solidFill>
            <a:schemeClr val="tx2"/>
          </a:solidFill>
          <a:latin typeface="Microsoft YaHei" panose="020B0503020204020204" pitchFamily="34" charset="-122"/>
          <a:ea typeface="Microsoft YaHei" panose="020B0503020204020204" pitchFamily="34" charset="-122"/>
          <a:cs typeface="+mn-cs"/>
        </a:defRPr>
      </a:lvl2pPr>
      <a:lvl3pPr marL="914400" indent="-228600" algn="l" defTabSz="914400" rtl="0" eaLnBrk="1" latinLnBrk="0" hangingPunct="1">
        <a:lnSpc>
          <a:spcPct val="90000"/>
        </a:lnSpc>
        <a:spcBef>
          <a:spcPts val="800"/>
        </a:spcBef>
        <a:buClr>
          <a:schemeClr val="tx2"/>
        </a:buClr>
        <a:buSzPct val="80000"/>
        <a:buFont typeface="Wingdings" pitchFamily="2" charset="2"/>
        <a:buChar char="§"/>
        <a:defRPr lang="zh-CN" sz="1600" kern="1200">
          <a:solidFill>
            <a:schemeClr val="tx2"/>
          </a:solidFill>
          <a:latin typeface="Microsoft YaHei" panose="020B0503020204020204" pitchFamily="34" charset="-122"/>
          <a:ea typeface="Microsoft YaHei" panose="020B0503020204020204" pitchFamily="34" charset="-122"/>
          <a:cs typeface="+mn-cs"/>
        </a:defRPr>
      </a:lvl3pPr>
      <a:lvl4pPr marL="123444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4pPr>
      <a:lvl5pPr marL="155448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5pPr>
      <a:lvl6pPr marL="1874520" indent="-228600" algn="l" defTabSz="914400" rtl="0" eaLnBrk="1" latinLnBrk="0" hangingPunct="1">
        <a:lnSpc>
          <a:spcPct val="90000"/>
        </a:lnSpc>
        <a:spcBef>
          <a:spcPts val="800"/>
        </a:spcBef>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6pPr>
      <a:lvl7pPr marL="219456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7pPr>
      <a:lvl8pPr marL="251460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8pPr>
      <a:lvl9pPr marL="283464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9pPr>
    </p:bodyStyle>
    <p:otherStyle>
      <a:defPPr>
        <a:defRPr lang="zh-CN"/>
      </a:defPPr>
      <a:lvl1pPr marL="0" algn="l" defTabSz="914400" rtl="0" eaLnBrk="1" latinLnBrk="0" hangingPunct="1">
        <a:defRPr lang="zh-CN" sz="1800" kern="1200">
          <a:solidFill>
            <a:schemeClr val="tx1"/>
          </a:solidFill>
          <a:latin typeface="+mn-lt"/>
          <a:ea typeface="+mn-ea"/>
          <a:cs typeface="+mn-cs"/>
        </a:defRPr>
      </a:lvl1pPr>
      <a:lvl2pPr marL="457200" algn="l" defTabSz="914400" rtl="0" eaLnBrk="1" latinLnBrk="0" hangingPunct="1">
        <a:defRPr lang="zh-CN" sz="1800" kern="1200">
          <a:solidFill>
            <a:schemeClr val="tx1"/>
          </a:solidFill>
          <a:latin typeface="+mn-lt"/>
          <a:ea typeface="+mn-ea"/>
          <a:cs typeface="+mn-cs"/>
        </a:defRPr>
      </a:lvl2pPr>
      <a:lvl3pPr marL="914400" algn="l" defTabSz="914400" rtl="0" eaLnBrk="1" latinLnBrk="0" hangingPunct="1">
        <a:defRPr lang="zh-CN" sz="1800" kern="1200">
          <a:solidFill>
            <a:schemeClr val="tx1"/>
          </a:solidFill>
          <a:latin typeface="+mn-lt"/>
          <a:ea typeface="+mn-ea"/>
          <a:cs typeface="+mn-cs"/>
        </a:defRPr>
      </a:lvl3pPr>
      <a:lvl4pPr marL="1371600" algn="l" defTabSz="914400" rtl="0" eaLnBrk="1" latinLnBrk="0" hangingPunct="1">
        <a:defRPr lang="zh-CN" sz="1800" kern="1200">
          <a:solidFill>
            <a:schemeClr val="tx1"/>
          </a:solidFill>
          <a:latin typeface="+mn-lt"/>
          <a:ea typeface="+mn-ea"/>
          <a:cs typeface="+mn-cs"/>
        </a:defRPr>
      </a:lvl4pPr>
      <a:lvl5pPr marL="1828800" algn="l" defTabSz="914400" rtl="0" eaLnBrk="1" latinLnBrk="0" hangingPunct="1">
        <a:defRPr lang="zh-CN" sz="1800" kern="1200">
          <a:solidFill>
            <a:schemeClr val="tx1"/>
          </a:solidFill>
          <a:latin typeface="+mn-lt"/>
          <a:ea typeface="+mn-ea"/>
          <a:cs typeface="+mn-cs"/>
        </a:defRPr>
      </a:lvl5pPr>
      <a:lvl6pPr marL="2286000" algn="l" defTabSz="914400" rtl="0" eaLnBrk="1" latinLnBrk="0" hangingPunct="1">
        <a:defRPr lang="zh-CN" sz="1800" kern="1200">
          <a:solidFill>
            <a:schemeClr val="tx1"/>
          </a:solidFill>
          <a:latin typeface="+mn-lt"/>
          <a:ea typeface="+mn-ea"/>
          <a:cs typeface="+mn-cs"/>
        </a:defRPr>
      </a:lvl6pPr>
      <a:lvl7pPr marL="2743200" algn="l" defTabSz="914400" rtl="0" eaLnBrk="1" latinLnBrk="0" hangingPunct="1">
        <a:defRPr lang="zh-CN" sz="1800" kern="1200">
          <a:solidFill>
            <a:schemeClr val="tx1"/>
          </a:solidFill>
          <a:latin typeface="+mn-lt"/>
          <a:ea typeface="+mn-ea"/>
          <a:cs typeface="+mn-cs"/>
        </a:defRPr>
      </a:lvl7pPr>
      <a:lvl8pPr marL="3200400" algn="l" defTabSz="914400" rtl="0" eaLnBrk="1" latinLnBrk="0" hangingPunct="1">
        <a:defRPr lang="zh-CN" sz="1800" kern="1200">
          <a:solidFill>
            <a:schemeClr val="tx1"/>
          </a:solidFill>
          <a:latin typeface="+mn-lt"/>
          <a:ea typeface="+mn-ea"/>
          <a:cs typeface="+mn-cs"/>
        </a:defRPr>
      </a:lvl8pPr>
      <a:lvl9pPr marL="3657600" algn="l" defTabSz="914400" rtl="0" eaLnBrk="1" latinLnBrk="0" hangingPunct="1">
        <a:defRPr lang="zh-CN"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360">
          <p15:clr>
            <a:srgbClr val="F26B43"/>
          </p15:clr>
        </p15:guide>
        <p15:guide id="2" pos="4040">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gradFill>
          <a:gsLst>
            <a:gs pos="0">
              <a:schemeClr val="bg2">
                <a:lumMod val="0"/>
                <a:lumOff val="100000"/>
              </a:schemeClr>
            </a:gs>
            <a:gs pos="72000">
              <a:schemeClr val="bg2"/>
            </a:gs>
            <a:gs pos="100000">
              <a:schemeClr val="bg2">
                <a:lumMod val="90000"/>
              </a:schemeClr>
            </a:gs>
          </a:gsLst>
          <a:lin ang="5400000" scaled="1"/>
        </a:gra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0189" y="-4468"/>
            <a:ext cx="9509760" cy="720000"/>
          </a:xfrm>
          <a:prstGeom prst="rect">
            <a:avLst/>
          </a:prstGeom>
        </p:spPr>
        <p:txBody>
          <a:bodyPr vert="horz" lIns="91440" tIns="45720" rIns="91440" bIns="45720" rtlCol="0" anchor="ctr" anchorCtr="0">
            <a:normAutofit/>
          </a:bodyPr>
          <a:lstStyle/>
          <a:p>
            <a:r>
              <a:rPr lang="zh-CN" dirty="0"/>
              <a:t>单击此处编辑母版标题样式</a:t>
            </a:r>
          </a:p>
        </p:txBody>
      </p:sp>
      <p:sp>
        <p:nvSpPr>
          <p:cNvPr id="3" name="文本占位符 2"/>
          <p:cNvSpPr>
            <a:spLocks noGrp="1"/>
          </p:cNvSpPr>
          <p:nvPr>
            <p:ph type="body" idx="1"/>
          </p:nvPr>
        </p:nvSpPr>
        <p:spPr>
          <a:xfrm>
            <a:off x="450189" y="1103586"/>
            <a:ext cx="11326652" cy="5076497"/>
          </a:xfrm>
          <a:prstGeom prst="rect">
            <a:avLst/>
          </a:prstGeom>
        </p:spPr>
        <p:txBody>
          <a:bodyPr vert="horz" lIns="91440" tIns="45720" rIns="91440" bIns="45720" rtlCol="0">
            <a:normAutofit/>
          </a:bodyPr>
          <a:lstStyle/>
          <a:p>
            <a:pPr lvl="0"/>
            <a:r>
              <a:rPr lang="zh-CN"/>
              <a:t>单击此处编辑母版文本样式</a:t>
            </a:r>
          </a:p>
          <a:p>
            <a:pPr lvl="1"/>
            <a:r>
              <a:rPr lang="zh-CN"/>
              <a:t>第二级</a:t>
            </a:r>
          </a:p>
          <a:p>
            <a:pPr lvl="2"/>
            <a:r>
              <a:rPr lang="zh-CN"/>
              <a:t>第三级</a:t>
            </a:r>
          </a:p>
          <a:p>
            <a:pPr lvl="3"/>
            <a:r>
              <a:rPr lang="zh-CN"/>
              <a:t>第四级</a:t>
            </a:r>
          </a:p>
          <a:p>
            <a:pPr lvl="4"/>
            <a:r>
              <a:rPr lang="zh-CN"/>
              <a:t>第五级</a:t>
            </a:r>
          </a:p>
          <a:p>
            <a:pPr lvl="5"/>
            <a:r>
              <a:rPr lang="zh-CN"/>
              <a:t>第六级</a:t>
            </a:r>
          </a:p>
          <a:p>
            <a:pPr lvl="6"/>
            <a:r>
              <a:rPr lang="zh-CN"/>
              <a:t>第七级</a:t>
            </a:r>
          </a:p>
          <a:p>
            <a:pPr lvl="7"/>
            <a:r>
              <a:rPr lang="zh-CN"/>
              <a:t>第八级</a:t>
            </a:r>
          </a:p>
          <a:p>
            <a:pPr lvl="8"/>
            <a:r>
              <a:rPr lang="zh-CN"/>
              <a:t>第九级</a:t>
            </a:r>
          </a:p>
        </p:txBody>
      </p:sp>
      <p:pic>
        <p:nvPicPr>
          <p:cNvPr id="2051" name="Picture 3"/>
          <p:cNvPicPr>
            <a:picLocks noChangeAspect="1" noChangeArrowheads="1"/>
          </p:cNvPicPr>
          <p:nvPr userDrawn="1"/>
        </p:nvPicPr>
        <p:blipFill>
          <a:blip r:embed="rId11" cstate="print">
            <a:extLst>
              <a:ext uri="{28A0092B-C50C-407E-A947-70E740481C1C}">
                <a14:useLocalDpi xmlns:a14="http://schemas.microsoft.com/office/drawing/2010/main" val="0"/>
              </a:ext>
            </a:extLst>
          </a:blip>
          <a:stretch>
            <a:fillRect/>
          </a:stretch>
        </p:blipFill>
        <p:spPr bwMode="auto">
          <a:xfrm>
            <a:off x="10449082" y="192976"/>
            <a:ext cx="1315526" cy="384994"/>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p:cNvPicPr>
            <a:picLocks noChangeAspect="1" noChangeArrowheads="1"/>
          </p:cNvPicPr>
          <p:nvPr userDrawn="1"/>
        </p:nvPicPr>
        <p:blipFill>
          <a:blip r:embed="rId12">
            <a:extLst>
              <a:ext uri="{28A0092B-C50C-407E-A947-70E740481C1C}">
                <a14:useLocalDpi xmlns:a14="http://schemas.microsoft.com/office/drawing/2010/main" val="0"/>
              </a:ext>
            </a:extLst>
          </a:blip>
          <a:srcRect/>
          <a:stretch>
            <a:fillRect/>
          </a:stretch>
        </p:blipFill>
        <p:spPr bwMode="auto">
          <a:xfrm>
            <a:off x="-1200" y="0"/>
            <a:ext cx="12193200" cy="719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 name="Picture 3"/>
          <p:cNvPicPr>
            <a:picLocks noChangeAspect="1" noChangeArrowheads="1"/>
          </p:cNvPicPr>
          <p:nvPr userDrawn="1"/>
        </p:nvPicPr>
        <p:blipFill>
          <a:blip r:embed="rId13" cstate="print">
            <a:extLst>
              <a:ext uri="{28A0092B-C50C-407E-A947-70E740481C1C}">
                <a14:useLocalDpi xmlns:a14="http://schemas.microsoft.com/office/drawing/2010/main" val="0"/>
              </a:ext>
            </a:extLst>
          </a:blip>
          <a:stretch>
            <a:fillRect/>
          </a:stretch>
        </p:blipFill>
        <p:spPr bwMode="auto">
          <a:xfrm>
            <a:off x="10365951" y="167853"/>
            <a:ext cx="1546897" cy="4140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59276998"/>
      </p:ext>
    </p:extLst>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 id="2147483674" r:id="rId6"/>
    <p:sldLayoutId id="2147483677" r:id="rId7"/>
    <p:sldLayoutId id="2147483675" r:id="rId8"/>
    <p:sldLayoutId id="2147483676" r:id="rId9"/>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marL="0" indent="0" algn="l" defTabSz="914400" rtl="0" eaLnBrk="1" latinLnBrk="0" hangingPunct="1">
        <a:lnSpc>
          <a:spcPct val="90000"/>
        </a:lnSpc>
        <a:spcBef>
          <a:spcPct val="0"/>
        </a:spcBef>
        <a:buFont typeface="Arial" pitchFamily="34" charset="0"/>
        <a:buNone/>
        <a:defRPr lang="zh-CN" sz="2800" kern="1200">
          <a:solidFill>
            <a:schemeClr val="bg1"/>
          </a:solidFill>
          <a:latin typeface="方正黑体简体" panose="02010601030101010101" pitchFamily="2" charset="-122"/>
          <a:ea typeface="方正黑体简体" panose="02010601030101010101" pitchFamily="2" charset="-122"/>
          <a:cs typeface="+mj-cs"/>
        </a:defRPr>
      </a:lvl1pPr>
    </p:titleStyle>
    <p:bodyStyle>
      <a:lvl1pPr marL="274320" indent="-228600" algn="l" defTabSz="914400" rtl="0" eaLnBrk="1" latinLnBrk="0" hangingPunct="1">
        <a:lnSpc>
          <a:spcPct val="90000"/>
        </a:lnSpc>
        <a:spcBef>
          <a:spcPts val="1800"/>
        </a:spcBef>
        <a:buClr>
          <a:schemeClr val="tx2"/>
        </a:buClr>
        <a:buSzPct val="80000"/>
        <a:buFont typeface="Wingdings" pitchFamily="2" charset="2"/>
        <a:buChar char="§"/>
        <a:defRPr lang="zh-CN" sz="2000" kern="1200">
          <a:solidFill>
            <a:schemeClr val="tx2"/>
          </a:solidFill>
          <a:latin typeface="Microsoft YaHei" panose="020B0503020204020204" pitchFamily="34" charset="-122"/>
          <a:ea typeface="Microsoft YaHei" panose="020B0503020204020204" pitchFamily="34" charset="-122"/>
          <a:cs typeface="+mn-cs"/>
        </a:defRPr>
      </a:lvl1pPr>
      <a:lvl2pPr marL="594360" indent="-228600" algn="l" defTabSz="914400" rtl="0" eaLnBrk="1" latinLnBrk="0" hangingPunct="1">
        <a:lnSpc>
          <a:spcPct val="90000"/>
        </a:lnSpc>
        <a:spcBef>
          <a:spcPts val="1000"/>
        </a:spcBef>
        <a:buClr>
          <a:schemeClr val="tx2"/>
        </a:buClr>
        <a:buSzPct val="80000"/>
        <a:buFont typeface="Wingdings" pitchFamily="2" charset="2"/>
        <a:buChar char="§"/>
        <a:defRPr lang="zh-CN" sz="1800" kern="1200">
          <a:solidFill>
            <a:schemeClr val="tx2"/>
          </a:solidFill>
          <a:latin typeface="Microsoft YaHei" panose="020B0503020204020204" pitchFamily="34" charset="-122"/>
          <a:ea typeface="Microsoft YaHei" panose="020B0503020204020204" pitchFamily="34" charset="-122"/>
          <a:cs typeface="+mn-cs"/>
        </a:defRPr>
      </a:lvl2pPr>
      <a:lvl3pPr marL="914400" indent="-228600" algn="l" defTabSz="914400" rtl="0" eaLnBrk="1" latinLnBrk="0" hangingPunct="1">
        <a:lnSpc>
          <a:spcPct val="90000"/>
        </a:lnSpc>
        <a:spcBef>
          <a:spcPts val="800"/>
        </a:spcBef>
        <a:buClr>
          <a:schemeClr val="tx2"/>
        </a:buClr>
        <a:buSzPct val="80000"/>
        <a:buFont typeface="Wingdings" pitchFamily="2" charset="2"/>
        <a:buChar char="§"/>
        <a:defRPr lang="zh-CN" sz="1600" kern="1200">
          <a:solidFill>
            <a:schemeClr val="tx2"/>
          </a:solidFill>
          <a:latin typeface="Microsoft YaHei" panose="020B0503020204020204" pitchFamily="34" charset="-122"/>
          <a:ea typeface="Microsoft YaHei" panose="020B0503020204020204" pitchFamily="34" charset="-122"/>
          <a:cs typeface="+mn-cs"/>
        </a:defRPr>
      </a:lvl3pPr>
      <a:lvl4pPr marL="123444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4pPr>
      <a:lvl5pPr marL="155448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5pPr>
      <a:lvl6pPr marL="1874520" indent="-228600" algn="l" defTabSz="914400" rtl="0" eaLnBrk="1" latinLnBrk="0" hangingPunct="1">
        <a:lnSpc>
          <a:spcPct val="90000"/>
        </a:lnSpc>
        <a:spcBef>
          <a:spcPts val="800"/>
        </a:spcBef>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6pPr>
      <a:lvl7pPr marL="219456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7pPr>
      <a:lvl8pPr marL="251460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8pPr>
      <a:lvl9pPr marL="283464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9pPr>
    </p:bodyStyle>
    <p:otherStyle>
      <a:defPPr>
        <a:defRPr lang="zh-CN"/>
      </a:defPPr>
      <a:lvl1pPr marL="0" algn="l" defTabSz="914400" rtl="0" eaLnBrk="1" latinLnBrk="0" hangingPunct="1">
        <a:defRPr lang="zh-CN" sz="1800" kern="1200">
          <a:solidFill>
            <a:schemeClr val="tx1"/>
          </a:solidFill>
          <a:latin typeface="+mn-lt"/>
          <a:ea typeface="+mn-ea"/>
          <a:cs typeface="+mn-cs"/>
        </a:defRPr>
      </a:lvl1pPr>
      <a:lvl2pPr marL="457200" algn="l" defTabSz="914400" rtl="0" eaLnBrk="1" latinLnBrk="0" hangingPunct="1">
        <a:defRPr lang="zh-CN" sz="1800" kern="1200">
          <a:solidFill>
            <a:schemeClr val="tx1"/>
          </a:solidFill>
          <a:latin typeface="+mn-lt"/>
          <a:ea typeface="+mn-ea"/>
          <a:cs typeface="+mn-cs"/>
        </a:defRPr>
      </a:lvl2pPr>
      <a:lvl3pPr marL="914400" algn="l" defTabSz="914400" rtl="0" eaLnBrk="1" latinLnBrk="0" hangingPunct="1">
        <a:defRPr lang="zh-CN" sz="1800" kern="1200">
          <a:solidFill>
            <a:schemeClr val="tx1"/>
          </a:solidFill>
          <a:latin typeface="+mn-lt"/>
          <a:ea typeface="+mn-ea"/>
          <a:cs typeface="+mn-cs"/>
        </a:defRPr>
      </a:lvl3pPr>
      <a:lvl4pPr marL="1371600" algn="l" defTabSz="914400" rtl="0" eaLnBrk="1" latinLnBrk="0" hangingPunct="1">
        <a:defRPr lang="zh-CN" sz="1800" kern="1200">
          <a:solidFill>
            <a:schemeClr val="tx1"/>
          </a:solidFill>
          <a:latin typeface="+mn-lt"/>
          <a:ea typeface="+mn-ea"/>
          <a:cs typeface="+mn-cs"/>
        </a:defRPr>
      </a:lvl4pPr>
      <a:lvl5pPr marL="1828800" algn="l" defTabSz="914400" rtl="0" eaLnBrk="1" latinLnBrk="0" hangingPunct="1">
        <a:defRPr lang="zh-CN" sz="1800" kern="1200">
          <a:solidFill>
            <a:schemeClr val="tx1"/>
          </a:solidFill>
          <a:latin typeface="+mn-lt"/>
          <a:ea typeface="+mn-ea"/>
          <a:cs typeface="+mn-cs"/>
        </a:defRPr>
      </a:lvl5pPr>
      <a:lvl6pPr marL="2286000" algn="l" defTabSz="914400" rtl="0" eaLnBrk="1" latinLnBrk="0" hangingPunct="1">
        <a:defRPr lang="zh-CN" sz="1800" kern="1200">
          <a:solidFill>
            <a:schemeClr val="tx1"/>
          </a:solidFill>
          <a:latin typeface="+mn-lt"/>
          <a:ea typeface="+mn-ea"/>
          <a:cs typeface="+mn-cs"/>
        </a:defRPr>
      </a:lvl6pPr>
      <a:lvl7pPr marL="2743200" algn="l" defTabSz="914400" rtl="0" eaLnBrk="1" latinLnBrk="0" hangingPunct="1">
        <a:defRPr lang="zh-CN" sz="1800" kern="1200">
          <a:solidFill>
            <a:schemeClr val="tx1"/>
          </a:solidFill>
          <a:latin typeface="+mn-lt"/>
          <a:ea typeface="+mn-ea"/>
          <a:cs typeface="+mn-cs"/>
        </a:defRPr>
      </a:lvl7pPr>
      <a:lvl8pPr marL="3200400" algn="l" defTabSz="914400" rtl="0" eaLnBrk="1" latinLnBrk="0" hangingPunct="1">
        <a:defRPr lang="zh-CN" sz="1800" kern="1200">
          <a:solidFill>
            <a:schemeClr val="tx1"/>
          </a:solidFill>
          <a:latin typeface="+mn-lt"/>
          <a:ea typeface="+mn-ea"/>
          <a:cs typeface="+mn-cs"/>
        </a:defRPr>
      </a:lvl8pPr>
      <a:lvl9pPr marL="3657600" algn="l" defTabSz="914400" rtl="0" eaLnBrk="1" latinLnBrk="0" hangingPunct="1">
        <a:defRPr lang="zh-CN"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360">
          <p15:clr>
            <a:srgbClr val="F26B43"/>
          </p15:clr>
        </p15:guide>
        <p15:guide id="2" pos="404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3.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00.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3.xml"/></Relationships>
</file>

<file path=ppt/slides/_rels/slide101.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3.xml"/></Relationships>
</file>

<file path=ppt/slides/_rels/slide102.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3.xml"/></Relationships>
</file>

<file path=ppt/slides/_rels/slide103.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3.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6.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3.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9.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3.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10.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3.xml"/></Relationships>
</file>

<file path=ppt/slides/_rels/slide111.xml.rels><?xml version="1.0" encoding="UTF-8" standalone="yes"?>
<Relationships xmlns="http://schemas.openxmlformats.org/package/2006/relationships"><Relationship Id="rId2" Type="http://schemas.openxmlformats.org/officeDocument/2006/relationships/image" Target="../media/image66.png"/><Relationship Id="rId1" Type="http://schemas.openxmlformats.org/officeDocument/2006/relationships/slideLayout" Target="../slideLayouts/slideLayout3.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3.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image" Target="../media/image67.png"/><Relationship Id="rId1" Type="http://schemas.openxmlformats.org/officeDocument/2006/relationships/slideLayout" Target="../slideLayouts/slideLayout3.xml"/></Relationships>
</file>

<file path=ppt/slides/_rels/slide114.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hyperlink" Target="https://jenkins.io/" TargetMode="External"/><Relationship Id="rId1" Type="http://schemas.openxmlformats.org/officeDocument/2006/relationships/slideLayout" Target="../slideLayouts/slideLayout3.xml"/></Relationships>
</file>

<file path=ppt/slides/_rels/slide115.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image" Target="../media/image70.png"/><Relationship Id="rId1" Type="http://schemas.openxmlformats.org/officeDocument/2006/relationships/slideLayout" Target="../slideLayouts/slideLayout3.xml"/></Relationships>
</file>

<file path=ppt/slides/_rels/slide116.xml.rels><?xml version="1.0" encoding="UTF-8" standalone="yes"?>
<Relationships xmlns="http://schemas.openxmlformats.org/package/2006/relationships"><Relationship Id="rId2" Type="http://schemas.openxmlformats.org/officeDocument/2006/relationships/image" Target="../media/image72.png"/><Relationship Id="rId1" Type="http://schemas.openxmlformats.org/officeDocument/2006/relationships/slideLayout" Target="../slideLayouts/slideLayout3.xml"/></Relationships>
</file>

<file path=ppt/slides/_rels/slide117.xml.rels><?xml version="1.0" encoding="UTF-8" standalone="yes"?>
<Relationships xmlns="http://schemas.openxmlformats.org/package/2006/relationships"><Relationship Id="rId2" Type="http://schemas.openxmlformats.org/officeDocument/2006/relationships/image" Target="../media/image73.png"/><Relationship Id="rId1" Type="http://schemas.openxmlformats.org/officeDocument/2006/relationships/slideLayout" Target="../slideLayouts/slideLayout3.xml"/></Relationships>
</file>

<file path=ppt/slides/_rels/slide118.xml.rels><?xml version="1.0" encoding="UTF-8" standalone="yes"?>
<Relationships xmlns="http://schemas.openxmlformats.org/package/2006/relationships"><Relationship Id="rId2" Type="http://schemas.openxmlformats.org/officeDocument/2006/relationships/image" Target="../media/image74.png"/><Relationship Id="rId1" Type="http://schemas.openxmlformats.org/officeDocument/2006/relationships/slideLayout" Target="../slideLayouts/slideLayout3.xml"/></Relationships>
</file>

<file path=ppt/slides/_rels/slide119.xml.rels><?xml version="1.0" encoding="UTF-8" standalone="yes"?>
<Relationships xmlns="http://schemas.openxmlformats.org/package/2006/relationships"><Relationship Id="rId2" Type="http://schemas.openxmlformats.org/officeDocument/2006/relationships/image" Target="../media/image75.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3.xml"/></Relationships>
</file>

<file path=ppt/slides/_rels/slide120.xml.rels><?xml version="1.0" encoding="UTF-8" standalone="yes"?>
<Relationships xmlns="http://schemas.openxmlformats.org/package/2006/relationships"><Relationship Id="rId2" Type="http://schemas.openxmlformats.org/officeDocument/2006/relationships/image" Target="../media/image76.png"/><Relationship Id="rId1" Type="http://schemas.openxmlformats.org/officeDocument/2006/relationships/slideLayout" Target="../slideLayouts/slideLayout3.xml"/></Relationships>
</file>

<file path=ppt/slides/_rels/slide121.xml.rels><?xml version="1.0" encoding="UTF-8" standalone="yes"?>
<Relationships xmlns="http://schemas.openxmlformats.org/package/2006/relationships"><Relationship Id="rId2" Type="http://schemas.openxmlformats.org/officeDocument/2006/relationships/image" Target="../media/image77.png"/><Relationship Id="rId1" Type="http://schemas.openxmlformats.org/officeDocument/2006/relationships/slideLayout" Target="../slideLayouts/slideLayout3.xml"/></Relationships>
</file>

<file path=ppt/slides/_rels/slide122.xml.rels><?xml version="1.0" encoding="UTF-8" standalone="yes"?>
<Relationships xmlns="http://schemas.openxmlformats.org/package/2006/relationships"><Relationship Id="rId2" Type="http://schemas.openxmlformats.org/officeDocument/2006/relationships/image" Target="../media/image78.png"/><Relationship Id="rId1" Type="http://schemas.openxmlformats.org/officeDocument/2006/relationships/slideLayout" Target="../slideLayouts/slideLayout3.xml"/></Relationships>
</file>

<file path=ppt/slides/_rels/slide123.xml.rels><?xml version="1.0" encoding="UTF-8" standalone="yes"?>
<Relationships xmlns="http://schemas.openxmlformats.org/package/2006/relationships"><Relationship Id="rId2" Type="http://schemas.openxmlformats.org/officeDocument/2006/relationships/image" Target="../media/image79.png"/><Relationship Id="rId1" Type="http://schemas.openxmlformats.org/officeDocument/2006/relationships/slideLayout" Target="../slideLayouts/slideLayout3.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9.xml.rels><?xml version="1.0" encoding="UTF-8" standalone="yes"?>
<Relationships xmlns="http://schemas.openxmlformats.org/package/2006/relationships"><Relationship Id="rId2" Type="http://schemas.openxmlformats.org/officeDocument/2006/relationships/image" Target="../media/image80.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0.xml.rels><?xml version="1.0" encoding="UTF-8" standalone="yes"?>
<Relationships xmlns="http://schemas.openxmlformats.org/package/2006/relationships"><Relationship Id="rId2" Type="http://schemas.openxmlformats.org/officeDocument/2006/relationships/image" Target="../media/image81.png"/><Relationship Id="rId1" Type="http://schemas.openxmlformats.org/officeDocument/2006/relationships/slideLayout" Target="../slideLayouts/slideLayout3.xml"/></Relationships>
</file>

<file path=ppt/slides/_rels/slide131.xml.rels><?xml version="1.0" encoding="UTF-8" standalone="yes"?>
<Relationships xmlns="http://schemas.openxmlformats.org/package/2006/relationships"><Relationship Id="rId2" Type="http://schemas.openxmlformats.org/officeDocument/2006/relationships/image" Target="../media/image82.png"/><Relationship Id="rId1" Type="http://schemas.openxmlformats.org/officeDocument/2006/relationships/slideLayout" Target="../slideLayouts/slideLayout3.xml"/></Relationships>
</file>

<file path=ppt/slides/_rels/slide132.xml.rels><?xml version="1.0" encoding="UTF-8" standalone="yes"?>
<Relationships xmlns="http://schemas.openxmlformats.org/package/2006/relationships"><Relationship Id="rId3" Type="http://schemas.openxmlformats.org/officeDocument/2006/relationships/image" Target="../media/image83.png"/><Relationship Id="rId2" Type="http://schemas.openxmlformats.org/officeDocument/2006/relationships/hyperlink" Target="https://www.npmjs.com/package/newman" TargetMode="External"/><Relationship Id="rId1" Type="http://schemas.openxmlformats.org/officeDocument/2006/relationships/slideLayout" Target="../slideLayouts/slideLayout3.xml"/></Relationships>
</file>

<file path=ppt/slides/_rels/slide133.xml.rels><?xml version="1.0" encoding="UTF-8" standalone="yes"?>
<Relationships xmlns="http://schemas.openxmlformats.org/package/2006/relationships"><Relationship Id="rId2" Type="http://schemas.openxmlformats.org/officeDocument/2006/relationships/image" Target="../media/image84.png"/><Relationship Id="rId1" Type="http://schemas.openxmlformats.org/officeDocument/2006/relationships/slideLayout" Target="../slideLayouts/slideLayout3.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5.xml.rels><?xml version="1.0" encoding="UTF-8" standalone="yes"?>
<Relationships xmlns="http://schemas.openxmlformats.org/package/2006/relationships"><Relationship Id="rId2" Type="http://schemas.openxmlformats.org/officeDocument/2006/relationships/image" Target="../media/image85.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3.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7.png"/><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3.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4.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6.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8.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slideLayout" Target="../slideLayouts/slideLayout3.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0.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3.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2.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3.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8.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3.xml"/></Relationships>
</file>

<file path=ppt/slides/_rels/slide89.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5.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3.xml"/></Relationships>
</file>

<file path=ppt/slides/_rels/slide96.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3.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8.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3.xml"/></Relationships>
</file>

<file path=ppt/slides/_rels/slide99.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a:bodyPr>
          <a:lstStyle/>
          <a:p>
            <a:r>
              <a:rPr lang="zh-CN" altLang="en-US" dirty="0"/>
              <a:t>南京老山项目中技术经验分享</a:t>
            </a:r>
            <a:endParaRPr lang="zh-CN" dirty="0"/>
          </a:p>
        </p:txBody>
      </p:sp>
      <p:sp>
        <p:nvSpPr>
          <p:cNvPr id="3" name="副标题 2"/>
          <p:cNvSpPr>
            <a:spLocks noGrp="1"/>
          </p:cNvSpPr>
          <p:nvPr>
            <p:ph type="subTitle" idx="1"/>
          </p:nvPr>
        </p:nvSpPr>
        <p:spPr/>
        <p:txBody>
          <a:bodyPr vert="horz" lIns="91440" tIns="45720" rIns="91440" bIns="45720" rtlCol="0" anchor="ctr" anchorCtr="0">
            <a:normAutofit/>
          </a:bodyPr>
          <a:lstStyle/>
          <a:p>
            <a:r>
              <a:rPr lang="en-US" altLang="zh-CN" dirty="0"/>
              <a:t>2017</a:t>
            </a:r>
            <a:r>
              <a:rPr lang="zh-CN" altLang="en-US" dirty="0"/>
              <a:t>年</a:t>
            </a:r>
            <a:r>
              <a:rPr lang="en-US" altLang="zh-CN" dirty="0"/>
              <a:t>6</a:t>
            </a:r>
            <a:r>
              <a:rPr lang="zh-CN" altLang="en-US" dirty="0"/>
              <a:t>月</a:t>
            </a:r>
            <a:endParaRPr lang="en-US" altLang="zh-CN" dirty="0"/>
          </a:p>
          <a:p>
            <a:r>
              <a:rPr lang="zh-CN" altLang="en-US" dirty="0"/>
              <a:t>物联网事业部南京老山项目组</a:t>
            </a:r>
          </a:p>
        </p:txBody>
      </p:sp>
      <p:sp>
        <p:nvSpPr>
          <p:cNvPr id="4" name="TextBox 3"/>
          <p:cNvSpPr txBox="1"/>
          <p:nvPr/>
        </p:nvSpPr>
        <p:spPr>
          <a:xfrm>
            <a:off x="9493858" y="469127"/>
            <a:ext cx="2472855" cy="338554"/>
          </a:xfrm>
          <a:prstGeom prst="rect">
            <a:avLst/>
          </a:prstGeom>
          <a:noFill/>
        </p:spPr>
        <p:txBody>
          <a:bodyPr wrap="square" rtlCol="0">
            <a:spAutoFit/>
          </a:bodyPr>
          <a:lstStyle/>
          <a:p>
            <a:r>
              <a:rPr lang="zh-CN" altLang="en-US" sz="1600" dirty="0">
                <a:latin typeface="微软雅黑" panose="020B0503020204020204" pitchFamily="34" charset="-122"/>
                <a:ea typeface="微软雅黑" panose="020B0503020204020204" pitchFamily="34" charset="-122"/>
              </a:rPr>
              <a:t>股票代码：</a:t>
            </a:r>
            <a:r>
              <a:rPr lang="en-US" altLang="zh-CN" sz="1600" dirty="0">
                <a:latin typeface="微软雅黑" panose="020B0503020204020204" pitchFamily="34" charset="-122"/>
                <a:ea typeface="微软雅黑" panose="020B0503020204020204" pitchFamily="34" charset="-122"/>
              </a:rPr>
              <a:t>300520</a:t>
            </a:r>
            <a:endParaRPr lang="zh-CN" altLang="en-US" sz="16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798809327"/>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p:cNvSpPr/>
          <p:nvPr/>
        </p:nvSpPr>
        <p:spPr>
          <a:xfrm>
            <a:off x="0" y="1073427"/>
            <a:ext cx="23555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735496" y="1073426"/>
            <a:ext cx="3336774"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TextBox 22"/>
          <p:cNvSpPr txBox="1"/>
          <p:nvPr/>
        </p:nvSpPr>
        <p:spPr>
          <a:xfrm>
            <a:off x="1051891" y="1065798"/>
            <a:ext cx="3147969" cy="369332"/>
          </a:xfrm>
          <a:prstGeom prst="rect">
            <a:avLst/>
          </a:prstGeom>
          <a:noFill/>
        </p:spPr>
        <p:txBody>
          <a:bodyPr wrap="squar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WEB</a:t>
            </a:r>
            <a:r>
              <a:rPr lang="zh-CN" altLang="en-US" dirty="0">
                <a:solidFill>
                  <a:schemeClr val="bg1"/>
                </a:solidFill>
                <a:latin typeface="微软雅黑" panose="020B0503020204020204" pitchFamily="34" charset="-122"/>
                <a:ea typeface="微软雅黑" panose="020B0503020204020204" pitchFamily="34" charset="-122"/>
              </a:rPr>
              <a:t>技术发展与</a:t>
            </a:r>
            <a:r>
              <a:rPr lang="en-US" altLang="zh-CN" dirty="0">
                <a:solidFill>
                  <a:schemeClr val="bg1"/>
                </a:solidFill>
                <a:latin typeface="微软雅黑" panose="020B0503020204020204" pitchFamily="34" charset="-122"/>
                <a:ea typeface="微软雅黑" panose="020B0503020204020204" pitchFamily="34" charset="-122"/>
              </a:rPr>
              <a:t>REST</a:t>
            </a:r>
            <a:r>
              <a:rPr lang="zh-CN" altLang="en-US" dirty="0">
                <a:solidFill>
                  <a:schemeClr val="bg1"/>
                </a:solidFill>
                <a:latin typeface="微软雅黑" panose="020B0503020204020204" pitchFamily="34" charset="-122"/>
                <a:ea typeface="微软雅黑" panose="020B0503020204020204" pitchFamily="34" charset="-122"/>
              </a:rPr>
              <a:t>的由来</a:t>
            </a:r>
          </a:p>
        </p:txBody>
      </p:sp>
      <p:sp>
        <p:nvSpPr>
          <p:cNvPr id="24" name="TextBox 23"/>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r>
              <a:rPr lang="en-US" altLang="zh-CN" sz="2400" b="1" dirty="0">
                <a:solidFill>
                  <a:schemeClr val="bg1"/>
                </a:solidFill>
                <a:latin typeface="微软雅黑" panose="020B0503020204020204" pitchFamily="34" charset="-122"/>
                <a:ea typeface="微软雅黑" panose="020B0503020204020204" pitchFamily="34" charset="-122"/>
              </a:rPr>
              <a:t>REST</a:t>
            </a:r>
            <a:r>
              <a:rPr lang="zh-CN" altLang="en-US" sz="2400" b="1" dirty="0">
                <a:solidFill>
                  <a:schemeClr val="bg1"/>
                </a:solidFill>
                <a:latin typeface="微软雅黑" panose="020B0503020204020204" pitchFamily="34" charset="-122"/>
                <a:ea typeface="微软雅黑" panose="020B0503020204020204" pitchFamily="34" charset="-122"/>
              </a:rPr>
              <a:t>架构风格介绍</a:t>
            </a:r>
          </a:p>
        </p:txBody>
      </p:sp>
      <p:sp>
        <p:nvSpPr>
          <p:cNvPr id="2" name="矩形 1"/>
          <p:cNvSpPr/>
          <p:nvPr/>
        </p:nvSpPr>
        <p:spPr>
          <a:xfrm>
            <a:off x="4744342" y="1681439"/>
            <a:ext cx="2078261" cy="458908"/>
          </a:xfrm>
          <a:prstGeom prst="rect">
            <a:avLst/>
          </a:prstGeom>
        </p:spPr>
        <p:txBody>
          <a:bodyPr wrap="none">
            <a:spAutoFit/>
          </a:bodyPr>
          <a:lstStyle/>
          <a:p>
            <a:pPr>
              <a:lnSpc>
                <a:spcPct val="150000"/>
              </a:lnSpc>
            </a:pPr>
            <a:r>
              <a:rPr lang="en-US" altLang="zh-CN" dirty="0">
                <a:latin typeface="微软雅黑" panose="020B0503020204020204" pitchFamily="34" charset="-122"/>
                <a:ea typeface="微软雅黑" panose="020B0503020204020204" pitchFamily="34" charset="-122"/>
              </a:rPr>
              <a:t>WEB</a:t>
            </a:r>
            <a:r>
              <a:rPr lang="zh-CN" altLang="en-US" dirty="0">
                <a:latin typeface="微软雅黑" panose="020B0503020204020204" pitchFamily="34" charset="-122"/>
                <a:ea typeface="微软雅黑" panose="020B0503020204020204" pitchFamily="34" charset="-122"/>
              </a:rPr>
              <a:t>技术发展历程</a:t>
            </a:r>
          </a:p>
        </p:txBody>
      </p:sp>
      <p:graphicFrame>
        <p:nvGraphicFramePr>
          <p:cNvPr id="10" name="图示 9"/>
          <p:cNvGraphicFramePr/>
          <p:nvPr>
            <p:extLst>
              <p:ext uri="{D42A27DB-BD31-4B8C-83A1-F6EECF244321}">
                <p14:modId xmlns:p14="http://schemas.microsoft.com/office/powerpoint/2010/main" val="2950477891"/>
              </p:ext>
            </p:extLst>
          </p:nvPr>
        </p:nvGraphicFramePr>
        <p:xfrm>
          <a:off x="1124624" y="2386656"/>
          <a:ext cx="9704593" cy="341664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1596211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开发模式的改变：前后端分离</a:t>
            </a:r>
          </a:p>
        </p:txBody>
      </p:sp>
      <p:sp>
        <p:nvSpPr>
          <p:cNvPr id="5" name="TextBox 4"/>
          <p:cNvSpPr txBox="1"/>
          <p:nvPr/>
        </p:nvSpPr>
        <p:spPr>
          <a:xfrm>
            <a:off x="131647" y="1643961"/>
            <a:ext cx="12060353" cy="1800493"/>
          </a:xfrm>
          <a:prstGeom prst="rect">
            <a:avLst/>
          </a:prstGeom>
          <a:noFill/>
        </p:spPr>
        <p:txBody>
          <a:bodyPr wrap="square" rtlCol="0">
            <a:spAutoFit/>
          </a:bodyPr>
          <a:lstStyle/>
          <a:p>
            <a:pPr>
              <a:lnSpc>
                <a:spcPct val="150000"/>
              </a:lnSpc>
            </a:pPr>
            <a:r>
              <a:rPr lang="en-US" altLang="zh-CN" sz="2000" dirty="0">
                <a:latin typeface="微软雅黑" panose="020B0503020204020204" pitchFamily="34" charset="-122"/>
                <a:ea typeface="微软雅黑" panose="020B0503020204020204" pitchFamily="34" charset="-122"/>
              </a:rPr>
              <a:t>Vue.js</a:t>
            </a:r>
            <a:r>
              <a:rPr lang="zh-CN" altLang="en-US" sz="2000" dirty="0">
                <a:latin typeface="微软雅黑" panose="020B0503020204020204" pitchFamily="34" charset="-122"/>
                <a:ea typeface="微软雅黑" panose="020B0503020204020204" pitchFamily="34" charset="-122"/>
              </a:rPr>
              <a:t>现状</a:t>
            </a:r>
            <a:endParaRPr lang="en-US" altLang="zh-CN" sz="2000" dirty="0">
              <a:latin typeface="微软雅黑" panose="020B0503020204020204" pitchFamily="34" charset="-122"/>
              <a:ea typeface="微软雅黑" panose="020B0503020204020204" pitchFamily="34" charset="-122"/>
            </a:endParaRPr>
          </a:p>
          <a:p>
            <a:pPr marL="285750" indent="-285750">
              <a:lnSpc>
                <a:spcPct val="150000"/>
              </a:lnSpc>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314 Contributors</a:t>
            </a:r>
          </a:p>
          <a:p>
            <a:pPr marL="285750" indent="-285750">
              <a:lnSpc>
                <a:spcPct val="150000"/>
              </a:lnSpc>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社区化的开源产品：</a:t>
            </a:r>
            <a:r>
              <a:rPr lang="en-US" altLang="zh-CN" dirty="0">
                <a:latin typeface="微软雅黑" panose="020B0503020204020204" pitchFamily="34" charset="-122"/>
                <a:ea typeface="微软雅黑" panose="020B0503020204020204" pitchFamily="34" charset="-122"/>
              </a:rPr>
              <a:t>NUXT.js</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Quasar Framework</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Ionic</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Element</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iView</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Muse-UI</a:t>
            </a:r>
            <a:r>
              <a:rPr lang="zh-CN" altLang="en-US"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Vux</a:t>
            </a:r>
            <a:r>
              <a:rPr lang="zh-CN" altLang="en-US"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Vuetify</a:t>
            </a:r>
            <a:r>
              <a:rPr lang="zh-CN" altLang="en-US"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Vue</a:t>
            </a:r>
            <a:r>
              <a:rPr lang="en-US" altLang="zh-CN" dirty="0">
                <a:latin typeface="微软雅黑" panose="020B0503020204020204" pitchFamily="34" charset="-122"/>
                <a:ea typeface="微软雅黑" panose="020B0503020204020204" pitchFamily="34" charset="-122"/>
              </a:rPr>
              <a:t> Material</a:t>
            </a:r>
          </a:p>
        </p:txBody>
      </p:sp>
      <p:sp>
        <p:nvSpPr>
          <p:cNvPr id="12" name="矩形 11"/>
          <p:cNvSpPr/>
          <p:nvPr/>
        </p:nvSpPr>
        <p:spPr>
          <a:xfrm>
            <a:off x="0" y="1073427"/>
            <a:ext cx="1690577"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735495" y="1073426"/>
            <a:ext cx="2007705"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TextBox 16"/>
          <p:cNvSpPr txBox="1"/>
          <p:nvPr/>
        </p:nvSpPr>
        <p:spPr>
          <a:xfrm>
            <a:off x="735497" y="1051963"/>
            <a:ext cx="2007703" cy="369332"/>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前端框架：</a:t>
            </a:r>
            <a:r>
              <a:rPr lang="en-US" altLang="zh-CN" dirty="0">
                <a:solidFill>
                  <a:schemeClr val="bg1"/>
                </a:solidFill>
                <a:latin typeface="微软雅黑" panose="020B0503020204020204" pitchFamily="34" charset="-122"/>
                <a:ea typeface="微软雅黑" panose="020B0503020204020204" pitchFamily="34" charset="-122"/>
              </a:rPr>
              <a:t>Vue.js</a:t>
            </a:r>
            <a:endParaRPr lang="zh-CN" altLang="en-US" dirty="0">
              <a:solidFill>
                <a:schemeClr val="bg1"/>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2"/>
          <a:stretch>
            <a:fillRect/>
          </a:stretch>
        </p:blipFill>
        <p:spPr>
          <a:xfrm>
            <a:off x="1857152" y="3260726"/>
            <a:ext cx="3884429" cy="2913322"/>
          </a:xfrm>
          <a:prstGeom prst="rect">
            <a:avLst/>
          </a:prstGeom>
        </p:spPr>
      </p:pic>
    </p:spTree>
    <p:extLst>
      <p:ext uri="{BB962C8B-B14F-4D97-AF65-F5344CB8AC3E}">
        <p14:creationId xmlns:p14="http://schemas.microsoft.com/office/powerpoint/2010/main" val="18931173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开发模式的改变：前后端分离</a:t>
            </a:r>
          </a:p>
        </p:txBody>
      </p:sp>
      <p:sp>
        <p:nvSpPr>
          <p:cNvPr id="5" name="TextBox 4"/>
          <p:cNvSpPr txBox="1"/>
          <p:nvPr/>
        </p:nvSpPr>
        <p:spPr>
          <a:xfrm>
            <a:off x="131647" y="1643961"/>
            <a:ext cx="12060353" cy="1015663"/>
          </a:xfrm>
          <a:prstGeom prst="rect">
            <a:avLst/>
          </a:prstGeom>
          <a:noFill/>
        </p:spPr>
        <p:txBody>
          <a:bodyPr wrap="square" rtlCol="0">
            <a:spAutoFit/>
          </a:bodyPr>
          <a:lstStyle/>
          <a:p>
            <a:pPr>
              <a:lnSpc>
                <a:spcPct val="150000"/>
              </a:lnSpc>
            </a:pPr>
            <a:r>
              <a:rPr lang="en-US" altLang="zh-CN" sz="2000" dirty="0">
                <a:latin typeface="微软雅黑" panose="020B0503020204020204" pitchFamily="34" charset="-122"/>
                <a:ea typeface="微软雅黑" panose="020B0503020204020204" pitchFamily="34" charset="-122"/>
              </a:rPr>
              <a:t>Vue.js</a:t>
            </a:r>
            <a:r>
              <a:rPr lang="zh-CN" altLang="en-US" sz="2000" dirty="0">
                <a:latin typeface="微软雅黑" panose="020B0503020204020204" pitchFamily="34" charset="-122"/>
                <a:ea typeface="微软雅黑" panose="020B0503020204020204" pitchFamily="34" charset="-122"/>
              </a:rPr>
              <a:t>现状</a:t>
            </a:r>
            <a:endParaRPr lang="en-US" altLang="zh-CN" sz="2000" dirty="0">
              <a:latin typeface="微软雅黑" panose="020B0503020204020204" pitchFamily="34" charset="-122"/>
              <a:ea typeface="微软雅黑" panose="020B0503020204020204" pitchFamily="34" charset="-122"/>
            </a:endParaRPr>
          </a:p>
          <a:p>
            <a:pPr marL="342900" indent="-342900">
              <a:lnSpc>
                <a:spcPct val="150000"/>
              </a:lnSpc>
              <a:buFont typeface="Arial" panose="020B0604020202020204" pitchFamily="34" charset="0"/>
              <a:buChar char="•"/>
            </a:pPr>
            <a:r>
              <a:rPr lang="zh-CN" altLang="en-US" sz="2000" dirty="0">
                <a:latin typeface="微软雅黑" panose="020B0503020204020204" pitchFamily="34" charset="-122"/>
                <a:ea typeface="微软雅黑" panose="020B0503020204020204" pitchFamily="34" charset="-122"/>
              </a:rPr>
              <a:t>与阿里合作的 </a:t>
            </a:r>
            <a:r>
              <a:rPr lang="en-US" altLang="zh-CN" sz="2000" dirty="0" err="1">
                <a:latin typeface="微软雅黑" panose="020B0503020204020204" pitchFamily="34" charset="-122"/>
                <a:ea typeface="微软雅黑" panose="020B0503020204020204" pitchFamily="34" charset="-122"/>
              </a:rPr>
              <a:t>Weex</a:t>
            </a:r>
            <a:endParaRPr lang="en-US" altLang="zh-CN" sz="2000" dirty="0">
              <a:latin typeface="微软雅黑" panose="020B0503020204020204" pitchFamily="34" charset="-122"/>
              <a:ea typeface="微软雅黑" panose="020B0503020204020204" pitchFamily="34" charset="-122"/>
            </a:endParaRPr>
          </a:p>
        </p:txBody>
      </p:sp>
      <p:sp>
        <p:nvSpPr>
          <p:cNvPr id="12" name="矩形 11"/>
          <p:cNvSpPr/>
          <p:nvPr/>
        </p:nvSpPr>
        <p:spPr>
          <a:xfrm>
            <a:off x="0" y="1073427"/>
            <a:ext cx="1690577"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735495" y="1073426"/>
            <a:ext cx="2007705"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TextBox 16"/>
          <p:cNvSpPr txBox="1"/>
          <p:nvPr/>
        </p:nvSpPr>
        <p:spPr>
          <a:xfrm>
            <a:off x="735497" y="1051963"/>
            <a:ext cx="2007703" cy="369332"/>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前端框架：</a:t>
            </a:r>
            <a:r>
              <a:rPr lang="en-US" altLang="zh-CN" dirty="0">
                <a:solidFill>
                  <a:schemeClr val="bg1"/>
                </a:solidFill>
                <a:latin typeface="微软雅黑" panose="020B0503020204020204" pitchFamily="34" charset="-122"/>
                <a:ea typeface="微软雅黑" panose="020B0503020204020204" pitchFamily="34" charset="-122"/>
              </a:rPr>
              <a:t>Vue.js</a:t>
            </a:r>
            <a:endParaRPr lang="zh-CN" altLang="en-US" dirty="0">
              <a:solidFill>
                <a:schemeClr val="bg1"/>
              </a:solidFill>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2"/>
          <a:stretch>
            <a:fillRect/>
          </a:stretch>
        </p:blipFill>
        <p:spPr>
          <a:xfrm>
            <a:off x="3675320" y="1866013"/>
            <a:ext cx="6096000" cy="4572000"/>
          </a:xfrm>
          <a:prstGeom prst="rect">
            <a:avLst/>
          </a:prstGeom>
        </p:spPr>
      </p:pic>
    </p:spTree>
    <p:extLst>
      <p:ext uri="{BB962C8B-B14F-4D97-AF65-F5344CB8AC3E}">
        <p14:creationId xmlns:p14="http://schemas.microsoft.com/office/powerpoint/2010/main" val="2573094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开发模式的改变：前后端分离</a:t>
            </a:r>
          </a:p>
        </p:txBody>
      </p:sp>
      <p:sp>
        <p:nvSpPr>
          <p:cNvPr id="5" name="TextBox 4"/>
          <p:cNvSpPr txBox="1"/>
          <p:nvPr/>
        </p:nvSpPr>
        <p:spPr>
          <a:xfrm>
            <a:off x="131647" y="1643961"/>
            <a:ext cx="12060353" cy="1015663"/>
          </a:xfrm>
          <a:prstGeom prst="rect">
            <a:avLst/>
          </a:prstGeom>
          <a:noFill/>
        </p:spPr>
        <p:txBody>
          <a:bodyPr wrap="square" rtlCol="0">
            <a:spAutoFit/>
          </a:bodyPr>
          <a:lstStyle/>
          <a:p>
            <a:pPr>
              <a:lnSpc>
                <a:spcPct val="150000"/>
              </a:lnSpc>
            </a:pPr>
            <a:r>
              <a:rPr lang="en-US" altLang="zh-CN" sz="2000" dirty="0">
                <a:latin typeface="微软雅黑" panose="020B0503020204020204" pitchFamily="34" charset="-122"/>
                <a:ea typeface="微软雅黑" panose="020B0503020204020204" pitchFamily="34" charset="-122"/>
              </a:rPr>
              <a:t>Vue.js</a:t>
            </a:r>
            <a:r>
              <a:rPr lang="zh-CN" altLang="en-US" sz="2000" dirty="0">
                <a:latin typeface="微软雅黑" panose="020B0503020204020204" pitchFamily="34" charset="-122"/>
                <a:ea typeface="微软雅黑" panose="020B0503020204020204" pitchFamily="34" charset="-122"/>
              </a:rPr>
              <a:t>现状</a:t>
            </a:r>
            <a:endParaRPr lang="en-US" altLang="zh-CN" sz="2000" dirty="0">
              <a:latin typeface="微软雅黑" panose="020B0503020204020204" pitchFamily="34" charset="-122"/>
              <a:ea typeface="微软雅黑" panose="020B0503020204020204" pitchFamily="34" charset="-122"/>
            </a:endParaRPr>
          </a:p>
          <a:p>
            <a:pPr marL="342900" indent="-342900">
              <a:lnSpc>
                <a:spcPct val="150000"/>
              </a:lnSpc>
              <a:buFont typeface="Arial" panose="020B0604020202020204" pitchFamily="34" charset="0"/>
              <a:buChar char="•"/>
            </a:pPr>
            <a:r>
              <a:rPr lang="en-US" altLang="zh-CN" sz="2000" dirty="0">
                <a:latin typeface="微软雅黑" panose="020B0503020204020204" pitchFamily="34" charset="-122"/>
                <a:ea typeface="微软雅黑" panose="020B0503020204020204" pitchFamily="34" charset="-122"/>
              </a:rPr>
              <a:t>Microsoft Build </a:t>
            </a:r>
            <a:r>
              <a:rPr lang="en-US" altLang="zh-CN" sz="2000" dirty="0" err="1">
                <a:latin typeface="微软雅黑" panose="020B0503020204020204" pitchFamily="34" charset="-122"/>
                <a:ea typeface="微软雅黑" panose="020B0503020204020204" pitchFamily="34" charset="-122"/>
              </a:rPr>
              <a:t>TypeScipt</a:t>
            </a:r>
            <a:r>
              <a:rPr lang="en-US" altLang="zh-CN" sz="2000" dirty="0">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老大作者 </a:t>
            </a:r>
            <a:r>
              <a:rPr lang="en-US" altLang="zh-CN" sz="2000" dirty="0">
                <a:latin typeface="微软雅黑" panose="020B0503020204020204" pitchFamily="34" charset="-122"/>
                <a:ea typeface="微软雅黑" panose="020B0503020204020204" pitchFamily="34" charset="-122"/>
              </a:rPr>
              <a:t>Anders Hejlsberg </a:t>
            </a:r>
            <a:r>
              <a:rPr lang="zh-CN" altLang="en-US" sz="2000" dirty="0">
                <a:latin typeface="微软雅黑" panose="020B0503020204020204" pitchFamily="34" charset="-122"/>
                <a:ea typeface="微软雅黑" panose="020B0503020204020204" pitchFamily="34" charset="-122"/>
              </a:rPr>
              <a:t>在 </a:t>
            </a:r>
            <a:r>
              <a:rPr lang="en-US" altLang="zh-CN" sz="2000" dirty="0">
                <a:latin typeface="微软雅黑" panose="020B0503020204020204" pitchFamily="34" charset="-122"/>
                <a:ea typeface="微软雅黑" panose="020B0503020204020204" pitchFamily="34" charset="-122"/>
              </a:rPr>
              <a:t>Demo </a:t>
            </a:r>
            <a:r>
              <a:rPr lang="zh-CN" altLang="en-US" sz="2000" dirty="0">
                <a:latin typeface="微软雅黑" panose="020B0503020204020204" pitchFamily="34" charset="-122"/>
                <a:ea typeface="微软雅黑" panose="020B0503020204020204" pitchFamily="34" charset="-122"/>
              </a:rPr>
              <a:t>中 </a:t>
            </a:r>
            <a:r>
              <a:rPr lang="en-US" altLang="zh-CN" sz="2000" dirty="0" err="1">
                <a:latin typeface="微软雅黑" panose="020B0503020204020204" pitchFamily="34" charset="-122"/>
                <a:ea typeface="微软雅黑" panose="020B0503020204020204" pitchFamily="34" charset="-122"/>
              </a:rPr>
              <a:t>Vue</a:t>
            </a:r>
            <a:r>
              <a:rPr lang="en-US" altLang="zh-CN" sz="2000" dirty="0">
                <a:latin typeface="微软雅黑" panose="020B0503020204020204" pitchFamily="34" charset="-122"/>
                <a:ea typeface="微软雅黑" panose="020B0503020204020204" pitchFamily="34" charset="-122"/>
              </a:rPr>
              <a:t> + </a:t>
            </a:r>
            <a:r>
              <a:rPr lang="en-US" altLang="zh-CN" sz="2000" dirty="0" err="1">
                <a:latin typeface="微软雅黑" panose="020B0503020204020204" pitchFamily="34" charset="-122"/>
                <a:ea typeface="微软雅黑" panose="020B0503020204020204" pitchFamily="34" charset="-122"/>
              </a:rPr>
              <a:t>VSCode</a:t>
            </a:r>
            <a:endParaRPr lang="en-US" altLang="zh-CN" sz="2000" dirty="0">
              <a:latin typeface="微软雅黑" panose="020B0503020204020204" pitchFamily="34" charset="-122"/>
              <a:ea typeface="微软雅黑" panose="020B0503020204020204" pitchFamily="34" charset="-122"/>
            </a:endParaRPr>
          </a:p>
        </p:txBody>
      </p:sp>
      <p:sp>
        <p:nvSpPr>
          <p:cNvPr id="12" name="矩形 11"/>
          <p:cNvSpPr/>
          <p:nvPr/>
        </p:nvSpPr>
        <p:spPr>
          <a:xfrm>
            <a:off x="0" y="1073427"/>
            <a:ext cx="1690577"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735495" y="1073426"/>
            <a:ext cx="2007705"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TextBox 16"/>
          <p:cNvSpPr txBox="1"/>
          <p:nvPr/>
        </p:nvSpPr>
        <p:spPr>
          <a:xfrm>
            <a:off x="735497" y="1051963"/>
            <a:ext cx="2007703" cy="369332"/>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前端框架：</a:t>
            </a:r>
            <a:r>
              <a:rPr lang="en-US" altLang="zh-CN" dirty="0">
                <a:solidFill>
                  <a:schemeClr val="bg1"/>
                </a:solidFill>
                <a:latin typeface="微软雅黑" panose="020B0503020204020204" pitchFamily="34" charset="-122"/>
                <a:ea typeface="微软雅黑" panose="020B0503020204020204" pitchFamily="34" charset="-122"/>
              </a:rPr>
              <a:t>Vue.js</a:t>
            </a:r>
            <a:endParaRPr lang="zh-CN" altLang="en-US" dirty="0">
              <a:solidFill>
                <a:schemeClr val="bg1"/>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2"/>
          <a:stretch>
            <a:fillRect/>
          </a:stretch>
        </p:blipFill>
        <p:spPr>
          <a:xfrm>
            <a:off x="2743200" y="2740542"/>
            <a:ext cx="4774019" cy="3580514"/>
          </a:xfrm>
          <a:prstGeom prst="rect">
            <a:avLst/>
          </a:prstGeom>
        </p:spPr>
      </p:pic>
    </p:spTree>
    <p:extLst>
      <p:ext uri="{BB962C8B-B14F-4D97-AF65-F5344CB8AC3E}">
        <p14:creationId xmlns:p14="http://schemas.microsoft.com/office/powerpoint/2010/main" val="42197903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开发模式的改变：前后端分离</a:t>
            </a:r>
          </a:p>
        </p:txBody>
      </p:sp>
      <p:sp>
        <p:nvSpPr>
          <p:cNvPr id="5" name="TextBox 4"/>
          <p:cNvSpPr txBox="1"/>
          <p:nvPr/>
        </p:nvSpPr>
        <p:spPr>
          <a:xfrm>
            <a:off x="131647" y="1643961"/>
            <a:ext cx="12060353" cy="1015663"/>
          </a:xfrm>
          <a:prstGeom prst="rect">
            <a:avLst/>
          </a:prstGeom>
          <a:noFill/>
        </p:spPr>
        <p:txBody>
          <a:bodyPr wrap="square" rtlCol="0">
            <a:spAutoFit/>
          </a:bodyPr>
          <a:lstStyle/>
          <a:p>
            <a:pPr>
              <a:lnSpc>
                <a:spcPct val="150000"/>
              </a:lnSpc>
            </a:pPr>
            <a:r>
              <a:rPr lang="en-US" altLang="zh-CN" sz="2000" dirty="0">
                <a:latin typeface="微软雅黑" panose="020B0503020204020204" pitchFamily="34" charset="-122"/>
                <a:ea typeface="微软雅黑" panose="020B0503020204020204" pitchFamily="34" charset="-122"/>
              </a:rPr>
              <a:t>Vue.js</a:t>
            </a:r>
            <a:r>
              <a:rPr lang="zh-CN" altLang="en-US" sz="2000" dirty="0">
                <a:latin typeface="微软雅黑" panose="020B0503020204020204" pitchFamily="34" charset="-122"/>
                <a:ea typeface="微软雅黑" panose="020B0503020204020204" pitchFamily="34" charset="-122"/>
              </a:rPr>
              <a:t>现状</a:t>
            </a:r>
            <a:endParaRPr lang="en-US" altLang="zh-CN" sz="2000" dirty="0">
              <a:latin typeface="微软雅黑" panose="020B0503020204020204" pitchFamily="34" charset="-122"/>
              <a:ea typeface="微软雅黑" panose="020B0503020204020204" pitchFamily="34" charset="-122"/>
            </a:endParaRPr>
          </a:p>
          <a:p>
            <a:pPr marL="342900" indent="-342900">
              <a:lnSpc>
                <a:spcPct val="150000"/>
              </a:lnSpc>
              <a:buFont typeface="Arial" panose="020B0604020202020204" pitchFamily="34" charset="0"/>
              <a:buChar char="•"/>
            </a:pPr>
            <a:r>
              <a:rPr lang="en-US" altLang="zh-CN" sz="2000" dirty="0">
                <a:latin typeface="微软雅黑" panose="020B0503020204020204" pitchFamily="34" charset="-122"/>
                <a:ea typeface="微软雅黑" panose="020B0503020204020204" pitchFamily="34" charset="-122"/>
              </a:rPr>
              <a:t>Google I/O Addy </a:t>
            </a:r>
            <a:r>
              <a:rPr lang="en-US" altLang="zh-CN" sz="2000" dirty="0" err="1">
                <a:latin typeface="微软雅黑" panose="020B0503020204020204" pitchFamily="34" charset="-122"/>
                <a:ea typeface="微软雅黑" panose="020B0503020204020204" pitchFamily="34" charset="-122"/>
              </a:rPr>
              <a:t>Osmani</a:t>
            </a:r>
            <a:r>
              <a:rPr lang="en-US" altLang="zh-CN" sz="2000" dirty="0">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介绍 </a:t>
            </a:r>
            <a:r>
              <a:rPr lang="en-US" altLang="zh-CN" sz="2000" dirty="0" err="1">
                <a:latin typeface="微软雅黑" panose="020B0503020204020204" pitchFamily="34" charset="-122"/>
                <a:ea typeface="微软雅黑" panose="020B0503020204020204" pitchFamily="34" charset="-122"/>
              </a:rPr>
              <a:t>Vue</a:t>
            </a:r>
            <a:r>
              <a:rPr lang="en-US" altLang="zh-CN" sz="2000" dirty="0">
                <a:latin typeface="微软雅黑" panose="020B0503020204020204" pitchFamily="34" charset="-122"/>
                <a:ea typeface="微软雅黑" panose="020B0503020204020204" pitchFamily="34" charset="-122"/>
              </a:rPr>
              <a:t> + PWA</a:t>
            </a:r>
          </a:p>
        </p:txBody>
      </p:sp>
      <p:sp>
        <p:nvSpPr>
          <p:cNvPr id="12" name="矩形 11"/>
          <p:cNvSpPr/>
          <p:nvPr/>
        </p:nvSpPr>
        <p:spPr>
          <a:xfrm>
            <a:off x="0" y="1073427"/>
            <a:ext cx="1690577"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735495" y="1073426"/>
            <a:ext cx="2007705"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TextBox 16"/>
          <p:cNvSpPr txBox="1"/>
          <p:nvPr/>
        </p:nvSpPr>
        <p:spPr>
          <a:xfrm>
            <a:off x="735497" y="1051963"/>
            <a:ext cx="2007703" cy="369332"/>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前端框架：</a:t>
            </a:r>
            <a:r>
              <a:rPr lang="en-US" altLang="zh-CN" dirty="0">
                <a:solidFill>
                  <a:schemeClr val="bg1"/>
                </a:solidFill>
                <a:latin typeface="微软雅黑" panose="020B0503020204020204" pitchFamily="34" charset="-122"/>
                <a:ea typeface="微软雅黑" panose="020B0503020204020204" pitchFamily="34" charset="-122"/>
              </a:rPr>
              <a:t>Vue.js</a:t>
            </a:r>
            <a:endParaRPr lang="zh-CN" altLang="en-US" dirty="0">
              <a:solidFill>
                <a:schemeClr val="bg1"/>
              </a:solidFill>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2"/>
          <a:stretch>
            <a:fillRect/>
          </a:stretch>
        </p:blipFill>
        <p:spPr>
          <a:xfrm>
            <a:off x="6161823" y="2275367"/>
            <a:ext cx="4954772" cy="3716079"/>
          </a:xfrm>
          <a:prstGeom prst="rect">
            <a:avLst/>
          </a:prstGeom>
        </p:spPr>
      </p:pic>
    </p:spTree>
    <p:extLst>
      <p:ext uri="{BB962C8B-B14F-4D97-AF65-F5344CB8AC3E}">
        <p14:creationId xmlns:p14="http://schemas.microsoft.com/office/powerpoint/2010/main" val="2968299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5"/>
          <p:cNvSpPr>
            <a:spLocks/>
          </p:cNvSpPr>
          <p:nvPr/>
        </p:nvSpPr>
        <p:spPr bwMode="auto">
          <a:xfrm>
            <a:off x="3974100" y="1435406"/>
            <a:ext cx="4236581" cy="4893132"/>
          </a:xfrm>
          <a:custGeom>
            <a:avLst/>
            <a:gdLst>
              <a:gd name="T0" fmla="*/ 3349 w 3349"/>
              <a:gd name="T1" fmla="*/ 2902 h 3868"/>
              <a:gd name="T2" fmla="*/ 1675 w 3349"/>
              <a:gd name="T3" fmla="*/ 3868 h 3868"/>
              <a:gd name="T4" fmla="*/ 0 w 3349"/>
              <a:gd name="T5" fmla="*/ 2902 h 3868"/>
              <a:gd name="T6" fmla="*/ 0 w 3349"/>
              <a:gd name="T7" fmla="*/ 966 h 3868"/>
              <a:gd name="T8" fmla="*/ 1675 w 3349"/>
              <a:gd name="T9" fmla="*/ 0 h 3868"/>
              <a:gd name="T10" fmla="*/ 3349 w 3349"/>
              <a:gd name="T11" fmla="*/ 966 h 3868"/>
              <a:gd name="T12" fmla="*/ 3349 w 3349"/>
              <a:gd name="T13" fmla="*/ 2902 h 3868"/>
            </a:gdLst>
            <a:ahLst/>
            <a:cxnLst>
              <a:cxn ang="0">
                <a:pos x="T0" y="T1"/>
              </a:cxn>
              <a:cxn ang="0">
                <a:pos x="T2" y="T3"/>
              </a:cxn>
              <a:cxn ang="0">
                <a:pos x="T4" y="T5"/>
              </a:cxn>
              <a:cxn ang="0">
                <a:pos x="T6" y="T7"/>
              </a:cxn>
              <a:cxn ang="0">
                <a:pos x="T8" y="T9"/>
              </a:cxn>
              <a:cxn ang="0">
                <a:pos x="T10" y="T11"/>
              </a:cxn>
              <a:cxn ang="0">
                <a:pos x="T12" y="T13"/>
              </a:cxn>
            </a:cxnLst>
            <a:rect l="0" t="0" r="r" b="b"/>
            <a:pathLst>
              <a:path w="3349" h="3868">
                <a:moveTo>
                  <a:pt x="3349" y="2902"/>
                </a:moveTo>
                <a:lnTo>
                  <a:pt x="1675" y="3868"/>
                </a:lnTo>
                <a:lnTo>
                  <a:pt x="0" y="2902"/>
                </a:lnTo>
                <a:lnTo>
                  <a:pt x="0" y="966"/>
                </a:lnTo>
                <a:lnTo>
                  <a:pt x="1675" y="0"/>
                </a:lnTo>
                <a:lnTo>
                  <a:pt x="3349" y="966"/>
                </a:lnTo>
                <a:lnTo>
                  <a:pt x="3349" y="2902"/>
                </a:lnTo>
                <a:close/>
              </a:path>
            </a:pathLst>
          </a:custGeom>
          <a:solidFill>
            <a:schemeClr val="bg1">
              <a:lumMod val="75000"/>
            </a:schemeClr>
          </a:solidFill>
          <a:ln>
            <a:noFill/>
          </a:ln>
          <a:effec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 name="Freeform 6"/>
          <p:cNvSpPr>
            <a:spLocks/>
          </p:cNvSpPr>
          <p:nvPr/>
        </p:nvSpPr>
        <p:spPr bwMode="auto">
          <a:xfrm>
            <a:off x="3719829" y="3077414"/>
            <a:ext cx="651489" cy="292222"/>
          </a:xfrm>
          <a:custGeom>
            <a:avLst/>
            <a:gdLst>
              <a:gd name="T0" fmla="*/ 0 w 515"/>
              <a:gd name="T1" fmla="*/ 231 h 231"/>
              <a:gd name="T2" fmla="*/ 398 w 515"/>
              <a:gd name="T3" fmla="*/ 0 h 231"/>
              <a:gd name="T4" fmla="*/ 515 w 515"/>
              <a:gd name="T5" fmla="*/ 0 h 231"/>
              <a:gd name="T6" fmla="*/ 515 w 515"/>
              <a:gd name="T7" fmla="*/ 231 h 231"/>
              <a:gd name="T8" fmla="*/ 0 w 515"/>
              <a:gd name="T9" fmla="*/ 231 h 231"/>
            </a:gdLst>
            <a:ahLst/>
            <a:cxnLst>
              <a:cxn ang="0">
                <a:pos x="T0" y="T1"/>
              </a:cxn>
              <a:cxn ang="0">
                <a:pos x="T2" y="T3"/>
              </a:cxn>
              <a:cxn ang="0">
                <a:pos x="T4" y="T5"/>
              </a:cxn>
              <a:cxn ang="0">
                <a:pos x="T6" y="T7"/>
              </a:cxn>
              <a:cxn ang="0">
                <a:pos x="T8" y="T9"/>
              </a:cxn>
            </a:cxnLst>
            <a:rect l="0" t="0" r="r" b="b"/>
            <a:pathLst>
              <a:path w="515" h="231">
                <a:moveTo>
                  <a:pt x="0" y="231"/>
                </a:moveTo>
                <a:lnTo>
                  <a:pt x="398" y="0"/>
                </a:lnTo>
                <a:lnTo>
                  <a:pt x="515" y="0"/>
                </a:lnTo>
                <a:lnTo>
                  <a:pt x="515" y="231"/>
                </a:lnTo>
                <a:lnTo>
                  <a:pt x="0" y="231"/>
                </a:lnTo>
                <a:close/>
              </a:path>
            </a:pathLst>
          </a:custGeom>
          <a:solidFill>
            <a:srgbClr val="3C535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5" name="Freeform 7"/>
          <p:cNvSpPr>
            <a:spLocks/>
          </p:cNvSpPr>
          <p:nvPr/>
        </p:nvSpPr>
        <p:spPr bwMode="auto">
          <a:xfrm>
            <a:off x="3632542" y="3026812"/>
            <a:ext cx="1478818" cy="1710319"/>
          </a:xfrm>
          <a:custGeom>
            <a:avLst/>
            <a:gdLst>
              <a:gd name="T0" fmla="*/ 0 w 1169"/>
              <a:gd name="T1" fmla="*/ 1014 h 1352"/>
              <a:gd name="T2" fmla="*/ 0 w 1169"/>
              <a:gd name="T3" fmla="*/ 338 h 1352"/>
              <a:gd name="T4" fmla="*/ 584 w 1169"/>
              <a:gd name="T5" fmla="*/ 0 h 1352"/>
              <a:gd name="T6" fmla="*/ 1169 w 1169"/>
              <a:gd name="T7" fmla="*/ 338 h 1352"/>
              <a:gd name="T8" fmla="*/ 1169 w 1169"/>
              <a:gd name="T9" fmla="*/ 1014 h 1352"/>
              <a:gd name="T10" fmla="*/ 584 w 1169"/>
              <a:gd name="T11" fmla="*/ 1352 h 1352"/>
              <a:gd name="T12" fmla="*/ 0 w 1169"/>
              <a:gd name="T13" fmla="*/ 1014 h 1352"/>
            </a:gdLst>
            <a:ahLst/>
            <a:cxnLst>
              <a:cxn ang="0">
                <a:pos x="T0" y="T1"/>
              </a:cxn>
              <a:cxn ang="0">
                <a:pos x="T2" y="T3"/>
              </a:cxn>
              <a:cxn ang="0">
                <a:pos x="T4" y="T5"/>
              </a:cxn>
              <a:cxn ang="0">
                <a:pos x="T6" y="T7"/>
              </a:cxn>
              <a:cxn ang="0">
                <a:pos x="T8" y="T9"/>
              </a:cxn>
              <a:cxn ang="0">
                <a:pos x="T10" y="T11"/>
              </a:cxn>
              <a:cxn ang="0">
                <a:pos x="T12" y="T13"/>
              </a:cxn>
            </a:cxnLst>
            <a:rect l="0" t="0" r="r" b="b"/>
            <a:pathLst>
              <a:path w="1169" h="1352">
                <a:moveTo>
                  <a:pt x="0" y="1014"/>
                </a:moveTo>
                <a:lnTo>
                  <a:pt x="0" y="338"/>
                </a:lnTo>
                <a:lnTo>
                  <a:pt x="584" y="0"/>
                </a:lnTo>
                <a:lnTo>
                  <a:pt x="1169" y="338"/>
                </a:lnTo>
                <a:lnTo>
                  <a:pt x="1169" y="1014"/>
                </a:lnTo>
                <a:lnTo>
                  <a:pt x="584" y="1352"/>
                </a:lnTo>
                <a:lnTo>
                  <a:pt x="0" y="1014"/>
                </a:ln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6" name="Freeform 8"/>
          <p:cNvSpPr>
            <a:spLocks/>
          </p:cNvSpPr>
          <p:nvPr/>
        </p:nvSpPr>
        <p:spPr bwMode="auto">
          <a:xfrm>
            <a:off x="7159443" y="3077414"/>
            <a:ext cx="654020" cy="292222"/>
          </a:xfrm>
          <a:custGeom>
            <a:avLst/>
            <a:gdLst>
              <a:gd name="T0" fmla="*/ 0 w 517"/>
              <a:gd name="T1" fmla="*/ 231 h 231"/>
              <a:gd name="T2" fmla="*/ 398 w 517"/>
              <a:gd name="T3" fmla="*/ 0 h 231"/>
              <a:gd name="T4" fmla="*/ 517 w 517"/>
              <a:gd name="T5" fmla="*/ 0 h 231"/>
              <a:gd name="T6" fmla="*/ 517 w 517"/>
              <a:gd name="T7" fmla="*/ 231 h 231"/>
              <a:gd name="T8" fmla="*/ 0 w 517"/>
              <a:gd name="T9" fmla="*/ 231 h 231"/>
            </a:gdLst>
            <a:ahLst/>
            <a:cxnLst>
              <a:cxn ang="0">
                <a:pos x="T0" y="T1"/>
              </a:cxn>
              <a:cxn ang="0">
                <a:pos x="T2" y="T3"/>
              </a:cxn>
              <a:cxn ang="0">
                <a:pos x="T4" y="T5"/>
              </a:cxn>
              <a:cxn ang="0">
                <a:pos x="T6" y="T7"/>
              </a:cxn>
              <a:cxn ang="0">
                <a:pos x="T8" y="T9"/>
              </a:cxn>
            </a:cxnLst>
            <a:rect l="0" t="0" r="r" b="b"/>
            <a:pathLst>
              <a:path w="517" h="231">
                <a:moveTo>
                  <a:pt x="0" y="231"/>
                </a:moveTo>
                <a:lnTo>
                  <a:pt x="398" y="0"/>
                </a:lnTo>
                <a:lnTo>
                  <a:pt x="517" y="0"/>
                </a:lnTo>
                <a:lnTo>
                  <a:pt x="517" y="231"/>
                </a:lnTo>
                <a:lnTo>
                  <a:pt x="0" y="231"/>
                </a:lnTo>
                <a:close/>
              </a:path>
            </a:pathLst>
          </a:custGeom>
          <a:solidFill>
            <a:srgbClr val="4962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7" name="Freeform 9"/>
          <p:cNvSpPr>
            <a:spLocks/>
          </p:cNvSpPr>
          <p:nvPr/>
        </p:nvSpPr>
        <p:spPr bwMode="auto">
          <a:xfrm>
            <a:off x="7073421" y="3026812"/>
            <a:ext cx="1478818" cy="1710319"/>
          </a:xfrm>
          <a:custGeom>
            <a:avLst/>
            <a:gdLst>
              <a:gd name="T0" fmla="*/ 0 w 1169"/>
              <a:gd name="T1" fmla="*/ 1014 h 1352"/>
              <a:gd name="T2" fmla="*/ 0 w 1169"/>
              <a:gd name="T3" fmla="*/ 338 h 1352"/>
              <a:gd name="T4" fmla="*/ 585 w 1169"/>
              <a:gd name="T5" fmla="*/ 0 h 1352"/>
              <a:gd name="T6" fmla="*/ 1169 w 1169"/>
              <a:gd name="T7" fmla="*/ 338 h 1352"/>
              <a:gd name="T8" fmla="*/ 1169 w 1169"/>
              <a:gd name="T9" fmla="*/ 1014 h 1352"/>
              <a:gd name="T10" fmla="*/ 585 w 1169"/>
              <a:gd name="T11" fmla="*/ 1352 h 1352"/>
              <a:gd name="T12" fmla="*/ 0 w 1169"/>
              <a:gd name="T13" fmla="*/ 1014 h 1352"/>
            </a:gdLst>
            <a:ahLst/>
            <a:cxnLst>
              <a:cxn ang="0">
                <a:pos x="T0" y="T1"/>
              </a:cxn>
              <a:cxn ang="0">
                <a:pos x="T2" y="T3"/>
              </a:cxn>
              <a:cxn ang="0">
                <a:pos x="T4" y="T5"/>
              </a:cxn>
              <a:cxn ang="0">
                <a:pos x="T6" y="T7"/>
              </a:cxn>
              <a:cxn ang="0">
                <a:pos x="T8" y="T9"/>
              </a:cxn>
              <a:cxn ang="0">
                <a:pos x="T10" y="T11"/>
              </a:cxn>
              <a:cxn ang="0">
                <a:pos x="T12" y="T13"/>
              </a:cxn>
            </a:cxnLst>
            <a:rect l="0" t="0" r="r" b="b"/>
            <a:pathLst>
              <a:path w="1169" h="1352">
                <a:moveTo>
                  <a:pt x="0" y="1014"/>
                </a:moveTo>
                <a:lnTo>
                  <a:pt x="0" y="338"/>
                </a:lnTo>
                <a:lnTo>
                  <a:pt x="585" y="0"/>
                </a:lnTo>
                <a:lnTo>
                  <a:pt x="1169" y="338"/>
                </a:lnTo>
                <a:lnTo>
                  <a:pt x="1169" y="1014"/>
                </a:lnTo>
                <a:lnTo>
                  <a:pt x="585" y="1352"/>
                </a:lnTo>
                <a:lnTo>
                  <a:pt x="0" y="1014"/>
                </a:ln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8" name="Freeform 10"/>
          <p:cNvSpPr>
            <a:spLocks/>
          </p:cNvSpPr>
          <p:nvPr/>
        </p:nvSpPr>
        <p:spPr bwMode="auto">
          <a:xfrm>
            <a:off x="4580048" y="4567618"/>
            <a:ext cx="652755" cy="292222"/>
          </a:xfrm>
          <a:custGeom>
            <a:avLst/>
            <a:gdLst>
              <a:gd name="T0" fmla="*/ 0 w 516"/>
              <a:gd name="T1" fmla="*/ 231 h 231"/>
              <a:gd name="T2" fmla="*/ 398 w 516"/>
              <a:gd name="T3" fmla="*/ 0 h 231"/>
              <a:gd name="T4" fmla="*/ 516 w 516"/>
              <a:gd name="T5" fmla="*/ 0 h 231"/>
              <a:gd name="T6" fmla="*/ 516 w 516"/>
              <a:gd name="T7" fmla="*/ 231 h 231"/>
              <a:gd name="T8" fmla="*/ 0 w 516"/>
              <a:gd name="T9" fmla="*/ 231 h 231"/>
            </a:gdLst>
            <a:ahLst/>
            <a:cxnLst>
              <a:cxn ang="0">
                <a:pos x="T0" y="T1"/>
              </a:cxn>
              <a:cxn ang="0">
                <a:pos x="T2" y="T3"/>
              </a:cxn>
              <a:cxn ang="0">
                <a:pos x="T4" y="T5"/>
              </a:cxn>
              <a:cxn ang="0">
                <a:pos x="T6" y="T7"/>
              </a:cxn>
              <a:cxn ang="0">
                <a:pos x="T8" y="T9"/>
              </a:cxn>
            </a:cxnLst>
            <a:rect l="0" t="0" r="r" b="b"/>
            <a:pathLst>
              <a:path w="516" h="231">
                <a:moveTo>
                  <a:pt x="0" y="231"/>
                </a:moveTo>
                <a:lnTo>
                  <a:pt x="398" y="0"/>
                </a:lnTo>
                <a:lnTo>
                  <a:pt x="516" y="0"/>
                </a:lnTo>
                <a:lnTo>
                  <a:pt x="516" y="231"/>
                </a:lnTo>
                <a:lnTo>
                  <a:pt x="0" y="231"/>
                </a:lnTo>
                <a:close/>
              </a:path>
            </a:pathLst>
          </a:custGeom>
          <a:solidFill>
            <a:srgbClr val="5A4C5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9" name="Freeform 11"/>
          <p:cNvSpPr>
            <a:spLocks/>
          </p:cNvSpPr>
          <p:nvPr/>
        </p:nvSpPr>
        <p:spPr bwMode="auto">
          <a:xfrm>
            <a:off x="4491496" y="4517017"/>
            <a:ext cx="1481348" cy="1710319"/>
          </a:xfrm>
          <a:custGeom>
            <a:avLst/>
            <a:gdLst>
              <a:gd name="T0" fmla="*/ 0 w 1171"/>
              <a:gd name="T1" fmla="*/ 1014 h 1352"/>
              <a:gd name="T2" fmla="*/ 0 w 1171"/>
              <a:gd name="T3" fmla="*/ 338 h 1352"/>
              <a:gd name="T4" fmla="*/ 586 w 1171"/>
              <a:gd name="T5" fmla="*/ 0 h 1352"/>
              <a:gd name="T6" fmla="*/ 1171 w 1171"/>
              <a:gd name="T7" fmla="*/ 338 h 1352"/>
              <a:gd name="T8" fmla="*/ 1171 w 1171"/>
              <a:gd name="T9" fmla="*/ 1014 h 1352"/>
              <a:gd name="T10" fmla="*/ 586 w 1171"/>
              <a:gd name="T11" fmla="*/ 1352 h 1352"/>
              <a:gd name="T12" fmla="*/ 0 w 1171"/>
              <a:gd name="T13" fmla="*/ 1014 h 1352"/>
            </a:gdLst>
            <a:ahLst/>
            <a:cxnLst>
              <a:cxn ang="0">
                <a:pos x="T0" y="T1"/>
              </a:cxn>
              <a:cxn ang="0">
                <a:pos x="T2" y="T3"/>
              </a:cxn>
              <a:cxn ang="0">
                <a:pos x="T4" y="T5"/>
              </a:cxn>
              <a:cxn ang="0">
                <a:pos x="T6" y="T7"/>
              </a:cxn>
              <a:cxn ang="0">
                <a:pos x="T8" y="T9"/>
              </a:cxn>
              <a:cxn ang="0">
                <a:pos x="T10" y="T11"/>
              </a:cxn>
              <a:cxn ang="0">
                <a:pos x="T12" y="T13"/>
              </a:cxn>
            </a:cxnLst>
            <a:rect l="0" t="0" r="r" b="b"/>
            <a:pathLst>
              <a:path w="1171" h="1352">
                <a:moveTo>
                  <a:pt x="0" y="1014"/>
                </a:moveTo>
                <a:lnTo>
                  <a:pt x="0" y="338"/>
                </a:lnTo>
                <a:lnTo>
                  <a:pt x="586" y="0"/>
                </a:lnTo>
                <a:lnTo>
                  <a:pt x="1171" y="338"/>
                </a:lnTo>
                <a:lnTo>
                  <a:pt x="1171" y="1014"/>
                </a:lnTo>
                <a:lnTo>
                  <a:pt x="586" y="1352"/>
                </a:lnTo>
                <a:lnTo>
                  <a:pt x="0" y="1014"/>
                </a:ln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0" name="Freeform 12"/>
          <p:cNvSpPr>
            <a:spLocks/>
          </p:cNvSpPr>
          <p:nvPr/>
        </p:nvSpPr>
        <p:spPr bwMode="auto">
          <a:xfrm>
            <a:off x="6300488" y="4567618"/>
            <a:ext cx="651489" cy="292222"/>
          </a:xfrm>
          <a:custGeom>
            <a:avLst/>
            <a:gdLst>
              <a:gd name="T0" fmla="*/ 0 w 515"/>
              <a:gd name="T1" fmla="*/ 231 h 231"/>
              <a:gd name="T2" fmla="*/ 398 w 515"/>
              <a:gd name="T3" fmla="*/ 0 h 231"/>
              <a:gd name="T4" fmla="*/ 515 w 515"/>
              <a:gd name="T5" fmla="*/ 0 h 231"/>
              <a:gd name="T6" fmla="*/ 515 w 515"/>
              <a:gd name="T7" fmla="*/ 231 h 231"/>
              <a:gd name="T8" fmla="*/ 0 w 515"/>
              <a:gd name="T9" fmla="*/ 231 h 231"/>
            </a:gdLst>
            <a:ahLst/>
            <a:cxnLst>
              <a:cxn ang="0">
                <a:pos x="T0" y="T1"/>
              </a:cxn>
              <a:cxn ang="0">
                <a:pos x="T2" y="T3"/>
              </a:cxn>
              <a:cxn ang="0">
                <a:pos x="T4" y="T5"/>
              </a:cxn>
              <a:cxn ang="0">
                <a:pos x="T6" y="T7"/>
              </a:cxn>
              <a:cxn ang="0">
                <a:pos x="T8" y="T9"/>
              </a:cxn>
            </a:cxnLst>
            <a:rect l="0" t="0" r="r" b="b"/>
            <a:pathLst>
              <a:path w="515" h="231">
                <a:moveTo>
                  <a:pt x="0" y="231"/>
                </a:moveTo>
                <a:lnTo>
                  <a:pt x="398" y="0"/>
                </a:lnTo>
                <a:lnTo>
                  <a:pt x="515" y="0"/>
                </a:lnTo>
                <a:lnTo>
                  <a:pt x="515" y="231"/>
                </a:lnTo>
                <a:lnTo>
                  <a:pt x="0" y="231"/>
                </a:lnTo>
                <a:close/>
              </a:path>
            </a:pathLst>
          </a:custGeom>
          <a:solidFill>
            <a:srgbClr val="6B3C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1" name="Freeform 13"/>
          <p:cNvSpPr>
            <a:spLocks/>
          </p:cNvSpPr>
          <p:nvPr/>
        </p:nvSpPr>
        <p:spPr bwMode="auto">
          <a:xfrm>
            <a:off x="6211936" y="4517017"/>
            <a:ext cx="1481348" cy="1710319"/>
          </a:xfrm>
          <a:custGeom>
            <a:avLst/>
            <a:gdLst>
              <a:gd name="T0" fmla="*/ 0 w 1171"/>
              <a:gd name="T1" fmla="*/ 1014 h 1352"/>
              <a:gd name="T2" fmla="*/ 0 w 1171"/>
              <a:gd name="T3" fmla="*/ 338 h 1352"/>
              <a:gd name="T4" fmla="*/ 585 w 1171"/>
              <a:gd name="T5" fmla="*/ 0 h 1352"/>
              <a:gd name="T6" fmla="*/ 1171 w 1171"/>
              <a:gd name="T7" fmla="*/ 338 h 1352"/>
              <a:gd name="T8" fmla="*/ 1171 w 1171"/>
              <a:gd name="T9" fmla="*/ 1014 h 1352"/>
              <a:gd name="T10" fmla="*/ 585 w 1171"/>
              <a:gd name="T11" fmla="*/ 1352 h 1352"/>
              <a:gd name="T12" fmla="*/ 0 w 1171"/>
              <a:gd name="T13" fmla="*/ 1014 h 1352"/>
            </a:gdLst>
            <a:ahLst/>
            <a:cxnLst>
              <a:cxn ang="0">
                <a:pos x="T0" y="T1"/>
              </a:cxn>
              <a:cxn ang="0">
                <a:pos x="T2" y="T3"/>
              </a:cxn>
              <a:cxn ang="0">
                <a:pos x="T4" y="T5"/>
              </a:cxn>
              <a:cxn ang="0">
                <a:pos x="T6" y="T7"/>
              </a:cxn>
              <a:cxn ang="0">
                <a:pos x="T8" y="T9"/>
              </a:cxn>
              <a:cxn ang="0">
                <a:pos x="T10" y="T11"/>
              </a:cxn>
              <a:cxn ang="0">
                <a:pos x="T12" y="T13"/>
              </a:cxn>
            </a:cxnLst>
            <a:rect l="0" t="0" r="r" b="b"/>
            <a:pathLst>
              <a:path w="1171" h="1352">
                <a:moveTo>
                  <a:pt x="0" y="1014"/>
                </a:moveTo>
                <a:lnTo>
                  <a:pt x="0" y="338"/>
                </a:lnTo>
                <a:lnTo>
                  <a:pt x="585" y="0"/>
                </a:lnTo>
                <a:lnTo>
                  <a:pt x="1171" y="338"/>
                </a:lnTo>
                <a:lnTo>
                  <a:pt x="1171" y="1014"/>
                </a:lnTo>
                <a:lnTo>
                  <a:pt x="585" y="1352"/>
                </a:lnTo>
                <a:lnTo>
                  <a:pt x="0" y="1014"/>
                </a:ln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2" name="Freeform 14"/>
          <p:cNvSpPr>
            <a:spLocks/>
          </p:cNvSpPr>
          <p:nvPr/>
        </p:nvSpPr>
        <p:spPr bwMode="auto">
          <a:xfrm>
            <a:off x="4580048" y="1587209"/>
            <a:ext cx="652755" cy="292222"/>
          </a:xfrm>
          <a:custGeom>
            <a:avLst/>
            <a:gdLst>
              <a:gd name="T0" fmla="*/ 0 w 516"/>
              <a:gd name="T1" fmla="*/ 231 h 231"/>
              <a:gd name="T2" fmla="*/ 398 w 516"/>
              <a:gd name="T3" fmla="*/ 0 h 231"/>
              <a:gd name="T4" fmla="*/ 516 w 516"/>
              <a:gd name="T5" fmla="*/ 0 h 231"/>
              <a:gd name="T6" fmla="*/ 516 w 516"/>
              <a:gd name="T7" fmla="*/ 231 h 231"/>
              <a:gd name="T8" fmla="*/ 0 w 516"/>
              <a:gd name="T9" fmla="*/ 231 h 231"/>
            </a:gdLst>
            <a:ahLst/>
            <a:cxnLst>
              <a:cxn ang="0">
                <a:pos x="T0" y="T1"/>
              </a:cxn>
              <a:cxn ang="0">
                <a:pos x="T2" y="T3"/>
              </a:cxn>
              <a:cxn ang="0">
                <a:pos x="T4" y="T5"/>
              </a:cxn>
              <a:cxn ang="0">
                <a:pos x="T6" y="T7"/>
              </a:cxn>
              <a:cxn ang="0">
                <a:pos x="T8" y="T9"/>
              </a:cxn>
            </a:cxnLst>
            <a:rect l="0" t="0" r="r" b="b"/>
            <a:pathLst>
              <a:path w="516" h="231">
                <a:moveTo>
                  <a:pt x="0" y="231"/>
                </a:moveTo>
                <a:lnTo>
                  <a:pt x="398" y="0"/>
                </a:lnTo>
                <a:lnTo>
                  <a:pt x="516" y="0"/>
                </a:lnTo>
                <a:lnTo>
                  <a:pt x="516" y="231"/>
                </a:lnTo>
                <a:lnTo>
                  <a:pt x="0" y="231"/>
                </a:lnTo>
                <a:close/>
              </a:path>
            </a:pathLst>
          </a:custGeom>
          <a:solidFill>
            <a:srgbClr val="5F65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3" name="Freeform 15"/>
          <p:cNvSpPr>
            <a:spLocks/>
          </p:cNvSpPr>
          <p:nvPr/>
        </p:nvSpPr>
        <p:spPr bwMode="auto">
          <a:xfrm>
            <a:off x="4491496" y="1536608"/>
            <a:ext cx="1481348" cy="1710319"/>
          </a:xfrm>
          <a:custGeom>
            <a:avLst/>
            <a:gdLst>
              <a:gd name="T0" fmla="*/ 0 w 1171"/>
              <a:gd name="T1" fmla="*/ 1014 h 1352"/>
              <a:gd name="T2" fmla="*/ 0 w 1171"/>
              <a:gd name="T3" fmla="*/ 338 h 1352"/>
              <a:gd name="T4" fmla="*/ 586 w 1171"/>
              <a:gd name="T5" fmla="*/ 0 h 1352"/>
              <a:gd name="T6" fmla="*/ 1171 w 1171"/>
              <a:gd name="T7" fmla="*/ 338 h 1352"/>
              <a:gd name="T8" fmla="*/ 1171 w 1171"/>
              <a:gd name="T9" fmla="*/ 1014 h 1352"/>
              <a:gd name="T10" fmla="*/ 586 w 1171"/>
              <a:gd name="T11" fmla="*/ 1352 h 1352"/>
              <a:gd name="T12" fmla="*/ 0 w 1171"/>
              <a:gd name="T13" fmla="*/ 1014 h 1352"/>
            </a:gdLst>
            <a:ahLst/>
            <a:cxnLst>
              <a:cxn ang="0">
                <a:pos x="T0" y="T1"/>
              </a:cxn>
              <a:cxn ang="0">
                <a:pos x="T2" y="T3"/>
              </a:cxn>
              <a:cxn ang="0">
                <a:pos x="T4" y="T5"/>
              </a:cxn>
              <a:cxn ang="0">
                <a:pos x="T6" y="T7"/>
              </a:cxn>
              <a:cxn ang="0">
                <a:pos x="T8" y="T9"/>
              </a:cxn>
              <a:cxn ang="0">
                <a:pos x="T10" y="T11"/>
              </a:cxn>
              <a:cxn ang="0">
                <a:pos x="T12" y="T13"/>
              </a:cxn>
            </a:cxnLst>
            <a:rect l="0" t="0" r="r" b="b"/>
            <a:pathLst>
              <a:path w="1171" h="1352">
                <a:moveTo>
                  <a:pt x="0" y="1014"/>
                </a:moveTo>
                <a:lnTo>
                  <a:pt x="0" y="338"/>
                </a:lnTo>
                <a:lnTo>
                  <a:pt x="586" y="0"/>
                </a:lnTo>
                <a:lnTo>
                  <a:pt x="1171" y="338"/>
                </a:lnTo>
                <a:lnTo>
                  <a:pt x="1171" y="1014"/>
                </a:lnTo>
                <a:lnTo>
                  <a:pt x="586" y="1352"/>
                </a:lnTo>
                <a:lnTo>
                  <a:pt x="0" y="1014"/>
                </a:ln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4" name="Freeform 16"/>
          <p:cNvSpPr>
            <a:spLocks/>
          </p:cNvSpPr>
          <p:nvPr/>
        </p:nvSpPr>
        <p:spPr bwMode="auto">
          <a:xfrm>
            <a:off x="4580048" y="1587209"/>
            <a:ext cx="503482" cy="543962"/>
          </a:xfrm>
          <a:custGeom>
            <a:avLst/>
            <a:gdLst>
              <a:gd name="T0" fmla="*/ 0 w 398"/>
              <a:gd name="T1" fmla="*/ 430 h 430"/>
              <a:gd name="T2" fmla="*/ 398 w 398"/>
              <a:gd name="T3" fmla="*/ 430 h 430"/>
              <a:gd name="T4" fmla="*/ 398 w 398"/>
              <a:gd name="T5" fmla="*/ 0 h 430"/>
              <a:gd name="T6" fmla="*/ 0 w 398"/>
              <a:gd name="T7" fmla="*/ 231 h 430"/>
              <a:gd name="T8" fmla="*/ 0 w 398"/>
              <a:gd name="T9" fmla="*/ 430 h 430"/>
            </a:gdLst>
            <a:ahLst/>
            <a:cxnLst>
              <a:cxn ang="0">
                <a:pos x="T0" y="T1"/>
              </a:cxn>
              <a:cxn ang="0">
                <a:pos x="T2" y="T3"/>
              </a:cxn>
              <a:cxn ang="0">
                <a:pos x="T4" y="T5"/>
              </a:cxn>
              <a:cxn ang="0">
                <a:pos x="T6" y="T7"/>
              </a:cxn>
              <a:cxn ang="0">
                <a:pos x="T8" y="T9"/>
              </a:cxn>
            </a:cxnLst>
            <a:rect l="0" t="0" r="r" b="b"/>
            <a:pathLst>
              <a:path w="398" h="430">
                <a:moveTo>
                  <a:pt x="0" y="430"/>
                </a:moveTo>
                <a:lnTo>
                  <a:pt x="398" y="430"/>
                </a:lnTo>
                <a:lnTo>
                  <a:pt x="398" y="0"/>
                </a:lnTo>
                <a:lnTo>
                  <a:pt x="0" y="231"/>
                </a:lnTo>
                <a:lnTo>
                  <a:pt x="0" y="430"/>
                </a:lnTo>
                <a:close/>
              </a:path>
            </a:pathLst>
          </a:custGeom>
          <a:solidFill>
            <a:schemeClr val="accent3">
              <a:lumMod val="50000"/>
            </a:schemeClr>
          </a:solidFill>
          <a:ln>
            <a:noFill/>
          </a:ln>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5" name="Freeform 17"/>
          <p:cNvSpPr>
            <a:spLocks/>
          </p:cNvSpPr>
          <p:nvPr/>
        </p:nvSpPr>
        <p:spPr bwMode="auto">
          <a:xfrm>
            <a:off x="6300488" y="1587209"/>
            <a:ext cx="651489" cy="292222"/>
          </a:xfrm>
          <a:custGeom>
            <a:avLst/>
            <a:gdLst>
              <a:gd name="T0" fmla="*/ 0 w 515"/>
              <a:gd name="T1" fmla="*/ 231 h 231"/>
              <a:gd name="T2" fmla="*/ 398 w 515"/>
              <a:gd name="T3" fmla="*/ 0 h 231"/>
              <a:gd name="T4" fmla="*/ 515 w 515"/>
              <a:gd name="T5" fmla="*/ 0 h 231"/>
              <a:gd name="T6" fmla="*/ 515 w 515"/>
              <a:gd name="T7" fmla="*/ 231 h 231"/>
              <a:gd name="T8" fmla="*/ 0 w 515"/>
              <a:gd name="T9" fmla="*/ 231 h 231"/>
            </a:gdLst>
            <a:ahLst/>
            <a:cxnLst>
              <a:cxn ang="0">
                <a:pos x="T0" y="T1"/>
              </a:cxn>
              <a:cxn ang="0">
                <a:pos x="T2" y="T3"/>
              </a:cxn>
              <a:cxn ang="0">
                <a:pos x="T4" y="T5"/>
              </a:cxn>
              <a:cxn ang="0">
                <a:pos x="T6" y="T7"/>
              </a:cxn>
              <a:cxn ang="0">
                <a:pos x="T8" y="T9"/>
              </a:cxn>
            </a:cxnLst>
            <a:rect l="0" t="0" r="r" b="b"/>
            <a:pathLst>
              <a:path w="515" h="231">
                <a:moveTo>
                  <a:pt x="0" y="231"/>
                </a:moveTo>
                <a:lnTo>
                  <a:pt x="398" y="0"/>
                </a:lnTo>
                <a:lnTo>
                  <a:pt x="515" y="0"/>
                </a:lnTo>
                <a:lnTo>
                  <a:pt x="515" y="231"/>
                </a:lnTo>
                <a:lnTo>
                  <a:pt x="0" y="231"/>
                </a:lnTo>
                <a:close/>
              </a:path>
            </a:pathLst>
          </a:custGeom>
          <a:solidFill>
            <a:srgbClr val="765E0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6" name="Freeform 18"/>
          <p:cNvSpPr>
            <a:spLocks/>
          </p:cNvSpPr>
          <p:nvPr/>
        </p:nvSpPr>
        <p:spPr bwMode="auto">
          <a:xfrm>
            <a:off x="6211936" y="1536608"/>
            <a:ext cx="1481348" cy="1710319"/>
          </a:xfrm>
          <a:custGeom>
            <a:avLst/>
            <a:gdLst>
              <a:gd name="T0" fmla="*/ 0 w 1171"/>
              <a:gd name="T1" fmla="*/ 1014 h 1352"/>
              <a:gd name="T2" fmla="*/ 0 w 1171"/>
              <a:gd name="T3" fmla="*/ 338 h 1352"/>
              <a:gd name="T4" fmla="*/ 585 w 1171"/>
              <a:gd name="T5" fmla="*/ 0 h 1352"/>
              <a:gd name="T6" fmla="*/ 1171 w 1171"/>
              <a:gd name="T7" fmla="*/ 338 h 1352"/>
              <a:gd name="T8" fmla="*/ 1171 w 1171"/>
              <a:gd name="T9" fmla="*/ 1014 h 1352"/>
              <a:gd name="T10" fmla="*/ 585 w 1171"/>
              <a:gd name="T11" fmla="*/ 1352 h 1352"/>
              <a:gd name="T12" fmla="*/ 0 w 1171"/>
              <a:gd name="T13" fmla="*/ 1014 h 1352"/>
            </a:gdLst>
            <a:ahLst/>
            <a:cxnLst>
              <a:cxn ang="0">
                <a:pos x="T0" y="T1"/>
              </a:cxn>
              <a:cxn ang="0">
                <a:pos x="T2" y="T3"/>
              </a:cxn>
              <a:cxn ang="0">
                <a:pos x="T4" y="T5"/>
              </a:cxn>
              <a:cxn ang="0">
                <a:pos x="T6" y="T7"/>
              </a:cxn>
              <a:cxn ang="0">
                <a:pos x="T8" y="T9"/>
              </a:cxn>
              <a:cxn ang="0">
                <a:pos x="T10" y="T11"/>
              </a:cxn>
              <a:cxn ang="0">
                <a:pos x="T12" y="T13"/>
              </a:cxn>
            </a:cxnLst>
            <a:rect l="0" t="0" r="r" b="b"/>
            <a:pathLst>
              <a:path w="1171" h="1352">
                <a:moveTo>
                  <a:pt x="0" y="1014"/>
                </a:moveTo>
                <a:lnTo>
                  <a:pt x="0" y="338"/>
                </a:lnTo>
                <a:lnTo>
                  <a:pt x="585" y="0"/>
                </a:lnTo>
                <a:lnTo>
                  <a:pt x="1171" y="338"/>
                </a:lnTo>
                <a:lnTo>
                  <a:pt x="1171" y="1014"/>
                </a:lnTo>
                <a:lnTo>
                  <a:pt x="585" y="1352"/>
                </a:lnTo>
                <a:lnTo>
                  <a:pt x="0" y="1014"/>
                </a:ln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7" name="Freeform 19"/>
          <p:cNvSpPr>
            <a:spLocks/>
          </p:cNvSpPr>
          <p:nvPr/>
        </p:nvSpPr>
        <p:spPr bwMode="auto">
          <a:xfrm>
            <a:off x="6300488" y="1587209"/>
            <a:ext cx="503482" cy="543962"/>
          </a:xfrm>
          <a:custGeom>
            <a:avLst/>
            <a:gdLst>
              <a:gd name="T0" fmla="*/ 0 w 398"/>
              <a:gd name="T1" fmla="*/ 430 h 430"/>
              <a:gd name="T2" fmla="*/ 398 w 398"/>
              <a:gd name="T3" fmla="*/ 430 h 430"/>
              <a:gd name="T4" fmla="*/ 398 w 398"/>
              <a:gd name="T5" fmla="*/ 0 h 430"/>
              <a:gd name="T6" fmla="*/ 0 w 398"/>
              <a:gd name="T7" fmla="*/ 231 h 430"/>
              <a:gd name="T8" fmla="*/ 0 w 398"/>
              <a:gd name="T9" fmla="*/ 430 h 430"/>
            </a:gdLst>
            <a:ahLst/>
            <a:cxnLst>
              <a:cxn ang="0">
                <a:pos x="T0" y="T1"/>
              </a:cxn>
              <a:cxn ang="0">
                <a:pos x="T2" y="T3"/>
              </a:cxn>
              <a:cxn ang="0">
                <a:pos x="T4" y="T5"/>
              </a:cxn>
              <a:cxn ang="0">
                <a:pos x="T6" y="T7"/>
              </a:cxn>
              <a:cxn ang="0">
                <a:pos x="T8" y="T9"/>
              </a:cxn>
            </a:cxnLst>
            <a:rect l="0" t="0" r="r" b="b"/>
            <a:pathLst>
              <a:path w="398" h="430">
                <a:moveTo>
                  <a:pt x="0" y="430"/>
                </a:moveTo>
                <a:lnTo>
                  <a:pt x="398" y="430"/>
                </a:lnTo>
                <a:lnTo>
                  <a:pt x="398" y="0"/>
                </a:lnTo>
                <a:lnTo>
                  <a:pt x="0" y="231"/>
                </a:lnTo>
                <a:lnTo>
                  <a:pt x="0" y="430"/>
                </a:lnTo>
                <a:close/>
              </a:path>
            </a:pathLst>
          </a:custGeom>
          <a:solidFill>
            <a:schemeClr val="accent3">
              <a:lumMod val="50000"/>
            </a:schemeClr>
          </a:solidFill>
          <a:ln>
            <a:noFill/>
          </a:ln>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8" name="Freeform 20"/>
          <p:cNvSpPr>
            <a:spLocks/>
          </p:cNvSpPr>
          <p:nvPr/>
        </p:nvSpPr>
        <p:spPr bwMode="auto">
          <a:xfrm>
            <a:off x="6300488" y="4567618"/>
            <a:ext cx="503482" cy="543962"/>
          </a:xfrm>
          <a:custGeom>
            <a:avLst/>
            <a:gdLst>
              <a:gd name="T0" fmla="*/ 0 w 398"/>
              <a:gd name="T1" fmla="*/ 430 h 430"/>
              <a:gd name="T2" fmla="*/ 398 w 398"/>
              <a:gd name="T3" fmla="*/ 430 h 430"/>
              <a:gd name="T4" fmla="*/ 398 w 398"/>
              <a:gd name="T5" fmla="*/ 0 h 430"/>
              <a:gd name="T6" fmla="*/ 0 w 398"/>
              <a:gd name="T7" fmla="*/ 231 h 430"/>
              <a:gd name="T8" fmla="*/ 0 w 398"/>
              <a:gd name="T9" fmla="*/ 430 h 430"/>
            </a:gdLst>
            <a:ahLst/>
            <a:cxnLst>
              <a:cxn ang="0">
                <a:pos x="T0" y="T1"/>
              </a:cxn>
              <a:cxn ang="0">
                <a:pos x="T2" y="T3"/>
              </a:cxn>
              <a:cxn ang="0">
                <a:pos x="T4" y="T5"/>
              </a:cxn>
              <a:cxn ang="0">
                <a:pos x="T6" y="T7"/>
              </a:cxn>
              <a:cxn ang="0">
                <a:pos x="T8" y="T9"/>
              </a:cxn>
            </a:cxnLst>
            <a:rect l="0" t="0" r="r" b="b"/>
            <a:pathLst>
              <a:path w="398" h="430">
                <a:moveTo>
                  <a:pt x="0" y="430"/>
                </a:moveTo>
                <a:lnTo>
                  <a:pt x="398" y="430"/>
                </a:lnTo>
                <a:lnTo>
                  <a:pt x="398" y="0"/>
                </a:lnTo>
                <a:lnTo>
                  <a:pt x="0" y="231"/>
                </a:lnTo>
                <a:lnTo>
                  <a:pt x="0" y="430"/>
                </a:lnTo>
                <a:close/>
              </a:path>
            </a:pathLst>
          </a:custGeom>
          <a:solidFill>
            <a:schemeClr val="accent3">
              <a:lumMod val="50000"/>
            </a:schemeClr>
          </a:solidFill>
          <a:ln>
            <a:noFill/>
          </a:ln>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9" name="Freeform 21"/>
          <p:cNvSpPr>
            <a:spLocks/>
          </p:cNvSpPr>
          <p:nvPr/>
        </p:nvSpPr>
        <p:spPr bwMode="auto">
          <a:xfrm>
            <a:off x="4580048" y="4567618"/>
            <a:ext cx="503482" cy="543962"/>
          </a:xfrm>
          <a:custGeom>
            <a:avLst/>
            <a:gdLst>
              <a:gd name="T0" fmla="*/ 0 w 398"/>
              <a:gd name="T1" fmla="*/ 430 h 430"/>
              <a:gd name="T2" fmla="*/ 398 w 398"/>
              <a:gd name="T3" fmla="*/ 430 h 430"/>
              <a:gd name="T4" fmla="*/ 398 w 398"/>
              <a:gd name="T5" fmla="*/ 0 h 430"/>
              <a:gd name="T6" fmla="*/ 0 w 398"/>
              <a:gd name="T7" fmla="*/ 231 h 430"/>
              <a:gd name="T8" fmla="*/ 0 w 398"/>
              <a:gd name="T9" fmla="*/ 430 h 430"/>
            </a:gdLst>
            <a:ahLst/>
            <a:cxnLst>
              <a:cxn ang="0">
                <a:pos x="T0" y="T1"/>
              </a:cxn>
              <a:cxn ang="0">
                <a:pos x="T2" y="T3"/>
              </a:cxn>
              <a:cxn ang="0">
                <a:pos x="T4" y="T5"/>
              </a:cxn>
              <a:cxn ang="0">
                <a:pos x="T6" y="T7"/>
              </a:cxn>
              <a:cxn ang="0">
                <a:pos x="T8" y="T9"/>
              </a:cxn>
            </a:cxnLst>
            <a:rect l="0" t="0" r="r" b="b"/>
            <a:pathLst>
              <a:path w="398" h="430">
                <a:moveTo>
                  <a:pt x="0" y="430"/>
                </a:moveTo>
                <a:lnTo>
                  <a:pt x="398" y="430"/>
                </a:lnTo>
                <a:lnTo>
                  <a:pt x="398" y="0"/>
                </a:lnTo>
                <a:lnTo>
                  <a:pt x="0" y="231"/>
                </a:lnTo>
                <a:lnTo>
                  <a:pt x="0" y="430"/>
                </a:lnTo>
                <a:close/>
              </a:path>
            </a:pathLst>
          </a:custGeom>
          <a:solidFill>
            <a:schemeClr val="accent3">
              <a:lumMod val="50000"/>
            </a:schemeClr>
          </a:solidFill>
          <a:ln>
            <a:noFill/>
          </a:ln>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20" name="Freeform 22"/>
          <p:cNvSpPr>
            <a:spLocks/>
          </p:cNvSpPr>
          <p:nvPr/>
        </p:nvSpPr>
        <p:spPr bwMode="auto">
          <a:xfrm>
            <a:off x="3719829" y="3077414"/>
            <a:ext cx="503482" cy="543962"/>
          </a:xfrm>
          <a:custGeom>
            <a:avLst/>
            <a:gdLst>
              <a:gd name="T0" fmla="*/ 0 w 398"/>
              <a:gd name="T1" fmla="*/ 430 h 430"/>
              <a:gd name="T2" fmla="*/ 398 w 398"/>
              <a:gd name="T3" fmla="*/ 430 h 430"/>
              <a:gd name="T4" fmla="*/ 398 w 398"/>
              <a:gd name="T5" fmla="*/ 0 h 430"/>
              <a:gd name="T6" fmla="*/ 0 w 398"/>
              <a:gd name="T7" fmla="*/ 231 h 430"/>
              <a:gd name="T8" fmla="*/ 0 w 398"/>
              <a:gd name="T9" fmla="*/ 430 h 430"/>
            </a:gdLst>
            <a:ahLst/>
            <a:cxnLst>
              <a:cxn ang="0">
                <a:pos x="T0" y="T1"/>
              </a:cxn>
              <a:cxn ang="0">
                <a:pos x="T2" y="T3"/>
              </a:cxn>
              <a:cxn ang="0">
                <a:pos x="T4" y="T5"/>
              </a:cxn>
              <a:cxn ang="0">
                <a:pos x="T6" y="T7"/>
              </a:cxn>
              <a:cxn ang="0">
                <a:pos x="T8" y="T9"/>
              </a:cxn>
            </a:cxnLst>
            <a:rect l="0" t="0" r="r" b="b"/>
            <a:pathLst>
              <a:path w="398" h="430">
                <a:moveTo>
                  <a:pt x="0" y="430"/>
                </a:moveTo>
                <a:lnTo>
                  <a:pt x="398" y="430"/>
                </a:lnTo>
                <a:lnTo>
                  <a:pt x="398" y="0"/>
                </a:lnTo>
                <a:lnTo>
                  <a:pt x="0" y="231"/>
                </a:lnTo>
                <a:lnTo>
                  <a:pt x="0" y="430"/>
                </a:lnTo>
                <a:close/>
              </a:path>
            </a:pathLst>
          </a:custGeom>
          <a:solidFill>
            <a:schemeClr val="accent3">
              <a:lumMod val="50000"/>
            </a:schemeClr>
          </a:solidFill>
          <a:ln>
            <a:noFill/>
          </a:ln>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21" name="Freeform 23"/>
          <p:cNvSpPr>
            <a:spLocks/>
          </p:cNvSpPr>
          <p:nvPr/>
        </p:nvSpPr>
        <p:spPr bwMode="auto">
          <a:xfrm>
            <a:off x="7159443" y="3077414"/>
            <a:ext cx="503482" cy="543962"/>
          </a:xfrm>
          <a:custGeom>
            <a:avLst/>
            <a:gdLst>
              <a:gd name="T0" fmla="*/ 0 w 398"/>
              <a:gd name="T1" fmla="*/ 430 h 430"/>
              <a:gd name="T2" fmla="*/ 398 w 398"/>
              <a:gd name="T3" fmla="*/ 430 h 430"/>
              <a:gd name="T4" fmla="*/ 398 w 398"/>
              <a:gd name="T5" fmla="*/ 0 h 430"/>
              <a:gd name="T6" fmla="*/ 0 w 398"/>
              <a:gd name="T7" fmla="*/ 231 h 430"/>
              <a:gd name="T8" fmla="*/ 0 w 398"/>
              <a:gd name="T9" fmla="*/ 430 h 430"/>
            </a:gdLst>
            <a:ahLst/>
            <a:cxnLst>
              <a:cxn ang="0">
                <a:pos x="T0" y="T1"/>
              </a:cxn>
              <a:cxn ang="0">
                <a:pos x="T2" y="T3"/>
              </a:cxn>
              <a:cxn ang="0">
                <a:pos x="T4" y="T5"/>
              </a:cxn>
              <a:cxn ang="0">
                <a:pos x="T6" y="T7"/>
              </a:cxn>
              <a:cxn ang="0">
                <a:pos x="T8" y="T9"/>
              </a:cxn>
            </a:cxnLst>
            <a:rect l="0" t="0" r="r" b="b"/>
            <a:pathLst>
              <a:path w="398" h="430">
                <a:moveTo>
                  <a:pt x="0" y="430"/>
                </a:moveTo>
                <a:lnTo>
                  <a:pt x="398" y="430"/>
                </a:lnTo>
                <a:lnTo>
                  <a:pt x="398" y="0"/>
                </a:lnTo>
                <a:lnTo>
                  <a:pt x="0" y="231"/>
                </a:lnTo>
                <a:lnTo>
                  <a:pt x="0" y="430"/>
                </a:lnTo>
                <a:close/>
              </a:path>
            </a:pathLst>
          </a:custGeom>
          <a:solidFill>
            <a:schemeClr val="accent3">
              <a:lumMod val="50000"/>
            </a:schemeClr>
          </a:solidFill>
          <a:ln>
            <a:noFill/>
          </a:ln>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22" name="Freeform 24"/>
          <p:cNvSpPr>
            <a:spLocks noEditPoints="1"/>
          </p:cNvSpPr>
          <p:nvPr/>
        </p:nvSpPr>
        <p:spPr bwMode="auto">
          <a:xfrm>
            <a:off x="4821669" y="1849071"/>
            <a:ext cx="116383" cy="246681"/>
          </a:xfrm>
          <a:custGeom>
            <a:avLst/>
            <a:gdLst>
              <a:gd name="T0" fmla="*/ 50 w 50"/>
              <a:gd name="T1" fmla="*/ 82 h 107"/>
              <a:gd name="T2" fmla="*/ 42 w 50"/>
              <a:gd name="T3" fmla="*/ 99 h 107"/>
              <a:gd name="T4" fmla="*/ 25 w 50"/>
              <a:gd name="T5" fmla="*/ 107 h 107"/>
              <a:gd name="T6" fmla="*/ 7 w 50"/>
              <a:gd name="T7" fmla="*/ 99 h 107"/>
              <a:gd name="T8" fmla="*/ 0 w 50"/>
              <a:gd name="T9" fmla="*/ 82 h 107"/>
              <a:gd name="T10" fmla="*/ 0 w 50"/>
              <a:gd name="T11" fmla="*/ 25 h 107"/>
              <a:gd name="T12" fmla="*/ 7 w 50"/>
              <a:gd name="T13" fmla="*/ 7 h 107"/>
              <a:gd name="T14" fmla="*/ 25 w 50"/>
              <a:gd name="T15" fmla="*/ 0 h 107"/>
              <a:gd name="T16" fmla="*/ 42 w 50"/>
              <a:gd name="T17" fmla="*/ 7 h 107"/>
              <a:gd name="T18" fmla="*/ 50 w 50"/>
              <a:gd name="T19" fmla="*/ 25 h 107"/>
              <a:gd name="T20" fmla="*/ 50 w 50"/>
              <a:gd name="T21" fmla="*/ 82 h 107"/>
              <a:gd name="T22" fmla="*/ 33 w 50"/>
              <a:gd name="T23" fmla="*/ 24 h 107"/>
              <a:gd name="T24" fmla="*/ 31 w 50"/>
              <a:gd name="T25" fmla="*/ 18 h 107"/>
              <a:gd name="T26" fmla="*/ 24 w 50"/>
              <a:gd name="T27" fmla="*/ 15 h 107"/>
              <a:gd name="T28" fmla="*/ 18 w 50"/>
              <a:gd name="T29" fmla="*/ 18 h 107"/>
              <a:gd name="T30" fmla="*/ 15 w 50"/>
              <a:gd name="T31" fmla="*/ 24 h 107"/>
              <a:gd name="T32" fmla="*/ 15 w 50"/>
              <a:gd name="T33" fmla="*/ 82 h 107"/>
              <a:gd name="T34" fmla="*/ 18 w 50"/>
              <a:gd name="T35" fmla="*/ 88 h 107"/>
              <a:gd name="T36" fmla="*/ 24 w 50"/>
              <a:gd name="T37" fmla="*/ 91 h 107"/>
              <a:gd name="T38" fmla="*/ 31 w 50"/>
              <a:gd name="T39" fmla="*/ 88 h 107"/>
              <a:gd name="T40" fmla="*/ 33 w 50"/>
              <a:gd name="T41" fmla="*/ 82 h 107"/>
              <a:gd name="T42" fmla="*/ 33 w 50"/>
              <a:gd name="T43" fmla="*/ 24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0" h="107">
                <a:moveTo>
                  <a:pt x="50" y="82"/>
                </a:moveTo>
                <a:cubicBezTo>
                  <a:pt x="50" y="89"/>
                  <a:pt x="47" y="95"/>
                  <a:pt x="42" y="99"/>
                </a:cubicBezTo>
                <a:cubicBezTo>
                  <a:pt x="37" y="104"/>
                  <a:pt x="31" y="107"/>
                  <a:pt x="25" y="107"/>
                </a:cubicBezTo>
                <a:cubicBezTo>
                  <a:pt x="18" y="107"/>
                  <a:pt x="12" y="104"/>
                  <a:pt x="7" y="99"/>
                </a:cubicBezTo>
                <a:cubicBezTo>
                  <a:pt x="2" y="95"/>
                  <a:pt x="0" y="89"/>
                  <a:pt x="0" y="82"/>
                </a:cubicBezTo>
                <a:cubicBezTo>
                  <a:pt x="0" y="25"/>
                  <a:pt x="0" y="25"/>
                  <a:pt x="0" y="25"/>
                </a:cubicBezTo>
                <a:cubicBezTo>
                  <a:pt x="0" y="18"/>
                  <a:pt x="2" y="12"/>
                  <a:pt x="7" y="7"/>
                </a:cubicBezTo>
                <a:cubicBezTo>
                  <a:pt x="12" y="2"/>
                  <a:pt x="18" y="0"/>
                  <a:pt x="25" y="0"/>
                </a:cubicBezTo>
                <a:cubicBezTo>
                  <a:pt x="32" y="0"/>
                  <a:pt x="37" y="2"/>
                  <a:pt x="42" y="7"/>
                </a:cubicBezTo>
                <a:cubicBezTo>
                  <a:pt x="47" y="12"/>
                  <a:pt x="50" y="18"/>
                  <a:pt x="50" y="25"/>
                </a:cubicBezTo>
                <a:lnTo>
                  <a:pt x="50" y="82"/>
                </a:lnTo>
                <a:close/>
                <a:moveTo>
                  <a:pt x="33" y="24"/>
                </a:moveTo>
                <a:cubicBezTo>
                  <a:pt x="33" y="22"/>
                  <a:pt x="32" y="20"/>
                  <a:pt x="31" y="18"/>
                </a:cubicBezTo>
                <a:cubicBezTo>
                  <a:pt x="29" y="16"/>
                  <a:pt x="27" y="15"/>
                  <a:pt x="24" y="15"/>
                </a:cubicBezTo>
                <a:cubicBezTo>
                  <a:pt x="22" y="15"/>
                  <a:pt x="20" y="16"/>
                  <a:pt x="18" y="18"/>
                </a:cubicBezTo>
                <a:cubicBezTo>
                  <a:pt x="16" y="20"/>
                  <a:pt x="15" y="22"/>
                  <a:pt x="15" y="24"/>
                </a:cubicBezTo>
                <a:cubicBezTo>
                  <a:pt x="15" y="82"/>
                  <a:pt x="15" y="82"/>
                  <a:pt x="15" y="82"/>
                </a:cubicBezTo>
                <a:cubicBezTo>
                  <a:pt x="15" y="84"/>
                  <a:pt x="16" y="86"/>
                  <a:pt x="18" y="88"/>
                </a:cubicBezTo>
                <a:cubicBezTo>
                  <a:pt x="20" y="90"/>
                  <a:pt x="22" y="91"/>
                  <a:pt x="24" y="91"/>
                </a:cubicBezTo>
                <a:cubicBezTo>
                  <a:pt x="27" y="91"/>
                  <a:pt x="29" y="90"/>
                  <a:pt x="31" y="88"/>
                </a:cubicBezTo>
                <a:cubicBezTo>
                  <a:pt x="32" y="86"/>
                  <a:pt x="33" y="84"/>
                  <a:pt x="33" y="82"/>
                </a:cubicBezTo>
                <a:lnTo>
                  <a:pt x="33" y="24"/>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23" name="Freeform 25"/>
          <p:cNvSpPr>
            <a:spLocks/>
          </p:cNvSpPr>
          <p:nvPr/>
        </p:nvSpPr>
        <p:spPr bwMode="auto">
          <a:xfrm>
            <a:off x="4965882" y="1851601"/>
            <a:ext cx="65782" cy="241621"/>
          </a:xfrm>
          <a:custGeom>
            <a:avLst/>
            <a:gdLst>
              <a:gd name="T0" fmla="*/ 14 w 29"/>
              <a:gd name="T1" fmla="*/ 105 h 105"/>
              <a:gd name="T2" fmla="*/ 14 w 29"/>
              <a:gd name="T3" fmla="*/ 24 h 105"/>
              <a:gd name="T4" fmla="*/ 0 w 29"/>
              <a:gd name="T5" fmla="*/ 24 h 105"/>
              <a:gd name="T6" fmla="*/ 0 w 29"/>
              <a:gd name="T7" fmla="*/ 13 h 105"/>
              <a:gd name="T8" fmla="*/ 11 w 29"/>
              <a:gd name="T9" fmla="*/ 9 h 105"/>
              <a:gd name="T10" fmla="*/ 18 w 29"/>
              <a:gd name="T11" fmla="*/ 0 h 105"/>
              <a:gd name="T12" fmla="*/ 29 w 29"/>
              <a:gd name="T13" fmla="*/ 0 h 105"/>
              <a:gd name="T14" fmla="*/ 29 w 29"/>
              <a:gd name="T15" fmla="*/ 105 h 105"/>
              <a:gd name="T16" fmla="*/ 14 w 29"/>
              <a:gd name="T17"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05">
                <a:moveTo>
                  <a:pt x="14" y="105"/>
                </a:moveTo>
                <a:cubicBezTo>
                  <a:pt x="14" y="24"/>
                  <a:pt x="14" y="24"/>
                  <a:pt x="14" y="24"/>
                </a:cubicBezTo>
                <a:cubicBezTo>
                  <a:pt x="0" y="24"/>
                  <a:pt x="0" y="24"/>
                  <a:pt x="0" y="24"/>
                </a:cubicBezTo>
                <a:cubicBezTo>
                  <a:pt x="0" y="13"/>
                  <a:pt x="0" y="13"/>
                  <a:pt x="0" y="13"/>
                </a:cubicBezTo>
                <a:cubicBezTo>
                  <a:pt x="4" y="13"/>
                  <a:pt x="8" y="11"/>
                  <a:pt x="11" y="9"/>
                </a:cubicBezTo>
                <a:cubicBezTo>
                  <a:pt x="15" y="7"/>
                  <a:pt x="17" y="4"/>
                  <a:pt x="18" y="0"/>
                </a:cubicBezTo>
                <a:cubicBezTo>
                  <a:pt x="29" y="0"/>
                  <a:pt x="29" y="0"/>
                  <a:pt x="29" y="0"/>
                </a:cubicBezTo>
                <a:cubicBezTo>
                  <a:pt x="29" y="105"/>
                  <a:pt x="29" y="105"/>
                  <a:pt x="29" y="105"/>
                </a:cubicBezTo>
                <a:lnTo>
                  <a:pt x="14" y="105"/>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24" name="Freeform 26"/>
          <p:cNvSpPr>
            <a:spLocks noEditPoints="1"/>
          </p:cNvSpPr>
          <p:nvPr/>
        </p:nvSpPr>
        <p:spPr bwMode="auto">
          <a:xfrm>
            <a:off x="6490242" y="1849071"/>
            <a:ext cx="115117" cy="246681"/>
          </a:xfrm>
          <a:custGeom>
            <a:avLst/>
            <a:gdLst>
              <a:gd name="T0" fmla="*/ 50 w 50"/>
              <a:gd name="T1" fmla="*/ 82 h 107"/>
              <a:gd name="T2" fmla="*/ 43 w 50"/>
              <a:gd name="T3" fmla="*/ 99 h 107"/>
              <a:gd name="T4" fmla="*/ 25 w 50"/>
              <a:gd name="T5" fmla="*/ 107 h 107"/>
              <a:gd name="T6" fmla="*/ 8 w 50"/>
              <a:gd name="T7" fmla="*/ 99 h 107"/>
              <a:gd name="T8" fmla="*/ 0 w 50"/>
              <a:gd name="T9" fmla="*/ 82 h 107"/>
              <a:gd name="T10" fmla="*/ 0 w 50"/>
              <a:gd name="T11" fmla="*/ 25 h 107"/>
              <a:gd name="T12" fmla="*/ 8 w 50"/>
              <a:gd name="T13" fmla="*/ 7 h 107"/>
              <a:gd name="T14" fmla="*/ 25 w 50"/>
              <a:gd name="T15" fmla="*/ 0 h 107"/>
              <a:gd name="T16" fmla="*/ 43 w 50"/>
              <a:gd name="T17" fmla="*/ 7 h 107"/>
              <a:gd name="T18" fmla="*/ 50 w 50"/>
              <a:gd name="T19" fmla="*/ 25 h 107"/>
              <a:gd name="T20" fmla="*/ 50 w 50"/>
              <a:gd name="T21" fmla="*/ 82 h 107"/>
              <a:gd name="T22" fmla="*/ 34 w 50"/>
              <a:gd name="T23" fmla="*/ 24 h 107"/>
              <a:gd name="T24" fmla="*/ 31 w 50"/>
              <a:gd name="T25" fmla="*/ 18 h 107"/>
              <a:gd name="T26" fmla="*/ 25 w 50"/>
              <a:gd name="T27" fmla="*/ 15 h 107"/>
              <a:gd name="T28" fmla="*/ 19 w 50"/>
              <a:gd name="T29" fmla="*/ 18 h 107"/>
              <a:gd name="T30" fmla="*/ 16 w 50"/>
              <a:gd name="T31" fmla="*/ 24 h 107"/>
              <a:gd name="T32" fmla="*/ 16 w 50"/>
              <a:gd name="T33" fmla="*/ 82 h 107"/>
              <a:gd name="T34" fmla="*/ 19 w 50"/>
              <a:gd name="T35" fmla="*/ 88 h 107"/>
              <a:gd name="T36" fmla="*/ 25 w 50"/>
              <a:gd name="T37" fmla="*/ 91 h 107"/>
              <a:gd name="T38" fmla="*/ 31 w 50"/>
              <a:gd name="T39" fmla="*/ 88 h 107"/>
              <a:gd name="T40" fmla="*/ 34 w 50"/>
              <a:gd name="T41" fmla="*/ 82 h 107"/>
              <a:gd name="T42" fmla="*/ 34 w 50"/>
              <a:gd name="T43" fmla="*/ 24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0" h="107">
                <a:moveTo>
                  <a:pt x="50" y="82"/>
                </a:moveTo>
                <a:cubicBezTo>
                  <a:pt x="50" y="89"/>
                  <a:pt x="48" y="95"/>
                  <a:pt x="43" y="99"/>
                </a:cubicBezTo>
                <a:cubicBezTo>
                  <a:pt x="38" y="104"/>
                  <a:pt x="32" y="107"/>
                  <a:pt x="25" y="107"/>
                </a:cubicBezTo>
                <a:cubicBezTo>
                  <a:pt x="19" y="107"/>
                  <a:pt x="13" y="104"/>
                  <a:pt x="8" y="99"/>
                </a:cubicBezTo>
                <a:cubicBezTo>
                  <a:pt x="3" y="95"/>
                  <a:pt x="0" y="89"/>
                  <a:pt x="0" y="82"/>
                </a:cubicBezTo>
                <a:cubicBezTo>
                  <a:pt x="0" y="25"/>
                  <a:pt x="0" y="25"/>
                  <a:pt x="0" y="25"/>
                </a:cubicBezTo>
                <a:cubicBezTo>
                  <a:pt x="0" y="18"/>
                  <a:pt x="3" y="12"/>
                  <a:pt x="8" y="7"/>
                </a:cubicBezTo>
                <a:cubicBezTo>
                  <a:pt x="13" y="2"/>
                  <a:pt x="19" y="0"/>
                  <a:pt x="25" y="0"/>
                </a:cubicBezTo>
                <a:cubicBezTo>
                  <a:pt x="32" y="0"/>
                  <a:pt x="38" y="2"/>
                  <a:pt x="43" y="7"/>
                </a:cubicBezTo>
                <a:cubicBezTo>
                  <a:pt x="48" y="12"/>
                  <a:pt x="50" y="18"/>
                  <a:pt x="50" y="25"/>
                </a:cubicBezTo>
                <a:lnTo>
                  <a:pt x="50" y="82"/>
                </a:lnTo>
                <a:close/>
                <a:moveTo>
                  <a:pt x="34" y="24"/>
                </a:moveTo>
                <a:cubicBezTo>
                  <a:pt x="34" y="22"/>
                  <a:pt x="33" y="20"/>
                  <a:pt x="31" y="18"/>
                </a:cubicBezTo>
                <a:cubicBezTo>
                  <a:pt x="30" y="16"/>
                  <a:pt x="27" y="15"/>
                  <a:pt x="25" y="15"/>
                </a:cubicBezTo>
                <a:cubicBezTo>
                  <a:pt x="22" y="15"/>
                  <a:pt x="20" y="16"/>
                  <a:pt x="19" y="18"/>
                </a:cubicBezTo>
                <a:cubicBezTo>
                  <a:pt x="17" y="20"/>
                  <a:pt x="16" y="22"/>
                  <a:pt x="16" y="24"/>
                </a:cubicBezTo>
                <a:cubicBezTo>
                  <a:pt x="16" y="82"/>
                  <a:pt x="16" y="82"/>
                  <a:pt x="16" y="82"/>
                </a:cubicBezTo>
                <a:cubicBezTo>
                  <a:pt x="16" y="84"/>
                  <a:pt x="17" y="86"/>
                  <a:pt x="19" y="88"/>
                </a:cubicBezTo>
                <a:cubicBezTo>
                  <a:pt x="20" y="90"/>
                  <a:pt x="22" y="91"/>
                  <a:pt x="25" y="91"/>
                </a:cubicBezTo>
                <a:cubicBezTo>
                  <a:pt x="27" y="91"/>
                  <a:pt x="30" y="90"/>
                  <a:pt x="31" y="88"/>
                </a:cubicBezTo>
                <a:cubicBezTo>
                  <a:pt x="33" y="86"/>
                  <a:pt x="34" y="84"/>
                  <a:pt x="34" y="82"/>
                </a:cubicBezTo>
                <a:lnTo>
                  <a:pt x="34" y="2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25" name="Freeform 27"/>
          <p:cNvSpPr>
            <a:spLocks/>
          </p:cNvSpPr>
          <p:nvPr/>
        </p:nvSpPr>
        <p:spPr bwMode="auto">
          <a:xfrm>
            <a:off x="6635721" y="1851601"/>
            <a:ext cx="117647" cy="241621"/>
          </a:xfrm>
          <a:custGeom>
            <a:avLst/>
            <a:gdLst>
              <a:gd name="T0" fmla="*/ 0 w 51"/>
              <a:gd name="T1" fmla="*/ 30 h 105"/>
              <a:gd name="T2" fmla="*/ 8 w 51"/>
              <a:gd name="T3" fmla="*/ 7 h 105"/>
              <a:gd name="T4" fmla="*/ 26 w 51"/>
              <a:gd name="T5" fmla="*/ 0 h 105"/>
              <a:gd name="T6" fmla="*/ 44 w 51"/>
              <a:gd name="T7" fmla="*/ 8 h 105"/>
              <a:gd name="T8" fmla="*/ 51 w 51"/>
              <a:gd name="T9" fmla="*/ 26 h 105"/>
              <a:gd name="T10" fmla="*/ 47 w 51"/>
              <a:gd name="T11" fmla="*/ 46 h 105"/>
              <a:gd name="T12" fmla="*/ 34 w 51"/>
              <a:gd name="T13" fmla="*/ 65 h 105"/>
              <a:gd name="T14" fmla="*/ 27 w 51"/>
              <a:gd name="T15" fmla="*/ 77 h 105"/>
              <a:gd name="T16" fmla="*/ 24 w 51"/>
              <a:gd name="T17" fmla="*/ 81 h 105"/>
              <a:gd name="T18" fmla="*/ 20 w 51"/>
              <a:gd name="T19" fmla="*/ 88 h 105"/>
              <a:gd name="T20" fmla="*/ 19 w 51"/>
              <a:gd name="T21" fmla="*/ 89 h 105"/>
              <a:gd name="T22" fmla="*/ 50 w 51"/>
              <a:gd name="T23" fmla="*/ 89 h 105"/>
              <a:gd name="T24" fmla="*/ 50 w 51"/>
              <a:gd name="T25" fmla="*/ 105 h 105"/>
              <a:gd name="T26" fmla="*/ 0 w 51"/>
              <a:gd name="T27" fmla="*/ 105 h 105"/>
              <a:gd name="T28" fmla="*/ 0 w 51"/>
              <a:gd name="T29" fmla="*/ 90 h 105"/>
              <a:gd name="T30" fmla="*/ 3 w 51"/>
              <a:gd name="T31" fmla="*/ 84 h 105"/>
              <a:gd name="T32" fmla="*/ 7 w 51"/>
              <a:gd name="T33" fmla="*/ 79 h 105"/>
              <a:gd name="T34" fmla="*/ 11 w 51"/>
              <a:gd name="T35" fmla="*/ 73 h 105"/>
              <a:gd name="T36" fmla="*/ 22 w 51"/>
              <a:gd name="T37" fmla="*/ 57 h 105"/>
              <a:gd name="T38" fmla="*/ 33 w 51"/>
              <a:gd name="T39" fmla="*/ 39 h 105"/>
              <a:gd name="T40" fmla="*/ 36 w 51"/>
              <a:gd name="T41" fmla="*/ 26 h 105"/>
              <a:gd name="T42" fmla="*/ 33 w 51"/>
              <a:gd name="T43" fmla="*/ 18 h 105"/>
              <a:gd name="T44" fmla="*/ 26 w 51"/>
              <a:gd name="T45" fmla="*/ 15 h 105"/>
              <a:gd name="T46" fmla="*/ 17 w 51"/>
              <a:gd name="T47" fmla="*/ 22 h 105"/>
              <a:gd name="T48" fmla="*/ 16 w 51"/>
              <a:gd name="T49" fmla="*/ 28 h 105"/>
              <a:gd name="T50" fmla="*/ 16 w 51"/>
              <a:gd name="T51" fmla="*/ 32 h 105"/>
              <a:gd name="T52" fmla="*/ 0 w 51"/>
              <a:gd name="T53" fmla="*/ 32 h 105"/>
              <a:gd name="T54" fmla="*/ 0 w 51"/>
              <a:gd name="T55" fmla="*/ 3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 h="105">
                <a:moveTo>
                  <a:pt x="0" y="30"/>
                </a:moveTo>
                <a:cubicBezTo>
                  <a:pt x="0" y="20"/>
                  <a:pt x="3" y="12"/>
                  <a:pt x="8" y="7"/>
                </a:cubicBezTo>
                <a:cubicBezTo>
                  <a:pt x="13" y="2"/>
                  <a:pt x="19" y="0"/>
                  <a:pt x="26" y="0"/>
                </a:cubicBezTo>
                <a:cubicBezTo>
                  <a:pt x="33" y="0"/>
                  <a:pt x="39" y="3"/>
                  <a:pt x="44" y="8"/>
                </a:cubicBezTo>
                <a:cubicBezTo>
                  <a:pt x="49" y="13"/>
                  <a:pt x="51" y="19"/>
                  <a:pt x="51" y="26"/>
                </a:cubicBezTo>
                <a:cubicBezTo>
                  <a:pt x="51" y="33"/>
                  <a:pt x="50" y="40"/>
                  <a:pt x="47" y="46"/>
                </a:cubicBezTo>
                <a:cubicBezTo>
                  <a:pt x="45" y="50"/>
                  <a:pt x="41" y="56"/>
                  <a:pt x="34" y="65"/>
                </a:cubicBezTo>
                <a:cubicBezTo>
                  <a:pt x="33" y="68"/>
                  <a:pt x="30" y="72"/>
                  <a:pt x="27" y="77"/>
                </a:cubicBezTo>
                <a:cubicBezTo>
                  <a:pt x="24" y="81"/>
                  <a:pt x="24" y="81"/>
                  <a:pt x="24" y="81"/>
                </a:cubicBezTo>
                <a:cubicBezTo>
                  <a:pt x="22" y="84"/>
                  <a:pt x="21" y="86"/>
                  <a:pt x="20" y="88"/>
                </a:cubicBezTo>
                <a:cubicBezTo>
                  <a:pt x="19" y="88"/>
                  <a:pt x="19" y="89"/>
                  <a:pt x="19" y="89"/>
                </a:cubicBezTo>
                <a:cubicBezTo>
                  <a:pt x="50" y="89"/>
                  <a:pt x="50" y="89"/>
                  <a:pt x="50" y="89"/>
                </a:cubicBezTo>
                <a:cubicBezTo>
                  <a:pt x="50" y="105"/>
                  <a:pt x="50" y="105"/>
                  <a:pt x="50" y="105"/>
                </a:cubicBezTo>
                <a:cubicBezTo>
                  <a:pt x="0" y="105"/>
                  <a:pt x="0" y="105"/>
                  <a:pt x="0" y="105"/>
                </a:cubicBezTo>
                <a:cubicBezTo>
                  <a:pt x="0" y="90"/>
                  <a:pt x="0" y="90"/>
                  <a:pt x="0" y="90"/>
                </a:cubicBezTo>
                <a:cubicBezTo>
                  <a:pt x="0" y="90"/>
                  <a:pt x="1" y="88"/>
                  <a:pt x="3" y="84"/>
                </a:cubicBezTo>
                <a:cubicBezTo>
                  <a:pt x="4" y="83"/>
                  <a:pt x="6" y="81"/>
                  <a:pt x="7" y="79"/>
                </a:cubicBezTo>
                <a:cubicBezTo>
                  <a:pt x="11" y="73"/>
                  <a:pt x="11" y="73"/>
                  <a:pt x="11" y="73"/>
                </a:cubicBezTo>
                <a:cubicBezTo>
                  <a:pt x="13" y="70"/>
                  <a:pt x="17" y="65"/>
                  <a:pt x="22" y="57"/>
                </a:cubicBezTo>
                <a:cubicBezTo>
                  <a:pt x="27" y="51"/>
                  <a:pt x="31" y="44"/>
                  <a:pt x="33" y="39"/>
                </a:cubicBezTo>
                <a:cubicBezTo>
                  <a:pt x="35" y="34"/>
                  <a:pt x="36" y="30"/>
                  <a:pt x="36" y="26"/>
                </a:cubicBezTo>
                <a:cubicBezTo>
                  <a:pt x="36" y="23"/>
                  <a:pt x="35" y="21"/>
                  <a:pt x="33" y="18"/>
                </a:cubicBezTo>
                <a:cubicBezTo>
                  <a:pt x="31" y="16"/>
                  <a:pt x="29" y="15"/>
                  <a:pt x="26" y="15"/>
                </a:cubicBezTo>
                <a:cubicBezTo>
                  <a:pt x="22" y="15"/>
                  <a:pt x="18" y="17"/>
                  <a:pt x="17" y="22"/>
                </a:cubicBezTo>
                <a:cubicBezTo>
                  <a:pt x="16" y="24"/>
                  <a:pt x="16" y="26"/>
                  <a:pt x="16" y="28"/>
                </a:cubicBezTo>
                <a:cubicBezTo>
                  <a:pt x="16" y="32"/>
                  <a:pt x="16" y="32"/>
                  <a:pt x="16" y="32"/>
                </a:cubicBezTo>
                <a:cubicBezTo>
                  <a:pt x="0" y="32"/>
                  <a:pt x="0" y="32"/>
                  <a:pt x="0" y="32"/>
                </a:cubicBezTo>
                <a:lnTo>
                  <a:pt x="0" y="3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26" name="Freeform 28"/>
          <p:cNvSpPr>
            <a:spLocks noEditPoints="1"/>
          </p:cNvSpPr>
          <p:nvPr/>
        </p:nvSpPr>
        <p:spPr bwMode="auto">
          <a:xfrm>
            <a:off x="4776128" y="4829479"/>
            <a:ext cx="115117" cy="246681"/>
          </a:xfrm>
          <a:custGeom>
            <a:avLst/>
            <a:gdLst>
              <a:gd name="T0" fmla="*/ 50 w 50"/>
              <a:gd name="T1" fmla="*/ 82 h 107"/>
              <a:gd name="T2" fmla="*/ 42 w 50"/>
              <a:gd name="T3" fmla="*/ 99 h 107"/>
              <a:gd name="T4" fmla="*/ 25 w 50"/>
              <a:gd name="T5" fmla="*/ 107 h 107"/>
              <a:gd name="T6" fmla="*/ 7 w 50"/>
              <a:gd name="T7" fmla="*/ 99 h 107"/>
              <a:gd name="T8" fmla="*/ 0 w 50"/>
              <a:gd name="T9" fmla="*/ 82 h 107"/>
              <a:gd name="T10" fmla="*/ 0 w 50"/>
              <a:gd name="T11" fmla="*/ 25 h 107"/>
              <a:gd name="T12" fmla="*/ 7 w 50"/>
              <a:gd name="T13" fmla="*/ 7 h 107"/>
              <a:gd name="T14" fmla="*/ 25 w 50"/>
              <a:gd name="T15" fmla="*/ 0 h 107"/>
              <a:gd name="T16" fmla="*/ 42 w 50"/>
              <a:gd name="T17" fmla="*/ 7 h 107"/>
              <a:gd name="T18" fmla="*/ 50 w 50"/>
              <a:gd name="T19" fmla="*/ 25 h 107"/>
              <a:gd name="T20" fmla="*/ 50 w 50"/>
              <a:gd name="T21" fmla="*/ 82 h 107"/>
              <a:gd name="T22" fmla="*/ 33 w 50"/>
              <a:gd name="T23" fmla="*/ 24 h 107"/>
              <a:gd name="T24" fmla="*/ 31 w 50"/>
              <a:gd name="T25" fmla="*/ 18 h 107"/>
              <a:gd name="T26" fmla="*/ 24 w 50"/>
              <a:gd name="T27" fmla="*/ 15 h 107"/>
              <a:gd name="T28" fmla="*/ 18 w 50"/>
              <a:gd name="T29" fmla="*/ 18 h 107"/>
              <a:gd name="T30" fmla="*/ 15 w 50"/>
              <a:gd name="T31" fmla="*/ 24 h 107"/>
              <a:gd name="T32" fmla="*/ 15 w 50"/>
              <a:gd name="T33" fmla="*/ 82 h 107"/>
              <a:gd name="T34" fmla="*/ 18 w 50"/>
              <a:gd name="T35" fmla="*/ 88 h 107"/>
              <a:gd name="T36" fmla="*/ 24 w 50"/>
              <a:gd name="T37" fmla="*/ 91 h 107"/>
              <a:gd name="T38" fmla="*/ 31 w 50"/>
              <a:gd name="T39" fmla="*/ 88 h 107"/>
              <a:gd name="T40" fmla="*/ 33 w 50"/>
              <a:gd name="T41" fmla="*/ 82 h 107"/>
              <a:gd name="T42" fmla="*/ 33 w 50"/>
              <a:gd name="T43" fmla="*/ 24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0" h="107">
                <a:moveTo>
                  <a:pt x="50" y="82"/>
                </a:moveTo>
                <a:cubicBezTo>
                  <a:pt x="50" y="89"/>
                  <a:pt x="47" y="95"/>
                  <a:pt x="42" y="99"/>
                </a:cubicBezTo>
                <a:cubicBezTo>
                  <a:pt x="37" y="104"/>
                  <a:pt x="32" y="107"/>
                  <a:pt x="25" y="107"/>
                </a:cubicBezTo>
                <a:cubicBezTo>
                  <a:pt x="18" y="107"/>
                  <a:pt x="12" y="104"/>
                  <a:pt x="7" y="99"/>
                </a:cubicBezTo>
                <a:cubicBezTo>
                  <a:pt x="2" y="95"/>
                  <a:pt x="0" y="89"/>
                  <a:pt x="0" y="82"/>
                </a:cubicBezTo>
                <a:cubicBezTo>
                  <a:pt x="0" y="25"/>
                  <a:pt x="0" y="25"/>
                  <a:pt x="0" y="25"/>
                </a:cubicBezTo>
                <a:cubicBezTo>
                  <a:pt x="0" y="18"/>
                  <a:pt x="2" y="12"/>
                  <a:pt x="7" y="7"/>
                </a:cubicBezTo>
                <a:cubicBezTo>
                  <a:pt x="12" y="2"/>
                  <a:pt x="18" y="0"/>
                  <a:pt x="25" y="0"/>
                </a:cubicBezTo>
                <a:cubicBezTo>
                  <a:pt x="32" y="0"/>
                  <a:pt x="38" y="2"/>
                  <a:pt x="42" y="7"/>
                </a:cubicBezTo>
                <a:cubicBezTo>
                  <a:pt x="47" y="12"/>
                  <a:pt x="50" y="18"/>
                  <a:pt x="50" y="25"/>
                </a:cubicBezTo>
                <a:lnTo>
                  <a:pt x="50" y="82"/>
                </a:lnTo>
                <a:close/>
                <a:moveTo>
                  <a:pt x="33" y="24"/>
                </a:moveTo>
                <a:cubicBezTo>
                  <a:pt x="33" y="22"/>
                  <a:pt x="32" y="20"/>
                  <a:pt x="31" y="18"/>
                </a:cubicBezTo>
                <a:cubicBezTo>
                  <a:pt x="29" y="16"/>
                  <a:pt x="27" y="15"/>
                  <a:pt x="24" y="15"/>
                </a:cubicBezTo>
                <a:cubicBezTo>
                  <a:pt x="22" y="15"/>
                  <a:pt x="20" y="16"/>
                  <a:pt x="18" y="18"/>
                </a:cubicBezTo>
                <a:cubicBezTo>
                  <a:pt x="16" y="20"/>
                  <a:pt x="15" y="22"/>
                  <a:pt x="15" y="24"/>
                </a:cubicBezTo>
                <a:cubicBezTo>
                  <a:pt x="15" y="82"/>
                  <a:pt x="15" y="82"/>
                  <a:pt x="15" y="82"/>
                </a:cubicBezTo>
                <a:cubicBezTo>
                  <a:pt x="15" y="84"/>
                  <a:pt x="16" y="86"/>
                  <a:pt x="18" y="88"/>
                </a:cubicBezTo>
                <a:cubicBezTo>
                  <a:pt x="20" y="90"/>
                  <a:pt x="22" y="91"/>
                  <a:pt x="24" y="91"/>
                </a:cubicBezTo>
                <a:cubicBezTo>
                  <a:pt x="27" y="91"/>
                  <a:pt x="29" y="90"/>
                  <a:pt x="31" y="88"/>
                </a:cubicBezTo>
                <a:cubicBezTo>
                  <a:pt x="32" y="86"/>
                  <a:pt x="33" y="84"/>
                  <a:pt x="33" y="82"/>
                </a:cubicBezTo>
                <a:lnTo>
                  <a:pt x="33" y="2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27" name="Freeform 29"/>
          <p:cNvSpPr>
            <a:spLocks/>
          </p:cNvSpPr>
          <p:nvPr/>
        </p:nvSpPr>
        <p:spPr bwMode="auto">
          <a:xfrm>
            <a:off x="4921606" y="4832009"/>
            <a:ext cx="110057" cy="244151"/>
          </a:xfrm>
          <a:custGeom>
            <a:avLst/>
            <a:gdLst>
              <a:gd name="T0" fmla="*/ 17 w 48"/>
              <a:gd name="T1" fmla="*/ 16 h 106"/>
              <a:gd name="T2" fmla="*/ 17 w 48"/>
              <a:gd name="T3" fmla="*/ 38 h 106"/>
              <a:gd name="T4" fmla="*/ 24 w 48"/>
              <a:gd name="T5" fmla="*/ 33 h 106"/>
              <a:gd name="T6" fmla="*/ 29 w 48"/>
              <a:gd name="T7" fmla="*/ 32 h 106"/>
              <a:gd name="T8" fmla="*/ 44 w 48"/>
              <a:gd name="T9" fmla="*/ 39 h 106"/>
              <a:gd name="T10" fmla="*/ 48 w 48"/>
              <a:gd name="T11" fmla="*/ 57 h 106"/>
              <a:gd name="T12" fmla="*/ 48 w 48"/>
              <a:gd name="T13" fmla="*/ 80 h 106"/>
              <a:gd name="T14" fmla="*/ 41 w 48"/>
              <a:gd name="T15" fmla="*/ 99 h 106"/>
              <a:gd name="T16" fmla="*/ 23 w 48"/>
              <a:gd name="T17" fmla="*/ 106 h 106"/>
              <a:gd name="T18" fmla="*/ 6 w 48"/>
              <a:gd name="T19" fmla="*/ 98 h 106"/>
              <a:gd name="T20" fmla="*/ 0 w 48"/>
              <a:gd name="T21" fmla="*/ 81 h 106"/>
              <a:gd name="T22" fmla="*/ 0 w 48"/>
              <a:gd name="T23" fmla="*/ 78 h 106"/>
              <a:gd name="T24" fmla="*/ 15 w 48"/>
              <a:gd name="T25" fmla="*/ 77 h 106"/>
              <a:gd name="T26" fmla="*/ 15 w 48"/>
              <a:gd name="T27" fmla="*/ 81 h 106"/>
              <a:gd name="T28" fmla="*/ 20 w 48"/>
              <a:gd name="T29" fmla="*/ 89 h 106"/>
              <a:gd name="T30" fmla="*/ 23 w 48"/>
              <a:gd name="T31" fmla="*/ 90 h 106"/>
              <a:gd name="T32" fmla="*/ 33 w 48"/>
              <a:gd name="T33" fmla="*/ 80 h 106"/>
              <a:gd name="T34" fmla="*/ 33 w 48"/>
              <a:gd name="T35" fmla="*/ 54 h 106"/>
              <a:gd name="T36" fmla="*/ 29 w 48"/>
              <a:gd name="T37" fmla="*/ 46 h 106"/>
              <a:gd name="T38" fmla="*/ 25 w 48"/>
              <a:gd name="T39" fmla="*/ 45 h 106"/>
              <a:gd name="T40" fmla="*/ 19 w 48"/>
              <a:gd name="T41" fmla="*/ 48 h 106"/>
              <a:gd name="T42" fmla="*/ 17 w 48"/>
              <a:gd name="T43" fmla="*/ 54 h 106"/>
              <a:gd name="T44" fmla="*/ 17 w 48"/>
              <a:gd name="T45" fmla="*/ 57 h 106"/>
              <a:gd name="T46" fmla="*/ 1 w 48"/>
              <a:gd name="T47" fmla="*/ 57 h 106"/>
              <a:gd name="T48" fmla="*/ 1 w 48"/>
              <a:gd name="T49" fmla="*/ 0 h 106"/>
              <a:gd name="T50" fmla="*/ 47 w 48"/>
              <a:gd name="T51" fmla="*/ 0 h 106"/>
              <a:gd name="T52" fmla="*/ 47 w 48"/>
              <a:gd name="T53" fmla="*/ 16 h 106"/>
              <a:gd name="T54" fmla="*/ 17 w 48"/>
              <a:gd name="T55" fmla="*/ 1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8" h="106">
                <a:moveTo>
                  <a:pt x="17" y="16"/>
                </a:moveTo>
                <a:cubicBezTo>
                  <a:pt x="17" y="38"/>
                  <a:pt x="17" y="38"/>
                  <a:pt x="17" y="38"/>
                </a:cubicBezTo>
                <a:cubicBezTo>
                  <a:pt x="19" y="36"/>
                  <a:pt x="21" y="34"/>
                  <a:pt x="24" y="33"/>
                </a:cubicBezTo>
                <a:cubicBezTo>
                  <a:pt x="25" y="32"/>
                  <a:pt x="27" y="32"/>
                  <a:pt x="29" y="32"/>
                </a:cubicBezTo>
                <a:cubicBezTo>
                  <a:pt x="36" y="32"/>
                  <a:pt x="41" y="35"/>
                  <a:pt x="44" y="39"/>
                </a:cubicBezTo>
                <a:cubicBezTo>
                  <a:pt x="47" y="44"/>
                  <a:pt x="48" y="49"/>
                  <a:pt x="48" y="57"/>
                </a:cubicBezTo>
                <a:cubicBezTo>
                  <a:pt x="48" y="80"/>
                  <a:pt x="48" y="80"/>
                  <a:pt x="48" y="80"/>
                </a:cubicBezTo>
                <a:cubicBezTo>
                  <a:pt x="48" y="87"/>
                  <a:pt x="46" y="94"/>
                  <a:pt x="41" y="99"/>
                </a:cubicBezTo>
                <a:cubicBezTo>
                  <a:pt x="36" y="103"/>
                  <a:pt x="31" y="106"/>
                  <a:pt x="23" y="106"/>
                </a:cubicBezTo>
                <a:cubicBezTo>
                  <a:pt x="17" y="106"/>
                  <a:pt x="11" y="103"/>
                  <a:pt x="6" y="98"/>
                </a:cubicBezTo>
                <a:cubicBezTo>
                  <a:pt x="2" y="94"/>
                  <a:pt x="0" y="88"/>
                  <a:pt x="0" y="81"/>
                </a:cubicBezTo>
                <a:cubicBezTo>
                  <a:pt x="0" y="78"/>
                  <a:pt x="0" y="78"/>
                  <a:pt x="0" y="78"/>
                </a:cubicBezTo>
                <a:cubicBezTo>
                  <a:pt x="15" y="77"/>
                  <a:pt x="15" y="77"/>
                  <a:pt x="15" y="77"/>
                </a:cubicBezTo>
                <a:cubicBezTo>
                  <a:pt x="15" y="81"/>
                  <a:pt x="15" y="81"/>
                  <a:pt x="15" y="81"/>
                </a:cubicBezTo>
                <a:cubicBezTo>
                  <a:pt x="16" y="85"/>
                  <a:pt x="17" y="88"/>
                  <a:pt x="20" y="89"/>
                </a:cubicBezTo>
                <a:cubicBezTo>
                  <a:pt x="21" y="89"/>
                  <a:pt x="22" y="90"/>
                  <a:pt x="23" y="90"/>
                </a:cubicBezTo>
                <a:cubicBezTo>
                  <a:pt x="30" y="90"/>
                  <a:pt x="33" y="86"/>
                  <a:pt x="33" y="80"/>
                </a:cubicBezTo>
                <a:cubicBezTo>
                  <a:pt x="33" y="54"/>
                  <a:pt x="33" y="54"/>
                  <a:pt x="33" y="54"/>
                </a:cubicBezTo>
                <a:cubicBezTo>
                  <a:pt x="33" y="51"/>
                  <a:pt x="32" y="48"/>
                  <a:pt x="29" y="46"/>
                </a:cubicBezTo>
                <a:cubicBezTo>
                  <a:pt x="28" y="45"/>
                  <a:pt x="27" y="45"/>
                  <a:pt x="25" y="45"/>
                </a:cubicBezTo>
                <a:cubicBezTo>
                  <a:pt x="22" y="45"/>
                  <a:pt x="20" y="46"/>
                  <a:pt x="19" y="48"/>
                </a:cubicBezTo>
                <a:cubicBezTo>
                  <a:pt x="18" y="50"/>
                  <a:pt x="17" y="52"/>
                  <a:pt x="17" y="54"/>
                </a:cubicBezTo>
                <a:cubicBezTo>
                  <a:pt x="17" y="57"/>
                  <a:pt x="17" y="57"/>
                  <a:pt x="17" y="57"/>
                </a:cubicBezTo>
                <a:cubicBezTo>
                  <a:pt x="1" y="57"/>
                  <a:pt x="1" y="57"/>
                  <a:pt x="1" y="57"/>
                </a:cubicBezTo>
                <a:cubicBezTo>
                  <a:pt x="1" y="0"/>
                  <a:pt x="1" y="0"/>
                  <a:pt x="1" y="0"/>
                </a:cubicBezTo>
                <a:cubicBezTo>
                  <a:pt x="47" y="0"/>
                  <a:pt x="47" y="0"/>
                  <a:pt x="47" y="0"/>
                </a:cubicBezTo>
                <a:cubicBezTo>
                  <a:pt x="47" y="16"/>
                  <a:pt x="47" y="16"/>
                  <a:pt x="47" y="16"/>
                </a:cubicBezTo>
                <a:lnTo>
                  <a:pt x="17" y="1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28" name="Freeform 30"/>
          <p:cNvSpPr>
            <a:spLocks noEditPoints="1"/>
          </p:cNvSpPr>
          <p:nvPr/>
        </p:nvSpPr>
        <p:spPr bwMode="auto">
          <a:xfrm>
            <a:off x="6490242" y="4829479"/>
            <a:ext cx="115117" cy="246681"/>
          </a:xfrm>
          <a:custGeom>
            <a:avLst/>
            <a:gdLst>
              <a:gd name="T0" fmla="*/ 50 w 50"/>
              <a:gd name="T1" fmla="*/ 82 h 107"/>
              <a:gd name="T2" fmla="*/ 42 w 50"/>
              <a:gd name="T3" fmla="*/ 99 h 107"/>
              <a:gd name="T4" fmla="*/ 25 w 50"/>
              <a:gd name="T5" fmla="*/ 107 h 107"/>
              <a:gd name="T6" fmla="*/ 7 w 50"/>
              <a:gd name="T7" fmla="*/ 99 h 107"/>
              <a:gd name="T8" fmla="*/ 0 w 50"/>
              <a:gd name="T9" fmla="*/ 82 h 107"/>
              <a:gd name="T10" fmla="*/ 0 w 50"/>
              <a:gd name="T11" fmla="*/ 25 h 107"/>
              <a:gd name="T12" fmla="*/ 7 w 50"/>
              <a:gd name="T13" fmla="*/ 7 h 107"/>
              <a:gd name="T14" fmla="*/ 25 w 50"/>
              <a:gd name="T15" fmla="*/ 0 h 107"/>
              <a:gd name="T16" fmla="*/ 42 w 50"/>
              <a:gd name="T17" fmla="*/ 7 h 107"/>
              <a:gd name="T18" fmla="*/ 50 w 50"/>
              <a:gd name="T19" fmla="*/ 25 h 107"/>
              <a:gd name="T20" fmla="*/ 50 w 50"/>
              <a:gd name="T21" fmla="*/ 82 h 107"/>
              <a:gd name="T22" fmla="*/ 33 w 50"/>
              <a:gd name="T23" fmla="*/ 24 h 107"/>
              <a:gd name="T24" fmla="*/ 31 w 50"/>
              <a:gd name="T25" fmla="*/ 18 h 107"/>
              <a:gd name="T26" fmla="*/ 24 w 50"/>
              <a:gd name="T27" fmla="*/ 15 h 107"/>
              <a:gd name="T28" fmla="*/ 18 w 50"/>
              <a:gd name="T29" fmla="*/ 18 h 107"/>
              <a:gd name="T30" fmla="*/ 15 w 50"/>
              <a:gd name="T31" fmla="*/ 24 h 107"/>
              <a:gd name="T32" fmla="*/ 15 w 50"/>
              <a:gd name="T33" fmla="*/ 82 h 107"/>
              <a:gd name="T34" fmla="*/ 18 w 50"/>
              <a:gd name="T35" fmla="*/ 88 h 107"/>
              <a:gd name="T36" fmla="*/ 24 w 50"/>
              <a:gd name="T37" fmla="*/ 91 h 107"/>
              <a:gd name="T38" fmla="*/ 31 w 50"/>
              <a:gd name="T39" fmla="*/ 88 h 107"/>
              <a:gd name="T40" fmla="*/ 33 w 50"/>
              <a:gd name="T41" fmla="*/ 82 h 107"/>
              <a:gd name="T42" fmla="*/ 33 w 50"/>
              <a:gd name="T43" fmla="*/ 24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0" h="107">
                <a:moveTo>
                  <a:pt x="50" y="82"/>
                </a:moveTo>
                <a:cubicBezTo>
                  <a:pt x="50" y="89"/>
                  <a:pt x="47" y="95"/>
                  <a:pt x="42" y="99"/>
                </a:cubicBezTo>
                <a:cubicBezTo>
                  <a:pt x="38" y="104"/>
                  <a:pt x="32" y="107"/>
                  <a:pt x="25" y="107"/>
                </a:cubicBezTo>
                <a:cubicBezTo>
                  <a:pt x="18" y="107"/>
                  <a:pt x="12" y="104"/>
                  <a:pt x="7" y="99"/>
                </a:cubicBezTo>
                <a:cubicBezTo>
                  <a:pt x="2" y="95"/>
                  <a:pt x="0" y="89"/>
                  <a:pt x="0" y="82"/>
                </a:cubicBezTo>
                <a:cubicBezTo>
                  <a:pt x="0" y="25"/>
                  <a:pt x="0" y="25"/>
                  <a:pt x="0" y="25"/>
                </a:cubicBezTo>
                <a:cubicBezTo>
                  <a:pt x="0" y="18"/>
                  <a:pt x="2" y="12"/>
                  <a:pt x="7" y="7"/>
                </a:cubicBezTo>
                <a:cubicBezTo>
                  <a:pt x="12" y="2"/>
                  <a:pt x="18" y="0"/>
                  <a:pt x="25" y="0"/>
                </a:cubicBezTo>
                <a:cubicBezTo>
                  <a:pt x="32" y="0"/>
                  <a:pt x="38" y="2"/>
                  <a:pt x="42" y="7"/>
                </a:cubicBezTo>
                <a:cubicBezTo>
                  <a:pt x="47" y="12"/>
                  <a:pt x="50" y="18"/>
                  <a:pt x="50" y="25"/>
                </a:cubicBezTo>
                <a:lnTo>
                  <a:pt x="50" y="82"/>
                </a:lnTo>
                <a:close/>
                <a:moveTo>
                  <a:pt x="33" y="24"/>
                </a:moveTo>
                <a:cubicBezTo>
                  <a:pt x="33" y="22"/>
                  <a:pt x="33" y="20"/>
                  <a:pt x="31" y="18"/>
                </a:cubicBezTo>
                <a:cubicBezTo>
                  <a:pt x="29" y="16"/>
                  <a:pt x="27" y="15"/>
                  <a:pt x="24" y="15"/>
                </a:cubicBezTo>
                <a:cubicBezTo>
                  <a:pt x="22" y="15"/>
                  <a:pt x="20" y="16"/>
                  <a:pt x="18" y="18"/>
                </a:cubicBezTo>
                <a:cubicBezTo>
                  <a:pt x="16" y="20"/>
                  <a:pt x="15" y="22"/>
                  <a:pt x="15" y="24"/>
                </a:cubicBezTo>
                <a:cubicBezTo>
                  <a:pt x="15" y="82"/>
                  <a:pt x="15" y="82"/>
                  <a:pt x="15" y="82"/>
                </a:cubicBezTo>
                <a:cubicBezTo>
                  <a:pt x="15" y="84"/>
                  <a:pt x="16" y="86"/>
                  <a:pt x="18" y="88"/>
                </a:cubicBezTo>
                <a:cubicBezTo>
                  <a:pt x="20" y="90"/>
                  <a:pt x="22" y="91"/>
                  <a:pt x="24" y="91"/>
                </a:cubicBezTo>
                <a:cubicBezTo>
                  <a:pt x="27" y="91"/>
                  <a:pt x="29" y="90"/>
                  <a:pt x="31" y="88"/>
                </a:cubicBezTo>
                <a:cubicBezTo>
                  <a:pt x="33" y="86"/>
                  <a:pt x="33" y="84"/>
                  <a:pt x="33" y="82"/>
                </a:cubicBezTo>
                <a:lnTo>
                  <a:pt x="33" y="2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29" name="Freeform 31"/>
          <p:cNvSpPr>
            <a:spLocks noEditPoints="1"/>
          </p:cNvSpPr>
          <p:nvPr/>
        </p:nvSpPr>
        <p:spPr bwMode="auto">
          <a:xfrm>
            <a:off x="6630660" y="4832009"/>
            <a:ext cx="122707" cy="241621"/>
          </a:xfrm>
          <a:custGeom>
            <a:avLst/>
            <a:gdLst>
              <a:gd name="T0" fmla="*/ 0 w 97"/>
              <a:gd name="T1" fmla="*/ 120 h 191"/>
              <a:gd name="T2" fmla="*/ 49 w 97"/>
              <a:gd name="T3" fmla="*/ 0 h 191"/>
              <a:gd name="T4" fmla="*/ 78 w 97"/>
              <a:gd name="T5" fmla="*/ 0 h 191"/>
              <a:gd name="T6" fmla="*/ 78 w 97"/>
              <a:gd name="T7" fmla="*/ 120 h 191"/>
              <a:gd name="T8" fmla="*/ 97 w 97"/>
              <a:gd name="T9" fmla="*/ 120 h 191"/>
              <a:gd name="T10" fmla="*/ 97 w 97"/>
              <a:gd name="T11" fmla="*/ 149 h 191"/>
              <a:gd name="T12" fmla="*/ 78 w 97"/>
              <a:gd name="T13" fmla="*/ 149 h 191"/>
              <a:gd name="T14" fmla="*/ 78 w 97"/>
              <a:gd name="T15" fmla="*/ 191 h 191"/>
              <a:gd name="T16" fmla="*/ 49 w 97"/>
              <a:gd name="T17" fmla="*/ 191 h 191"/>
              <a:gd name="T18" fmla="*/ 49 w 97"/>
              <a:gd name="T19" fmla="*/ 149 h 191"/>
              <a:gd name="T20" fmla="*/ 0 w 97"/>
              <a:gd name="T21" fmla="*/ 149 h 191"/>
              <a:gd name="T22" fmla="*/ 0 w 97"/>
              <a:gd name="T23" fmla="*/ 120 h 191"/>
              <a:gd name="T24" fmla="*/ 49 w 97"/>
              <a:gd name="T25" fmla="*/ 120 h 191"/>
              <a:gd name="T26" fmla="*/ 49 w 97"/>
              <a:gd name="T27" fmla="*/ 62 h 191"/>
              <a:gd name="T28" fmla="*/ 25 w 97"/>
              <a:gd name="T29" fmla="*/ 120 h 191"/>
              <a:gd name="T30" fmla="*/ 49 w 97"/>
              <a:gd name="T31" fmla="*/ 12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7" h="191">
                <a:moveTo>
                  <a:pt x="0" y="120"/>
                </a:moveTo>
                <a:lnTo>
                  <a:pt x="49" y="0"/>
                </a:lnTo>
                <a:lnTo>
                  <a:pt x="78" y="0"/>
                </a:lnTo>
                <a:lnTo>
                  <a:pt x="78" y="120"/>
                </a:lnTo>
                <a:lnTo>
                  <a:pt x="97" y="120"/>
                </a:lnTo>
                <a:lnTo>
                  <a:pt x="97" y="149"/>
                </a:lnTo>
                <a:lnTo>
                  <a:pt x="78" y="149"/>
                </a:lnTo>
                <a:lnTo>
                  <a:pt x="78" y="191"/>
                </a:lnTo>
                <a:lnTo>
                  <a:pt x="49" y="191"/>
                </a:lnTo>
                <a:lnTo>
                  <a:pt x="49" y="149"/>
                </a:lnTo>
                <a:lnTo>
                  <a:pt x="0" y="149"/>
                </a:lnTo>
                <a:lnTo>
                  <a:pt x="0" y="120"/>
                </a:lnTo>
                <a:close/>
                <a:moveTo>
                  <a:pt x="49" y="120"/>
                </a:moveTo>
                <a:lnTo>
                  <a:pt x="49" y="62"/>
                </a:lnTo>
                <a:lnTo>
                  <a:pt x="25" y="120"/>
                </a:lnTo>
                <a:lnTo>
                  <a:pt x="49" y="12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30" name="Freeform 32"/>
          <p:cNvSpPr>
            <a:spLocks noEditPoints="1"/>
          </p:cNvSpPr>
          <p:nvPr/>
        </p:nvSpPr>
        <p:spPr bwMode="auto">
          <a:xfrm>
            <a:off x="7355522" y="3339275"/>
            <a:ext cx="115117" cy="246681"/>
          </a:xfrm>
          <a:custGeom>
            <a:avLst/>
            <a:gdLst>
              <a:gd name="T0" fmla="*/ 50 w 50"/>
              <a:gd name="T1" fmla="*/ 82 h 107"/>
              <a:gd name="T2" fmla="*/ 42 w 50"/>
              <a:gd name="T3" fmla="*/ 99 h 107"/>
              <a:gd name="T4" fmla="*/ 25 w 50"/>
              <a:gd name="T5" fmla="*/ 107 h 107"/>
              <a:gd name="T6" fmla="*/ 7 w 50"/>
              <a:gd name="T7" fmla="*/ 99 h 107"/>
              <a:gd name="T8" fmla="*/ 0 w 50"/>
              <a:gd name="T9" fmla="*/ 82 h 107"/>
              <a:gd name="T10" fmla="*/ 0 w 50"/>
              <a:gd name="T11" fmla="*/ 25 h 107"/>
              <a:gd name="T12" fmla="*/ 7 w 50"/>
              <a:gd name="T13" fmla="*/ 7 h 107"/>
              <a:gd name="T14" fmla="*/ 25 w 50"/>
              <a:gd name="T15" fmla="*/ 0 h 107"/>
              <a:gd name="T16" fmla="*/ 42 w 50"/>
              <a:gd name="T17" fmla="*/ 7 h 107"/>
              <a:gd name="T18" fmla="*/ 50 w 50"/>
              <a:gd name="T19" fmla="*/ 25 h 107"/>
              <a:gd name="T20" fmla="*/ 50 w 50"/>
              <a:gd name="T21" fmla="*/ 82 h 107"/>
              <a:gd name="T22" fmla="*/ 33 w 50"/>
              <a:gd name="T23" fmla="*/ 24 h 107"/>
              <a:gd name="T24" fmla="*/ 31 w 50"/>
              <a:gd name="T25" fmla="*/ 18 h 107"/>
              <a:gd name="T26" fmla="*/ 24 w 50"/>
              <a:gd name="T27" fmla="*/ 15 h 107"/>
              <a:gd name="T28" fmla="*/ 18 w 50"/>
              <a:gd name="T29" fmla="*/ 18 h 107"/>
              <a:gd name="T30" fmla="*/ 15 w 50"/>
              <a:gd name="T31" fmla="*/ 24 h 107"/>
              <a:gd name="T32" fmla="*/ 15 w 50"/>
              <a:gd name="T33" fmla="*/ 81 h 107"/>
              <a:gd name="T34" fmla="*/ 18 w 50"/>
              <a:gd name="T35" fmla="*/ 88 h 107"/>
              <a:gd name="T36" fmla="*/ 24 w 50"/>
              <a:gd name="T37" fmla="*/ 91 h 107"/>
              <a:gd name="T38" fmla="*/ 31 w 50"/>
              <a:gd name="T39" fmla="*/ 88 h 107"/>
              <a:gd name="T40" fmla="*/ 33 w 50"/>
              <a:gd name="T41" fmla="*/ 81 h 107"/>
              <a:gd name="T42" fmla="*/ 33 w 50"/>
              <a:gd name="T43" fmla="*/ 24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0" h="107">
                <a:moveTo>
                  <a:pt x="50" y="82"/>
                </a:moveTo>
                <a:cubicBezTo>
                  <a:pt x="50" y="89"/>
                  <a:pt x="47" y="95"/>
                  <a:pt x="42" y="99"/>
                </a:cubicBezTo>
                <a:cubicBezTo>
                  <a:pt x="37" y="104"/>
                  <a:pt x="32" y="107"/>
                  <a:pt x="25" y="107"/>
                </a:cubicBezTo>
                <a:cubicBezTo>
                  <a:pt x="18" y="107"/>
                  <a:pt x="12" y="104"/>
                  <a:pt x="7" y="99"/>
                </a:cubicBezTo>
                <a:cubicBezTo>
                  <a:pt x="2" y="95"/>
                  <a:pt x="0" y="89"/>
                  <a:pt x="0" y="82"/>
                </a:cubicBezTo>
                <a:cubicBezTo>
                  <a:pt x="0" y="25"/>
                  <a:pt x="0" y="25"/>
                  <a:pt x="0" y="25"/>
                </a:cubicBezTo>
                <a:cubicBezTo>
                  <a:pt x="0" y="18"/>
                  <a:pt x="2" y="12"/>
                  <a:pt x="7" y="7"/>
                </a:cubicBezTo>
                <a:cubicBezTo>
                  <a:pt x="12" y="2"/>
                  <a:pt x="18" y="0"/>
                  <a:pt x="25" y="0"/>
                </a:cubicBezTo>
                <a:cubicBezTo>
                  <a:pt x="32" y="0"/>
                  <a:pt x="38" y="2"/>
                  <a:pt x="42" y="7"/>
                </a:cubicBezTo>
                <a:cubicBezTo>
                  <a:pt x="47" y="12"/>
                  <a:pt x="50" y="18"/>
                  <a:pt x="50" y="25"/>
                </a:cubicBezTo>
                <a:lnTo>
                  <a:pt x="50" y="82"/>
                </a:lnTo>
                <a:close/>
                <a:moveTo>
                  <a:pt x="33" y="24"/>
                </a:moveTo>
                <a:cubicBezTo>
                  <a:pt x="33" y="22"/>
                  <a:pt x="32" y="20"/>
                  <a:pt x="31" y="18"/>
                </a:cubicBezTo>
                <a:cubicBezTo>
                  <a:pt x="29" y="16"/>
                  <a:pt x="27" y="15"/>
                  <a:pt x="24" y="15"/>
                </a:cubicBezTo>
                <a:cubicBezTo>
                  <a:pt x="22" y="15"/>
                  <a:pt x="20" y="16"/>
                  <a:pt x="18" y="18"/>
                </a:cubicBezTo>
                <a:cubicBezTo>
                  <a:pt x="16" y="20"/>
                  <a:pt x="15" y="22"/>
                  <a:pt x="15" y="24"/>
                </a:cubicBezTo>
                <a:cubicBezTo>
                  <a:pt x="15" y="81"/>
                  <a:pt x="15" y="81"/>
                  <a:pt x="15" y="81"/>
                </a:cubicBezTo>
                <a:cubicBezTo>
                  <a:pt x="15" y="84"/>
                  <a:pt x="16" y="86"/>
                  <a:pt x="18" y="88"/>
                </a:cubicBezTo>
                <a:cubicBezTo>
                  <a:pt x="20" y="90"/>
                  <a:pt x="22" y="91"/>
                  <a:pt x="24" y="91"/>
                </a:cubicBezTo>
                <a:cubicBezTo>
                  <a:pt x="27" y="91"/>
                  <a:pt x="29" y="90"/>
                  <a:pt x="31" y="88"/>
                </a:cubicBezTo>
                <a:cubicBezTo>
                  <a:pt x="32" y="86"/>
                  <a:pt x="33" y="84"/>
                  <a:pt x="33" y="81"/>
                </a:cubicBezTo>
                <a:lnTo>
                  <a:pt x="33" y="2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31" name="Freeform 33"/>
          <p:cNvSpPr>
            <a:spLocks/>
          </p:cNvSpPr>
          <p:nvPr/>
        </p:nvSpPr>
        <p:spPr bwMode="auto">
          <a:xfrm>
            <a:off x="7497205" y="3339275"/>
            <a:ext cx="117647" cy="246681"/>
          </a:xfrm>
          <a:custGeom>
            <a:avLst/>
            <a:gdLst>
              <a:gd name="T0" fmla="*/ 24 w 51"/>
              <a:gd name="T1" fmla="*/ 91 h 107"/>
              <a:gd name="T2" fmla="*/ 35 w 51"/>
              <a:gd name="T3" fmla="*/ 81 h 107"/>
              <a:gd name="T4" fmla="*/ 35 w 51"/>
              <a:gd name="T5" fmla="*/ 74 h 107"/>
              <a:gd name="T6" fmla="*/ 18 w 51"/>
              <a:gd name="T7" fmla="*/ 58 h 107"/>
              <a:gd name="T8" fmla="*/ 18 w 51"/>
              <a:gd name="T9" fmla="*/ 45 h 107"/>
              <a:gd name="T10" fmla="*/ 31 w 51"/>
              <a:gd name="T11" fmla="*/ 40 h 107"/>
              <a:gd name="T12" fmla="*/ 35 w 51"/>
              <a:gd name="T13" fmla="*/ 27 h 107"/>
              <a:gd name="T14" fmla="*/ 35 w 51"/>
              <a:gd name="T15" fmla="*/ 24 h 107"/>
              <a:gd name="T16" fmla="*/ 26 w 51"/>
              <a:gd name="T17" fmla="*/ 14 h 107"/>
              <a:gd name="T18" fmla="*/ 19 w 51"/>
              <a:gd name="T19" fmla="*/ 18 h 107"/>
              <a:gd name="T20" fmla="*/ 17 w 51"/>
              <a:gd name="T21" fmla="*/ 26 h 107"/>
              <a:gd name="T22" fmla="*/ 17 w 51"/>
              <a:gd name="T23" fmla="*/ 28 h 107"/>
              <a:gd name="T24" fmla="*/ 2 w 51"/>
              <a:gd name="T25" fmla="*/ 28 h 107"/>
              <a:gd name="T26" fmla="*/ 2 w 51"/>
              <a:gd name="T27" fmla="*/ 26 h 107"/>
              <a:gd name="T28" fmla="*/ 8 w 51"/>
              <a:gd name="T29" fmla="*/ 8 h 107"/>
              <a:gd name="T30" fmla="*/ 26 w 51"/>
              <a:gd name="T31" fmla="*/ 0 h 107"/>
              <a:gd name="T32" fmla="*/ 43 w 51"/>
              <a:gd name="T33" fmla="*/ 7 h 107"/>
              <a:gd name="T34" fmla="*/ 49 w 51"/>
              <a:gd name="T35" fmla="*/ 24 h 107"/>
              <a:gd name="T36" fmla="*/ 49 w 51"/>
              <a:gd name="T37" fmla="*/ 28 h 107"/>
              <a:gd name="T38" fmla="*/ 44 w 51"/>
              <a:gd name="T39" fmla="*/ 45 h 107"/>
              <a:gd name="T40" fmla="*/ 38 w 51"/>
              <a:gd name="T41" fmla="*/ 50 h 107"/>
              <a:gd name="T42" fmla="*/ 49 w 51"/>
              <a:gd name="T43" fmla="*/ 62 h 107"/>
              <a:gd name="T44" fmla="*/ 51 w 51"/>
              <a:gd name="T45" fmla="*/ 72 h 107"/>
              <a:gd name="T46" fmla="*/ 51 w 51"/>
              <a:gd name="T47" fmla="*/ 80 h 107"/>
              <a:gd name="T48" fmla="*/ 43 w 51"/>
              <a:gd name="T49" fmla="*/ 100 h 107"/>
              <a:gd name="T50" fmla="*/ 24 w 51"/>
              <a:gd name="T51" fmla="*/ 107 h 107"/>
              <a:gd name="T52" fmla="*/ 7 w 51"/>
              <a:gd name="T53" fmla="*/ 99 h 107"/>
              <a:gd name="T54" fmla="*/ 0 w 51"/>
              <a:gd name="T55" fmla="*/ 82 h 107"/>
              <a:gd name="T56" fmla="*/ 0 w 51"/>
              <a:gd name="T57" fmla="*/ 79 h 107"/>
              <a:gd name="T58" fmla="*/ 15 w 51"/>
              <a:gd name="T59" fmla="*/ 78 h 107"/>
              <a:gd name="T60" fmla="*/ 15 w 51"/>
              <a:gd name="T61" fmla="*/ 82 h 107"/>
              <a:gd name="T62" fmla="*/ 18 w 51"/>
              <a:gd name="T63" fmla="*/ 88 h 107"/>
              <a:gd name="T64" fmla="*/ 24 w 51"/>
              <a:gd name="T65" fmla="*/ 91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1" h="107">
                <a:moveTo>
                  <a:pt x="24" y="91"/>
                </a:moveTo>
                <a:cubicBezTo>
                  <a:pt x="31" y="91"/>
                  <a:pt x="35" y="87"/>
                  <a:pt x="35" y="81"/>
                </a:cubicBezTo>
                <a:cubicBezTo>
                  <a:pt x="35" y="74"/>
                  <a:pt x="35" y="74"/>
                  <a:pt x="35" y="74"/>
                </a:cubicBezTo>
                <a:cubicBezTo>
                  <a:pt x="35" y="64"/>
                  <a:pt x="29" y="58"/>
                  <a:pt x="18" y="58"/>
                </a:cubicBezTo>
                <a:cubicBezTo>
                  <a:pt x="18" y="45"/>
                  <a:pt x="18" y="45"/>
                  <a:pt x="18" y="45"/>
                </a:cubicBezTo>
                <a:cubicBezTo>
                  <a:pt x="24" y="45"/>
                  <a:pt x="29" y="43"/>
                  <a:pt x="31" y="40"/>
                </a:cubicBezTo>
                <a:cubicBezTo>
                  <a:pt x="34" y="37"/>
                  <a:pt x="35" y="32"/>
                  <a:pt x="35" y="27"/>
                </a:cubicBezTo>
                <a:cubicBezTo>
                  <a:pt x="35" y="24"/>
                  <a:pt x="35" y="24"/>
                  <a:pt x="35" y="24"/>
                </a:cubicBezTo>
                <a:cubicBezTo>
                  <a:pt x="35" y="18"/>
                  <a:pt x="32" y="14"/>
                  <a:pt x="26" y="14"/>
                </a:cubicBezTo>
                <a:cubicBezTo>
                  <a:pt x="23" y="14"/>
                  <a:pt x="21" y="15"/>
                  <a:pt x="19" y="18"/>
                </a:cubicBezTo>
                <a:cubicBezTo>
                  <a:pt x="18" y="20"/>
                  <a:pt x="17" y="22"/>
                  <a:pt x="17" y="26"/>
                </a:cubicBezTo>
                <a:cubicBezTo>
                  <a:pt x="17" y="28"/>
                  <a:pt x="17" y="28"/>
                  <a:pt x="17" y="28"/>
                </a:cubicBezTo>
                <a:cubicBezTo>
                  <a:pt x="2" y="28"/>
                  <a:pt x="2" y="28"/>
                  <a:pt x="2" y="28"/>
                </a:cubicBezTo>
                <a:cubicBezTo>
                  <a:pt x="2" y="26"/>
                  <a:pt x="2" y="26"/>
                  <a:pt x="2" y="26"/>
                </a:cubicBezTo>
                <a:cubicBezTo>
                  <a:pt x="2" y="18"/>
                  <a:pt x="4" y="12"/>
                  <a:pt x="8" y="8"/>
                </a:cubicBezTo>
                <a:cubicBezTo>
                  <a:pt x="12" y="2"/>
                  <a:pt x="18" y="0"/>
                  <a:pt x="26" y="0"/>
                </a:cubicBezTo>
                <a:cubicBezTo>
                  <a:pt x="33" y="0"/>
                  <a:pt x="39" y="2"/>
                  <a:pt x="43" y="7"/>
                </a:cubicBezTo>
                <a:cubicBezTo>
                  <a:pt x="47" y="12"/>
                  <a:pt x="49" y="17"/>
                  <a:pt x="49" y="24"/>
                </a:cubicBezTo>
                <a:cubicBezTo>
                  <a:pt x="49" y="28"/>
                  <a:pt x="49" y="28"/>
                  <a:pt x="49" y="28"/>
                </a:cubicBezTo>
                <a:cubicBezTo>
                  <a:pt x="49" y="35"/>
                  <a:pt x="48" y="41"/>
                  <a:pt x="44" y="45"/>
                </a:cubicBezTo>
                <a:cubicBezTo>
                  <a:pt x="42" y="47"/>
                  <a:pt x="40" y="49"/>
                  <a:pt x="38" y="50"/>
                </a:cubicBezTo>
                <a:cubicBezTo>
                  <a:pt x="42" y="53"/>
                  <a:pt x="46" y="57"/>
                  <a:pt x="49" y="62"/>
                </a:cubicBezTo>
                <a:cubicBezTo>
                  <a:pt x="50" y="65"/>
                  <a:pt x="51" y="68"/>
                  <a:pt x="51" y="72"/>
                </a:cubicBezTo>
                <a:cubicBezTo>
                  <a:pt x="51" y="80"/>
                  <a:pt x="51" y="80"/>
                  <a:pt x="51" y="80"/>
                </a:cubicBezTo>
                <a:cubicBezTo>
                  <a:pt x="51" y="88"/>
                  <a:pt x="48" y="95"/>
                  <a:pt x="43" y="100"/>
                </a:cubicBezTo>
                <a:cubicBezTo>
                  <a:pt x="38" y="104"/>
                  <a:pt x="32" y="107"/>
                  <a:pt x="24" y="107"/>
                </a:cubicBezTo>
                <a:cubicBezTo>
                  <a:pt x="18" y="107"/>
                  <a:pt x="12" y="104"/>
                  <a:pt x="7" y="99"/>
                </a:cubicBezTo>
                <a:cubicBezTo>
                  <a:pt x="2" y="94"/>
                  <a:pt x="0" y="89"/>
                  <a:pt x="0" y="82"/>
                </a:cubicBezTo>
                <a:cubicBezTo>
                  <a:pt x="0" y="79"/>
                  <a:pt x="0" y="79"/>
                  <a:pt x="0" y="79"/>
                </a:cubicBezTo>
                <a:cubicBezTo>
                  <a:pt x="15" y="78"/>
                  <a:pt x="15" y="78"/>
                  <a:pt x="15" y="78"/>
                </a:cubicBezTo>
                <a:cubicBezTo>
                  <a:pt x="15" y="82"/>
                  <a:pt x="15" y="82"/>
                  <a:pt x="15" y="82"/>
                </a:cubicBezTo>
                <a:cubicBezTo>
                  <a:pt x="15" y="84"/>
                  <a:pt x="16" y="86"/>
                  <a:pt x="18" y="88"/>
                </a:cubicBezTo>
                <a:cubicBezTo>
                  <a:pt x="19" y="90"/>
                  <a:pt x="21" y="91"/>
                  <a:pt x="24" y="9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32" name="Freeform 34"/>
          <p:cNvSpPr>
            <a:spLocks noEditPoints="1"/>
          </p:cNvSpPr>
          <p:nvPr/>
        </p:nvSpPr>
        <p:spPr bwMode="auto">
          <a:xfrm>
            <a:off x="3917173" y="3339275"/>
            <a:ext cx="115117" cy="246681"/>
          </a:xfrm>
          <a:custGeom>
            <a:avLst/>
            <a:gdLst>
              <a:gd name="T0" fmla="*/ 50 w 50"/>
              <a:gd name="T1" fmla="*/ 82 h 107"/>
              <a:gd name="T2" fmla="*/ 43 w 50"/>
              <a:gd name="T3" fmla="*/ 99 h 107"/>
              <a:gd name="T4" fmla="*/ 25 w 50"/>
              <a:gd name="T5" fmla="*/ 107 h 107"/>
              <a:gd name="T6" fmla="*/ 7 w 50"/>
              <a:gd name="T7" fmla="*/ 99 h 107"/>
              <a:gd name="T8" fmla="*/ 0 w 50"/>
              <a:gd name="T9" fmla="*/ 82 h 107"/>
              <a:gd name="T10" fmla="*/ 0 w 50"/>
              <a:gd name="T11" fmla="*/ 25 h 107"/>
              <a:gd name="T12" fmla="*/ 7 w 50"/>
              <a:gd name="T13" fmla="*/ 7 h 107"/>
              <a:gd name="T14" fmla="*/ 25 w 50"/>
              <a:gd name="T15" fmla="*/ 0 h 107"/>
              <a:gd name="T16" fmla="*/ 43 w 50"/>
              <a:gd name="T17" fmla="*/ 7 h 107"/>
              <a:gd name="T18" fmla="*/ 50 w 50"/>
              <a:gd name="T19" fmla="*/ 25 h 107"/>
              <a:gd name="T20" fmla="*/ 50 w 50"/>
              <a:gd name="T21" fmla="*/ 82 h 107"/>
              <a:gd name="T22" fmla="*/ 34 w 50"/>
              <a:gd name="T23" fmla="*/ 24 h 107"/>
              <a:gd name="T24" fmla="*/ 31 w 50"/>
              <a:gd name="T25" fmla="*/ 18 h 107"/>
              <a:gd name="T26" fmla="*/ 25 w 50"/>
              <a:gd name="T27" fmla="*/ 15 h 107"/>
              <a:gd name="T28" fmla="*/ 18 w 50"/>
              <a:gd name="T29" fmla="*/ 18 h 107"/>
              <a:gd name="T30" fmla="*/ 16 w 50"/>
              <a:gd name="T31" fmla="*/ 24 h 107"/>
              <a:gd name="T32" fmla="*/ 16 w 50"/>
              <a:gd name="T33" fmla="*/ 81 h 107"/>
              <a:gd name="T34" fmla="*/ 18 w 50"/>
              <a:gd name="T35" fmla="*/ 88 h 107"/>
              <a:gd name="T36" fmla="*/ 25 w 50"/>
              <a:gd name="T37" fmla="*/ 91 h 107"/>
              <a:gd name="T38" fmla="*/ 31 w 50"/>
              <a:gd name="T39" fmla="*/ 88 h 107"/>
              <a:gd name="T40" fmla="*/ 34 w 50"/>
              <a:gd name="T41" fmla="*/ 81 h 107"/>
              <a:gd name="T42" fmla="*/ 34 w 50"/>
              <a:gd name="T43" fmla="*/ 24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0" h="107">
                <a:moveTo>
                  <a:pt x="50" y="82"/>
                </a:moveTo>
                <a:cubicBezTo>
                  <a:pt x="50" y="89"/>
                  <a:pt x="47" y="95"/>
                  <a:pt x="43" y="99"/>
                </a:cubicBezTo>
                <a:cubicBezTo>
                  <a:pt x="38" y="104"/>
                  <a:pt x="32" y="107"/>
                  <a:pt x="25" y="107"/>
                </a:cubicBezTo>
                <a:cubicBezTo>
                  <a:pt x="18" y="107"/>
                  <a:pt x="12" y="104"/>
                  <a:pt x="7" y="99"/>
                </a:cubicBezTo>
                <a:cubicBezTo>
                  <a:pt x="2" y="95"/>
                  <a:pt x="0" y="89"/>
                  <a:pt x="0" y="82"/>
                </a:cubicBezTo>
                <a:cubicBezTo>
                  <a:pt x="0" y="25"/>
                  <a:pt x="0" y="25"/>
                  <a:pt x="0" y="25"/>
                </a:cubicBezTo>
                <a:cubicBezTo>
                  <a:pt x="0" y="18"/>
                  <a:pt x="2" y="12"/>
                  <a:pt x="7" y="7"/>
                </a:cubicBezTo>
                <a:cubicBezTo>
                  <a:pt x="12" y="2"/>
                  <a:pt x="18" y="0"/>
                  <a:pt x="25" y="0"/>
                </a:cubicBezTo>
                <a:cubicBezTo>
                  <a:pt x="32" y="0"/>
                  <a:pt x="38" y="2"/>
                  <a:pt x="43" y="7"/>
                </a:cubicBezTo>
                <a:cubicBezTo>
                  <a:pt x="48" y="12"/>
                  <a:pt x="50" y="18"/>
                  <a:pt x="50" y="25"/>
                </a:cubicBezTo>
                <a:lnTo>
                  <a:pt x="50" y="82"/>
                </a:lnTo>
                <a:close/>
                <a:moveTo>
                  <a:pt x="34" y="24"/>
                </a:moveTo>
                <a:cubicBezTo>
                  <a:pt x="34" y="22"/>
                  <a:pt x="33" y="20"/>
                  <a:pt x="31" y="18"/>
                </a:cubicBezTo>
                <a:cubicBezTo>
                  <a:pt x="29" y="16"/>
                  <a:pt x="27" y="15"/>
                  <a:pt x="25" y="15"/>
                </a:cubicBezTo>
                <a:cubicBezTo>
                  <a:pt x="22" y="15"/>
                  <a:pt x="20" y="16"/>
                  <a:pt x="18" y="18"/>
                </a:cubicBezTo>
                <a:cubicBezTo>
                  <a:pt x="16" y="20"/>
                  <a:pt x="16" y="22"/>
                  <a:pt x="16" y="24"/>
                </a:cubicBezTo>
                <a:cubicBezTo>
                  <a:pt x="16" y="81"/>
                  <a:pt x="16" y="81"/>
                  <a:pt x="16" y="81"/>
                </a:cubicBezTo>
                <a:cubicBezTo>
                  <a:pt x="16" y="84"/>
                  <a:pt x="16" y="86"/>
                  <a:pt x="18" y="88"/>
                </a:cubicBezTo>
                <a:cubicBezTo>
                  <a:pt x="20" y="90"/>
                  <a:pt x="22" y="91"/>
                  <a:pt x="25" y="91"/>
                </a:cubicBezTo>
                <a:cubicBezTo>
                  <a:pt x="27" y="91"/>
                  <a:pt x="29" y="90"/>
                  <a:pt x="31" y="88"/>
                </a:cubicBezTo>
                <a:cubicBezTo>
                  <a:pt x="33" y="86"/>
                  <a:pt x="34" y="84"/>
                  <a:pt x="34" y="81"/>
                </a:cubicBezTo>
                <a:lnTo>
                  <a:pt x="34" y="2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33" name="Freeform 35"/>
          <p:cNvSpPr>
            <a:spLocks noEditPoints="1"/>
          </p:cNvSpPr>
          <p:nvPr/>
        </p:nvSpPr>
        <p:spPr bwMode="auto">
          <a:xfrm>
            <a:off x="4063916" y="3339275"/>
            <a:ext cx="108792" cy="246681"/>
          </a:xfrm>
          <a:custGeom>
            <a:avLst/>
            <a:gdLst>
              <a:gd name="T0" fmla="*/ 31 w 47"/>
              <a:gd name="T1" fmla="*/ 27 h 107"/>
              <a:gd name="T2" fmla="*/ 31 w 47"/>
              <a:gd name="T3" fmla="*/ 24 h 107"/>
              <a:gd name="T4" fmla="*/ 29 w 47"/>
              <a:gd name="T5" fmla="*/ 18 h 107"/>
              <a:gd name="T6" fmla="*/ 23 w 47"/>
              <a:gd name="T7" fmla="*/ 15 h 107"/>
              <a:gd name="T8" fmla="*/ 17 w 47"/>
              <a:gd name="T9" fmla="*/ 18 h 107"/>
              <a:gd name="T10" fmla="*/ 15 w 47"/>
              <a:gd name="T11" fmla="*/ 24 h 107"/>
              <a:gd name="T12" fmla="*/ 15 w 47"/>
              <a:gd name="T13" fmla="*/ 45 h 107"/>
              <a:gd name="T14" fmla="*/ 27 w 47"/>
              <a:gd name="T15" fmla="*/ 40 h 107"/>
              <a:gd name="T16" fmla="*/ 43 w 47"/>
              <a:gd name="T17" fmla="*/ 48 h 107"/>
              <a:gd name="T18" fmla="*/ 47 w 47"/>
              <a:gd name="T19" fmla="*/ 65 h 107"/>
              <a:gd name="T20" fmla="*/ 47 w 47"/>
              <a:gd name="T21" fmla="*/ 83 h 107"/>
              <a:gd name="T22" fmla="*/ 47 w 47"/>
              <a:gd name="T23" fmla="*/ 83 h 107"/>
              <a:gd name="T24" fmla="*/ 40 w 47"/>
              <a:gd name="T25" fmla="*/ 100 h 107"/>
              <a:gd name="T26" fmla="*/ 23 w 47"/>
              <a:gd name="T27" fmla="*/ 107 h 107"/>
              <a:gd name="T28" fmla="*/ 6 w 47"/>
              <a:gd name="T29" fmla="*/ 99 h 107"/>
              <a:gd name="T30" fmla="*/ 0 w 47"/>
              <a:gd name="T31" fmla="*/ 82 h 107"/>
              <a:gd name="T32" fmla="*/ 0 w 47"/>
              <a:gd name="T33" fmla="*/ 25 h 107"/>
              <a:gd name="T34" fmla="*/ 3 w 47"/>
              <a:gd name="T35" fmla="*/ 11 h 107"/>
              <a:gd name="T36" fmla="*/ 14 w 47"/>
              <a:gd name="T37" fmla="*/ 2 h 107"/>
              <a:gd name="T38" fmla="*/ 23 w 47"/>
              <a:gd name="T39" fmla="*/ 0 h 107"/>
              <a:gd name="T40" fmla="*/ 41 w 47"/>
              <a:gd name="T41" fmla="*/ 7 h 107"/>
              <a:gd name="T42" fmla="*/ 47 w 47"/>
              <a:gd name="T43" fmla="*/ 25 h 107"/>
              <a:gd name="T44" fmla="*/ 47 w 47"/>
              <a:gd name="T45" fmla="*/ 27 h 107"/>
              <a:gd name="T46" fmla="*/ 31 w 47"/>
              <a:gd name="T47" fmla="*/ 27 h 107"/>
              <a:gd name="T48" fmla="*/ 15 w 47"/>
              <a:gd name="T49" fmla="*/ 81 h 107"/>
              <a:gd name="T50" fmla="*/ 17 w 47"/>
              <a:gd name="T51" fmla="*/ 88 h 107"/>
              <a:gd name="T52" fmla="*/ 23 w 47"/>
              <a:gd name="T53" fmla="*/ 91 h 107"/>
              <a:gd name="T54" fmla="*/ 29 w 47"/>
              <a:gd name="T55" fmla="*/ 88 h 107"/>
              <a:gd name="T56" fmla="*/ 31 w 47"/>
              <a:gd name="T57" fmla="*/ 81 h 107"/>
              <a:gd name="T58" fmla="*/ 31 w 47"/>
              <a:gd name="T59" fmla="*/ 62 h 107"/>
              <a:gd name="T60" fmla="*/ 27 w 47"/>
              <a:gd name="T61" fmla="*/ 55 h 107"/>
              <a:gd name="T62" fmla="*/ 23 w 47"/>
              <a:gd name="T63" fmla="*/ 53 h 107"/>
              <a:gd name="T64" fmla="*/ 17 w 47"/>
              <a:gd name="T65" fmla="*/ 56 h 107"/>
              <a:gd name="T66" fmla="*/ 15 w 47"/>
              <a:gd name="T67" fmla="*/ 62 h 107"/>
              <a:gd name="T68" fmla="*/ 15 w 47"/>
              <a:gd name="T69" fmla="*/ 81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7" h="107">
                <a:moveTo>
                  <a:pt x="31" y="27"/>
                </a:moveTo>
                <a:cubicBezTo>
                  <a:pt x="31" y="24"/>
                  <a:pt x="31" y="24"/>
                  <a:pt x="31" y="24"/>
                </a:cubicBezTo>
                <a:cubicBezTo>
                  <a:pt x="31" y="22"/>
                  <a:pt x="30" y="20"/>
                  <a:pt x="29" y="18"/>
                </a:cubicBezTo>
                <a:cubicBezTo>
                  <a:pt x="27" y="16"/>
                  <a:pt x="25" y="15"/>
                  <a:pt x="23" y="15"/>
                </a:cubicBezTo>
                <a:cubicBezTo>
                  <a:pt x="20" y="15"/>
                  <a:pt x="18" y="16"/>
                  <a:pt x="17" y="18"/>
                </a:cubicBezTo>
                <a:cubicBezTo>
                  <a:pt x="16" y="20"/>
                  <a:pt x="15" y="22"/>
                  <a:pt x="15" y="24"/>
                </a:cubicBezTo>
                <a:cubicBezTo>
                  <a:pt x="15" y="45"/>
                  <a:pt x="15" y="45"/>
                  <a:pt x="15" y="45"/>
                </a:cubicBezTo>
                <a:cubicBezTo>
                  <a:pt x="19" y="42"/>
                  <a:pt x="23" y="40"/>
                  <a:pt x="27" y="40"/>
                </a:cubicBezTo>
                <a:cubicBezTo>
                  <a:pt x="34" y="40"/>
                  <a:pt x="39" y="43"/>
                  <a:pt x="43" y="48"/>
                </a:cubicBezTo>
                <a:cubicBezTo>
                  <a:pt x="46" y="52"/>
                  <a:pt x="47" y="58"/>
                  <a:pt x="47" y="65"/>
                </a:cubicBezTo>
                <a:cubicBezTo>
                  <a:pt x="47" y="83"/>
                  <a:pt x="47" y="83"/>
                  <a:pt x="47" y="83"/>
                </a:cubicBezTo>
                <a:cubicBezTo>
                  <a:pt x="47" y="83"/>
                  <a:pt x="47" y="83"/>
                  <a:pt x="47" y="83"/>
                </a:cubicBezTo>
                <a:cubicBezTo>
                  <a:pt x="47" y="90"/>
                  <a:pt x="44" y="95"/>
                  <a:pt x="40" y="100"/>
                </a:cubicBezTo>
                <a:cubicBezTo>
                  <a:pt x="35" y="104"/>
                  <a:pt x="30" y="107"/>
                  <a:pt x="23" y="107"/>
                </a:cubicBezTo>
                <a:cubicBezTo>
                  <a:pt x="16" y="107"/>
                  <a:pt x="11" y="104"/>
                  <a:pt x="6" y="99"/>
                </a:cubicBezTo>
                <a:cubicBezTo>
                  <a:pt x="2" y="94"/>
                  <a:pt x="0" y="89"/>
                  <a:pt x="0" y="82"/>
                </a:cubicBezTo>
                <a:cubicBezTo>
                  <a:pt x="0" y="25"/>
                  <a:pt x="0" y="25"/>
                  <a:pt x="0" y="25"/>
                </a:cubicBezTo>
                <a:cubicBezTo>
                  <a:pt x="0" y="20"/>
                  <a:pt x="1" y="15"/>
                  <a:pt x="3" y="11"/>
                </a:cubicBezTo>
                <a:cubicBezTo>
                  <a:pt x="6" y="7"/>
                  <a:pt x="9" y="4"/>
                  <a:pt x="14" y="2"/>
                </a:cubicBezTo>
                <a:cubicBezTo>
                  <a:pt x="17" y="0"/>
                  <a:pt x="20" y="0"/>
                  <a:pt x="23" y="0"/>
                </a:cubicBezTo>
                <a:cubicBezTo>
                  <a:pt x="30" y="0"/>
                  <a:pt x="36" y="2"/>
                  <a:pt x="41" y="7"/>
                </a:cubicBezTo>
                <a:cubicBezTo>
                  <a:pt x="45" y="12"/>
                  <a:pt x="47" y="18"/>
                  <a:pt x="47" y="25"/>
                </a:cubicBezTo>
                <a:cubicBezTo>
                  <a:pt x="47" y="27"/>
                  <a:pt x="47" y="27"/>
                  <a:pt x="47" y="27"/>
                </a:cubicBezTo>
                <a:lnTo>
                  <a:pt x="31" y="27"/>
                </a:lnTo>
                <a:close/>
                <a:moveTo>
                  <a:pt x="15" y="81"/>
                </a:moveTo>
                <a:cubicBezTo>
                  <a:pt x="15" y="84"/>
                  <a:pt x="16" y="86"/>
                  <a:pt x="17" y="88"/>
                </a:cubicBezTo>
                <a:cubicBezTo>
                  <a:pt x="18" y="90"/>
                  <a:pt x="20" y="91"/>
                  <a:pt x="23" y="91"/>
                </a:cubicBezTo>
                <a:cubicBezTo>
                  <a:pt x="25" y="91"/>
                  <a:pt x="27" y="90"/>
                  <a:pt x="29" y="88"/>
                </a:cubicBezTo>
                <a:cubicBezTo>
                  <a:pt x="30" y="86"/>
                  <a:pt x="31" y="84"/>
                  <a:pt x="31" y="81"/>
                </a:cubicBezTo>
                <a:cubicBezTo>
                  <a:pt x="31" y="62"/>
                  <a:pt x="31" y="62"/>
                  <a:pt x="31" y="62"/>
                </a:cubicBezTo>
                <a:cubicBezTo>
                  <a:pt x="31" y="59"/>
                  <a:pt x="30" y="57"/>
                  <a:pt x="27" y="55"/>
                </a:cubicBezTo>
                <a:cubicBezTo>
                  <a:pt x="26" y="54"/>
                  <a:pt x="25" y="53"/>
                  <a:pt x="23" y="53"/>
                </a:cubicBezTo>
                <a:cubicBezTo>
                  <a:pt x="20" y="53"/>
                  <a:pt x="18" y="54"/>
                  <a:pt x="17" y="56"/>
                </a:cubicBezTo>
                <a:cubicBezTo>
                  <a:pt x="16" y="58"/>
                  <a:pt x="15" y="60"/>
                  <a:pt x="15" y="62"/>
                </a:cubicBezTo>
                <a:lnTo>
                  <a:pt x="15"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nvGrpSpPr>
          <p:cNvPr id="34" name="组合 33"/>
          <p:cNvGrpSpPr/>
          <p:nvPr/>
        </p:nvGrpSpPr>
        <p:grpSpPr>
          <a:xfrm>
            <a:off x="5585578" y="3170211"/>
            <a:ext cx="1014874" cy="627454"/>
            <a:chOff x="8513763" y="2622551"/>
            <a:chExt cx="765175" cy="473075"/>
          </a:xfrm>
          <a:solidFill>
            <a:schemeClr val="bg1">
              <a:lumMod val="50000"/>
            </a:schemeClr>
          </a:solidFill>
        </p:grpSpPr>
        <p:sp>
          <p:nvSpPr>
            <p:cNvPr id="35" name="Freeform 36"/>
            <p:cNvSpPr>
              <a:spLocks/>
            </p:cNvSpPr>
            <p:nvPr/>
          </p:nvSpPr>
          <p:spPr bwMode="auto">
            <a:xfrm>
              <a:off x="8704263" y="2622551"/>
              <a:ext cx="382587" cy="473075"/>
            </a:xfrm>
            <a:custGeom>
              <a:avLst/>
              <a:gdLst>
                <a:gd name="T0" fmla="*/ 126 w 132"/>
                <a:gd name="T1" fmla="*/ 135 h 163"/>
                <a:gd name="T2" fmla="*/ 89 w 132"/>
                <a:gd name="T3" fmla="*/ 73 h 163"/>
                <a:gd name="T4" fmla="*/ 79 w 132"/>
                <a:gd name="T5" fmla="*/ 73 h 163"/>
                <a:gd name="T6" fmla="*/ 104 w 132"/>
                <a:gd name="T7" fmla="*/ 38 h 163"/>
                <a:gd name="T8" fmla="*/ 66 w 132"/>
                <a:gd name="T9" fmla="*/ 0 h 163"/>
                <a:gd name="T10" fmla="*/ 28 w 132"/>
                <a:gd name="T11" fmla="*/ 38 h 163"/>
                <a:gd name="T12" fmla="*/ 53 w 132"/>
                <a:gd name="T13" fmla="*/ 73 h 163"/>
                <a:gd name="T14" fmla="*/ 43 w 132"/>
                <a:gd name="T15" fmla="*/ 73 h 163"/>
                <a:gd name="T16" fmla="*/ 6 w 132"/>
                <a:gd name="T17" fmla="*/ 135 h 163"/>
                <a:gd name="T18" fmla="*/ 11 w 132"/>
                <a:gd name="T19" fmla="*/ 163 h 163"/>
                <a:gd name="T20" fmla="*/ 56 w 132"/>
                <a:gd name="T21" fmla="*/ 163 h 163"/>
                <a:gd name="T22" fmla="*/ 65 w 132"/>
                <a:gd name="T23" fmla="*/ 86 h 163"/>
                <a:gd name="T24" fmla="*/ 55 w 132"/>
                <a:gd name="T25" fmla="*/ 76 h 163"/>
                <a:gd name="T26" fmla="*/ 77 w 132"/>
                <a:gd name="T27" fmla="*/ 76 h 163"/>
                <a:gd name="T28" fmla="*/ 67 w 132"/>
                <a:gd name="T29" fmla="*/ 86 h 163"/>
                <a:gd name="T30" fmla="*/ 76 w 132"/>
                <a:gd name="T31" fmla="*/ 163 h 163"/>
                <a:gd name="T32" fmla="*/ 121 w 132"/>
                <a:gd name="T33" fmla="*/ 163 h 163"/>
                <a:gd name="T34" fmla="*/ 126 w 132"/>
                <a:gd name="T35" fmla="*/ 135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2" h="163">
                  <a:moveTo>
                    <a:pt x="126" y="135"/>
                  </a:moveTo>
                  <a:cubicBezTo>
                    <a:pt x="121" y="123"/>
                    <a:pt x="109" y="73"/>
                    <a:pt x="89" y="73"/>
                  </a:cubicBezTo>
                  <a:cubicBezTo>
                    <a:pt x="79" y="73"/>
                    <a:pt x="79" y="73"/>
                    <a:pt x="79" y="73"/>
                  </a:cubicBezTo>
                  <a:cubicBezTo>
                    <a:pt x="93" y="68"/>
                    <a:pt x="104" y="54"/>
                    <a:pt x="104" y="38"/>
                  </a:cubicBezTo>
                  <a:cubicBezTo>
                    <a:pt x="104" y="17"/>
                    <a:pt x="87" y="0"/>
                    <a:pt x="66" y="0"/>
                  </a:cubicBezTo>
                  <a:cubicBezTo>
                    <a:pt x="45" y="0"/>
                    <a:pt x="28" y="17"/>
                    <a:pt x="28" y="38"/>
                  </a:cubicBezTo>
                  <a:cubicBezTo>
                    <a:pt x="28" y="54"/>
                    <a:pt x="39" y="68"/>
                    <a:pt x="53" y="73"/>
                  </a:cubicBezTo>
                  <a:cubicBezTo>
                    <a:pt x="43" y="73"/>
                    <a:pt x="43" y="73"/>
                    <a:pt x="43" y="73"/>
                  </a:cubicBezTo>
                  <a:cubicBezTo>
                    <a:pt x="23" y="73"/>
                    <a:pt x="11" y="123"/>
                    <a:pt x="6" y="135"/>
                  </a:cubicBezTo>
                  <a:cubicBezTo>
                    <a:pt x="0" y="153"/>
                    <a:pt x="11" y="163"/>
                    <a:pt x="11" y="163"/>
                  </a:cubicBezTo>
                  <a:cubicBezTo>
                    <a:pt x="56" y="163"/>
                    <a:pt x="56" y="163"/>
                    <a:pt x="56" y="163"/>
                  </a:cubicBezTo>
                  <a:cubicBezTo>
                    <a:pt x="65" y="86"/>
                    <a:pt x="65" y="86"/>
                    <a:pt x="65" y="86"/>
                  </a:cubicBezTo>
                  <a:cubicBezTo>
                    <a:pt x="55" y="76"/>
                    <a:pt x="55" y="76"/>
                    <a:pt x="55" y="76"/>
                  </a:cubicBezTo>
                  <a:cubicBezTo>
                    <a:pt x="77" y="76"/>
                    <a:pt x="77" y="76"/>
                    <a:pt x="77" y="76"/>
                  </a:cubicBezTo>
                  <a:cubicBezTo>
                    <a:pt x="67" y="86"/>
                    <a:pt x="67" y="86"/>
                    <a:pt x="67" y="86"/>
                  </a:cubicBezTo>
                  <a:cubicBezTo>
                    <a:pt x="76" y="163"/>
                    <a:pt x="76" y="163"/>
                    <a:pt x="76" y="163"/>
                  </a:cubicBezTo>
                  <a:cubicBezTo>
                    <a:pt x="121" y="163"/>
                    <a:pt x="121" y="163"/>
                    <a:pt x="121" y="163"/>
                  </a:cubicBezTo>
                  <a:cubicBezTo>
                    <a:pt x="121" y="163"/>
                    <a:pt x="132" y="153"/>
                    <a:pt x="126" y="1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sz="3200"/>
            </a:p>
          </p:txBody>
        </p:sp>
        <p:sp>
          <p:nvSpPr>
            <p:cNvPr id="36" name="Freeform 37"/>
            <p:cNvSpPr>
              <a:spLocks/>
            </p:cNvSpPr>
            <p:nvPr/>
          </p:nvSpPr>
          <p:spPr bwMode="auto">
            <a:xfrm>
              <a:off x="8513763" y="2709863"/>
              <a:ext cx="242887" cy="385763"/>
            </a:xfrm>
            <a:custGeom>
              <a:avLst/>
              <a:gdLst>
                <a:gd name="T0" fmla="*/ 68 w 84"/>
                <a:gd name="T1" fmla="*/ 104 h 133"/>
                <a:gd name="T2" fmla="*/ 70 w 84"/>
                <a:gd name="T3" fmla="*/ 96 h 133"/>
                <a:gd name="T4" fmla="*/ 82 w 84"/>
                <a:gd name="T5" fmla="*/ 64 h 133"/>
                <a:gd name="T6" fmla="*/ 72 w 84"/>
                <a:gd name="T7" fmla="*/ 60 h 133"/>
                <a:gd name="T8" fmla="*/ 64 w 84"/>
                <a:gd name="T9" fmla="*/ 60 h 133"/>
                <a:gd name="T10" fmla="*/ 84 w 84"/>
                <a:gd name="T11" fmla="*/ 31 h 133"/>
                <a:gd name="T12" fmla="*/ 54 w 84"/>
                <a:gd name="T13" fmla="*/ 0 h 133"/>
                <a:gd name="T14" fmla="*/ 23 w 84"/>
                <a:gd name="T15" fmla="*/ 31 h 133"/>
                <a:gd name="T16" fmla="*/ 43 w 84"/>
                <a:gd name="T17" fmla="*/ 60 h 133"/>
                <a:gd name="T18" fmla="*/ 35 w 84"/>
                <a:gd name="T19" fmla="*/ 60 h 133"/>
                <a:gd name="T20" fmla="*/ 5 w 84"/>
                <a:gd name="T21" fmla="*/ 110 h 133"/>
                <a:gd name="T22" fmla="*/ 9 w 84"/>
                <a:gd name="T23" fmla="*/ 133 h 133"/>
                <a:gd name="T24" fmla="*/ 45 w 84"/>
                <a:gd name="T25" fmla="*/ 133 h 133"/>
                <a:gd name="T26" fmla="*/ 53 w 84"/>
                <a:gd name="T27" fmla="*/ 70 h 133"/>
                <a:gd name="T28" fmla="*/ 45 w 84"/>
                <a:gd name="T29" fmla="*/ 62 h 133"/>
                <a:gd name="T30" fmla="*/ 62 w 84"/>
                <a:gd name="T31" fmla="*/ 62 h 133"/>
                <a:gd name="T32" fmla="*/ 55 w 84"/>
                <a:gd name="T33" fmla="*/ 70 h 133"/>
                <a:gd name="T34" fmla="*/ 62 w 84"/>
                <a:gd name="T35" fmla="*/ 133 h 133"/>
                <a:gd name="T36" fmla="*/ 71 w 84"/>
                <a:gd name="T37" fmla="*/ 133 h 133"/>
                <a:gd name="T38" fmla="*/ 68 w 84"/>
                <a:gd name="T39" fmla="*/ 104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4" h="133">
                  <a:moveTo>
                    <a:pt x="68" y="104"/>
                  </a:moveTo>
                  <a:cubicBezTo>
                    <a:pt x="68" y="102"/>
                    <a:pt x="69" y="99"/>
                    <a:pt x="70" y="96"/>
                  </a:cubicBezTo>
                  <a:cubicBezTo>
                    <a:pt x="73" y="87"/>
                    <a:pt x="77" y="75"/>
                    <a:pt x="82" y="64"/>
                  </a:cubicBezTo>
                  <a:cubicBezTo>
                    <a:pt x="79" y="61"/>
                    <a:pt x="76" y="60"/>
                    <a:pt x="72" y="60"/>
                  </a:cubicBezTo>
                  <a:cubicBezTo>
                    <a:pt x="64" y="60"/>
                    <a:pt x="64" y="60"/>
                    <a:pt x="64" y="60"/>
                  </a:cubicBezTo>
                  <a:cubicBezTo>
                    <a:pt x="76" y="55"/>
                    <a:pt x="84" y="44"/>
                    <a:pt x="84" y="31"/>
                  </a:cubicBezTo>
                  <a:cubicBezTo>
                    <a:pt x="84" y="14"/>
                    <a:pt x="71" y="0"/>
                    <a:pt x="54" y="0"/>
                  </a:cubicBezTo>
                  <a:cubicBezTo>
                    <a:pt x="37" y="0"/>
                    <a:pt x="23" y="14"/>
                    <a:pt x="23" y="31"/>
                  </a:cubicBezTo>
                  <a:cubicBezTo>
                    <a:pt x="23" y="44"/>
                    <a:pt x="32" y="55"/>
                    <a:pt x="43" y="60"/>
                  </a:cubicBezTo>
                  <a:cubicBezTo>
                    <a:pt x="35" y="60"/>
                    <a:pt x="35" y="60"/>
                    <a:pt x="35" y="60"/>
                  </a:cubicBezTo>
                  <a:cubicBezTo>
                    <a:pt x="19" y="60"/>
                    <a:pt x="9" y="100"/>
                    <a:pt x="5" y="110"/>
                  </a:cubicBezTo>
                  <a:cubicBezTo>
                    <a:pt x="0" y="125"/>
                    <a:pt x="9" y="133"/>
                    <a:pt x="9" y="133"/>
                  </a:cubicBezTo>
                  <a:cubicBezTo>
                    <a:pt x="45" y="133"/>
                    <a:pt x="45" y="133"/>
                    <a:pt x="45" y="133"/>
                  </a:cubicBezTo>
                  <a:cubicBezTo>
                    <a:pt x="53" y="70"/>
                    <a:pt x="53" y="70"/>
                    <a:pt x="53" y="70"/>
                  </a:cubicBezTo>
                  <a:cubicBezTo>
                    <a:pt x="45" y="62"/>
                    <a:pt x="45" y="62"/>
                    <a:pt x="45" y="62"/>
                  </a:cubicBezTo>
                  <a:cubicBezTo>
                    <a:pt x="62" y="62"/>
                    <a:pt x="62" y="62"/>
                    <a:pt x="62" y="62"/>
                  </a:cubicBezTo>
                  <a:cubicBezTo>
                    <a:pt x="55" y="70"/>
                    <a:pt x="55" y="70"/>
                    <a:pt x="55" y="70"/>
                  </a:cubicBezTo>
                  <a:cubicBezTo>
                    <a:pt x="62" y="133"/>
                    <a:pt x="62" y="133"/>
                    <a:pt x="62" y="133"/>
                  </a:cubicBezTo>
                  <a:cubicBezTo>
                    <a:pt x="71" y="133"/>
                    <a:pt x="71" y="133"/>
                    <a:pt x="71" y="133"/>
                  </a:cubicBezTo>
                  <a:cubicBezTo>
                    <a:pt x="67" y="128"/>
                    <a:pt x="62" y="118"/>
                    <a:pt x="68" y="1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sz="3200"/>
            </a:p>
          </p:txBody>
        </p:sp>
        <p:sp>
          <p:nvSpPr>
            <p:cNvPr id="37" name="Freeform 38"/>
            <p:cNvSpPr>
              <a:spLocks/>
            </p:cNvSpPr>
            <p:nvPr/>
          </p:nvSpPr>
          <p:spPr bwMode="auto">
            <a:xfrm>
              <a:off x="9034463" y="2709863"/>
              <a:ext cx="244475" cy="385763"/>
            </a:xfrm>
            <a:custGeom>
              <a:avLst/>
              <a:gdLst>
                <a:gd name="T0" fmla="*/ 79 w 84"/>
                <a:gd name="T1" fmla="*/ 110 h 133"/>
                <a:gd name="T2" fmla="*/ 49 w 84"/>
                <a:gd name="T3" fmla="*/ 60 h 133"/>
                <a:gd name="T4" fmla="*/ 41 w 84"/>
                <a:gd name="T5" fmla="*/ 60 h 133"/>
                <a:gd name="T6" fmla="*/ 61 w 84"/>
                <a:gd name="T7" fmla="*/ 31 h 133"/>
                <a:gd name="T8" fmla="*/ 30 w 84"/>
                <a:gd name="T9" fmla="*/ 0 h 133"/>
                <a:gd name="T10" fmla="*/ 0 w 84"/>
                <a:gd name="T11" fmla="*/ 31 h 133"/>
                <a:gd name="T12" fmla="*/ 20 w 84"/>
                <a:gd name="T13" fmla="*/ 60 h 133"/>
                <a:gd name="T14" fmla="*/ 12 w 84"/>
                <a:gd name="T15" fmla="*/ 60 h 133"/>
                <a:gd name="T16" fmla="*/ 2 w 84"/>
                <a:gd name="T17" fmla="*/ 64 h 133"/>
                <a:gd name="T18" fmla="*/ 14 w 84"/>
                <a:gd name="T19" fmla="*/ 96 h 133"/>
                <a:gd name="T20" fmla="*/ 16 w 84"/>
                <a:gd name="T21" fmla="*/ 104 h 133"/>
                <a:gd name="T22" fmla="*/ 13 w 84"/>
                <a:gd name="T23" fmla="*/ 133 h 133"/>
                <a:gd name="T24" fmla="*/ 22 w 84"/>
                <a:gd name="T25" fmla="*/ 133 h 133"/>
                <a:gd name="T26" fmla="*/ 29 w 84"/>
                <a:gd name="T27" fmla="*/ 70 h 133"/>
                <a:gd name="T28" fmla="*/ 22 w 84"/>
                <a:gd name="T29" fmla="*/ 62 h 133"/>
                <a:gd name="T30" fmla="*/ 39 w 84"/>
                <a:gd name="T31" fmla="*/ 62 h 133"/>
                <a:gd name="T32" fmla="*/ 31 w 84"/>
                <a:gd name="T33" fmla="*/ 70 h 133"/>
                <a:gd name="T34" fmla="*/ 39 w 84"/>
                <a:gd name="T35" fmla="*/ 133 h 133"/>
                <a:gd name="T36" fmla="*/ 75 w 84"/>
                <a:gd name="T37" fmla="*/ 133 h 133"/>
                <a:gd name="T38" fmla="*/ 79 w 84"/>
                <a:gd name="T39" fmla="*/ 11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4" h="133">
                  <a:moveTo>
                    <a:pt x="79" y="110"/>
                  </a:moveTo>
                  <a:cubicBezTo>
                    <a:pt x="75" y="100"/>
                    <a:pt x="65" y="60"/>
                    <a:pt x="49" y="60"/>
                  </a:cubicBezTo>
                  <a:cubicBezTo>
                    <a:pt x="41" y="60"/>
                    <a:pt x="41" y="60"/>
                    <a:pt x="41" y="60"/>
                  </a:cubicBezTo>
                  <a:cubicBezTo>
                    <a:pt x="52" y="55"/>
                    <a:pt x="61" y="44"/>
                    <a:pt x="61" y="31"/>
                  </a:cubicBezTo>
                  <a:cubicBezTo>
                    <a:pt x="61" y="14"/>
                    <a:pt x="47" y="0"/>
                    <a:pt x="30" y="0"/>
                  </a:cubicBezTo>
                  <a:cubicBezTo>
                    <a:pt x="13" y="0"/>
                    <a:pt x="0" y="14"/>
                    <a:pt x="0" y="31"/>
                  </a:cubicBezTo>
                  <a:cubicBezTo>
                    <a:pt x="0" y="44"/>
                    <a:pt x="8" y="55"/>
                    <a:pt x="20" y="60"/>
                  </a:cubicBezTo>
                  <a:cubicBezTo>
                    <a:pt x="12" y="60"/>
                    <a:pt x="12" y="60"/>
                    <a:pt x="12" y="60"/>
                  </a:cubicBezTo>
                  <a:cubicBezTo>
                    <a:pt x="8" y="60"/>
                    <a:pt x="5" y="61"/>
                    <a:pt x="2" y="64"/>
                  </a:cubicBezTo>
                  <a:cubicBezTo>
                    <a:pt x="7" y="75"/>
                    <a:pt x="11" y="87"/>
                    <a:pt x="14" y="96"/>
                  </a:cubicBezTo>
                  <a:cubicBezTo>
                    <a:pt x="15" y="99"/>
                    <a:pt x="16" y="102"/>
                    <a:pt x="16" y="104"/>
                  </a:cubicBezTo>
                  <a:cubicBezTo>
                    <a:pt x="22" y="118"/>
                    <a:pt x="17" y="128"/>
                    <a:pt x="13" y="133"/>
                  </a:cubicBezTo>
                  <a:cubicBezTo>
                    <a:pt x="22" y="133"/>
                    <a:pt x="22" y="133"/>
                    <a:pt x="22" y="133"/>
                  </a:cubicBezTo>
                  <a:cubicBezTo>
                    <a:pt x="29" y="70"/>
                    <a:pt x="29" y="70"/>
                    <a:pt x="29" y="70"/>
                  </a:cubicBezTo>
                  <a:cubicBezTo>
                    <a:pt x="22" y="62"/>
                    <a:pt x="22" y="62"/>
                    <a:pt x="22" y="62"/>
                  </a:cubicBezTo>
                  <a:cubicBezTo>
                    <a:pt x="39" y="62"/>
                    <a:pt x="39" y="62"/>
                    <a:pt x="39" y="62"/>
                  </a:cubicBezTo>
                  <a:cubicBezTo>
                    <a:pt x="31" y="70"/>
                    <a:pt x="31" y="70"/>
                    <a:pt x="31" y="70"/>
                  </a:cubicBezTo>
                  <a:cubicBezTo>
                    <a:pt x="39" y="133"/>
                    <a:pt x="39" y="133"/>
                    <a:pt x="39" y="133"/>
                  </a:cubicBezTo>
                  <a:cubicBezTo>
                    <a:pt x="75" y="133"/>
                    <a:pt x="75" y="133"/>
                    <a:pt x="75" y="133"/>
                  </a:cubicBezTo>
                  <a:cubicBezTo>
                    <a:pt x="75" y="133"/>
                    <a:pt x="84" y="125"/>
                    <a:pt x="79" y="1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sz="3200"/>
            </a:p>
          </p:txBody>
        </p:sp>
        <p:sp>
          <p:nvSpPr>
            <p:cNvPr id="38" name="Freeform 39"/>
            <p:cNvSpPr>
              <a:spLocks/>
            </p:cNvSpPr>
            <p:nvPr/>
          </p:nvSpPr>
          <p:spPr bwMode="auto">
            <a:xfrm>
              <a:off x="8704263" y="2622551"/>
              <a:ext cx="382587" cy="473075"/>
            </a:xfrm>
            <a:custGeom>
              <a:avLst/>
              <a:gdLst>
                <a:gd name="T0" fmla="*/ 126 w 132"/>
                <a:gd name="T1" fmla="*/ 135 h 163"/>
                <a:gd name="T2" fmla="*/ 89 w 132"/>
                <a:gd name="T3" fmla="*/ 73 h 163"/>
                <a:gd name="T4" fmla="*/ 79 w 132"/>
                <a:gd name="T5" fmla="*/ 73 h 163"/>
                <a:gd name="T6" fmla="*/ 104 w 132"/>
                <a:gd name="T7" fmla="*/ 38 h 163"/>
                <a:gd name="T8" fmla="*/ 66 w 132"/>
                <a:gd name="T9" fmla="*/ 0 h 163"/>
                <a:gd name="T10" fmla="*/ 28 w 132"/>
                <a:gd name="T11" fmla="*/ 38 h 163"/>
                <a:gd name="T12" fmla="*/ 53 w 132"/>
                <a:gd name="T13" fmla="*/ 73 h 163"/>
                <a:gd name="T14" fmla="*/ 43 w 132"/>
                <a:gd name="T15" fmla="*/ 73 h 163"/>
                <a:gd name="T16" fmla="*/ 6 w 132"/>
                <a:gd name="T17" fmla="*/ 135 h 163"/>
                <a:gd name="T18" fmla="*/ 11 w 132"/>
                <a:gd name="T19" fmla="*/ 163 h 163"/>
                <a:gd name="T20" fmla="*/ 56 w 132"/>
                <a:gd name="T21" fmla="*/ 163 h 163"/>
                <a:gd name="T22" fmla="*/ 65 w 132"/>
                <a:gd name="T23" fmla="*/ 86 h 163"/>
                <a:gd name="T24" fmla="*/ 55 w 132"/>
                <a:gd name="T25" fmla="*/ 76 h 163"/>
                <a:gd name="T26" fmla="*/ 77 w 132"/>
                <a:gd name="T27" fmla="*/ 76 h 163"/>
                <a:gd name="T28" fmla="*/ 67 w 132"/>
                <a:gd name="T29" fmla="*/ 86 h 163"/>
                <a:gd name="T30" fmla="*/ 76 w 132"/>
                <a:gd name="T31" fmla="*/ 163 h 163"/>
                <a:gd name="T32" fmla="*/ 121 w 132"/>
                <a:gd name="T33" fmla="*/ 163 h 163"/>
                <a:gd name="T34" fmla="*/ 126 w 132"/>
                <a:gd name="T35" fmla="*/ 135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2" h="163">
                  <a:moveTo>
                    <a:pt x="126" y="135"/>
                  </a:moveTo>
                  <a:cubicBezTo>
                    <a:pt x="121" y="123"/>
                    <a:pt x="109" y="73"/>
                    <a:pt x="89" y="73"/>
                  </a:cubicBezTo>
                  <a:cubicBezTo>
                    <a:pt x="79" y="73"/>
                    <a:pt x="79" y="73"/>
                    <a:pt x="79" y="73"/>
                  </a:cubicBezTo>
                  <a:cubicBezTo>
                    <a:pt x="93" y="68"/>
                    <a:pt x="104" y="54"/>
                    <a:pt x="104" y="38"/>
                  </a:cubicBezTo>
                  <a:cubicBezTo>
                    <a:pt x="104" y="17"/>
                    <a:pt x="87" y="0"/>
                    <a:pt x="66" y="0"/>
                  </a:cubicBezTo>
                  <a:cubicBezTo>
                    <a:pt x="45" y="0"/>
                    <a:pt x="28" y="17"/>
                    <a:pt x="28" y="38"/>
                  </a:cubicBezTo>
                  <a:cubicBezTo>
                    <a:pt x="28" y="54"/>
                    <a:pt x="39" y="68"/>
                    <a:pt x="53" y="73"/>
                  </a:cubicBezTo>
                  <a:cubicBezTo>
                    <a:pt x="43" y="73"/>
                    <a:pt x="43" y="73"/>
                    <a:pt x="43" y="73"/>
                  </a:cubicBezTo>
                  <a:cubicBezTo>
                    <a:pt x="23" y="73"/>
                    <a:pt x="11" y="123"/>
                    <a:pt x="6" y="135"/>
                  </a:cubicBezTo>
                  <a:cubicBezTo>
                    <a:pt x="0" y="153"/>
                    <a:pt x="11" y="163"/>
                    <a:pt x="11" y="163"/>
                  </a:cubicBezTo>
                  <a:cubicBezTo>
                    <a:pt x="56" y="163"/>
                    <a:pt x="56" y="163"/>
                    <a:pt x="56" y="163"/>
                  </a:cubicBezTo>
                  <a:cubicBezTo>
                    <a:pt x="65" y="86"/>
                    <a:pt x="65" y="86"/>
                    <a:pt x="65" y="86"/>
                  </a:cubicBezTo>
                  <a:cubicBezTo>
                    <a:pt x="55" y="76"/>
                    <a:pt x="55" y="76"/>
                    <a:pt x="55" y="76"/>
                  </a:cubicBezTo>
                  <a:cubicBezTo>
                    <a:pt x="77" y="76"/>
                    <a:pt x="77" y="76"/>
                    <a:pt x="77" y="76"/>
                  </a:cubicBezTo>
                  <a:cubicBezTo>
                    <a:pt x="67" y="86"/>
                    <a:pt x="67" y="86"/>
                    <a:pt x="67" y="86"/>
                  </a:cubicBezTo>
                  <a:cubicBezTo>
                    <a:pt x="76" y="163"/>
                    <a:pt x="76" y="163"/>
                    <a:pt x="76" y="163"/>
                  </a:cubicBezTo>
                  <a:cubicBezTo>
                    <a:pt x="121" y="163"/>
                    <a:pt x="121" y="163"/>
                    <a:pt x="121" y="163"/>
                  </a:cubicBezTo>
                  <a:cubicBezTo>
                    <a:pt x="121" y="163"/>
                    <a:pt x="132" y="153"/>
                    <a:pt x="126" y="1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sz="3200"/>
            </a:p>
          </p:txBody>
        </p:sp>
        <p:sp>
          <p:nvSpPr>
            <p:cNvPr id="39" name="Freeform 40"/>
            <p:cNvSpPr>
              <a:spLocks/>
            </p:cNvSpPr>
            <p:nvPr/>
          </p:nvSpPr>
          <p:spPr bwMode="auto">
            <a:xfrm>
              <a:off x="8513763" y="2709863"/>
              <a:ext cx="242887" cy="385763"/>
            </a:xfrm>
            <a:custGeom>
              <a:avLst/>
              <a:gdLst>
                <a:gd name="T0" fmla="*/ 68 w 84"/>
                <a:gd name="T1" fmla="*/ 104 h 133"/>
                <a:gd name="T2" fmla="*/ 70 w 84"/>
                <a:gd name="T3" fmla="*/ 96 h 133"/>
                <a:gd name="T4" fmla="*/ 82 w 84"/>
                <a:gd name="T5" fmla="*/ 64 h 133"/>
                <a:gd name="T6" fmla="*/ 72 w 84"/>
                <a:gd name="T7" fmla="*/ 60 h 133"/>
                <a:gd name="T8" fmla="*/ 64 w 84"/>
                <a:gd name="T9" fmla="*/ 60 h 133"/>
                <a:gd name="T10" fmla="*/ 84 w 84"/>
                <a:gd name="T11" fmla="*/ 31 h 133"/>
                <a:gd name="T12" fmla="*/ 54 w 84"/>
                <a:gd name="T13" fmla="*/ 0 h 133"/>
                <a:gd name="T14" fmla="*/ 23 w 84"/>
                <a:gd name="T15" fmla="*/ 31 h 133"/>
                <a:gd name="T16" fmla="*/ 43 w 84"/>
                <a:gd name="T17" fmla="*/ 60 h 133"/>
                <a:gd name="T18" fmla="*/ 35 w 84"/>
                <a:gd name="T19" fmla="*/ 60 h 133"/>
                <a:gd name="T20" fmla="*/ 5 w 84"/>
                <a:gd name="T21" fmla="*/ 110 h 133"/>
                <a:gd name="T22" fmla="*/ 9 w 84"/>
                <a:gd name="T23" fmla="*/ 133 h 133"/>
                <a:gd name="T24" fmla="*/ 45 w 84"/>
                <a:gd name="T25" fmla="*/ 133 h 133"/>
                <a:gd name="T26" fmla="*/ 53 w 84"/>
                <a:gd name="T27" fmla="*/ 70 h 133"/>
                <a:gd name="T28" fmla="*/ 45 w 84"/>
                <a:gd name="T29" fmla="*/ 62 h 133"/>
                <a:gd name="T30" fmla="*/ 62 w 84"/>
                <a:gd name="T31" fmla="*/ 62 h 133"/>
                <a:gd name="T32" fmla="*/ 55 w 84"/>
                <a:gd name="T33" fmla="*/ 70 h 133"/>
                <a:gd name="T34" fmla="*/ 62 w 84"/>
                <a:gd name="T35" fmla="*/ 133 h 133"/>
                <a:gd name="T36" fmla="*/ 71 w 84"/>
                <a:gd name="T37" fmla="*/ 133 h 133"/>
                <a:gd name="T38" fmla="*/ 68 w 84"/>
                <a:gd name="T39" fmla="*/ 104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4" h="133">
                  <a:moveTo>
                    <a:pt x="68" y="104"/>
                  </a:moveTo>
                  <a:cubicBezTo>
                    <a:pt x="68" y="102"/>
                    <a:pt x="69" y="99"/>
                    <a:pt x="70" y="96"/>
                  </a:cubicBezTo>
                  <a:cubicBezTo>
                    <a:pt x="73" y="87"/>
                    <a:pt x="77" y="75"/>
                    <a:pt x="82" y="64"/>
                  </a:cubicBezTo>
                  <a:cubicBezTo>
                    <a:pt x="79" y="61"/>
                    <a:pt x="76" y="60"/>
                    <a:pt x="72" y="60"/>
                  </a:cubicBezTo>
                  <a:cubicBezTo>
                    <a:pt x="64" y="60"/>
                    <a:pt x="64" y="60"/>
                    <a:pt x="64" y="60"/>
                  </a:cubicBezTo>
                  <a:cubicBezTo>
                    <a:pt x="76" y="55"/>
                    <a:pt x="84" y="44"/>
                    <a:pt x="84" y="31"/>
                  </a:cubicBezTo>
                  <a:cubicBezTo>
                    <a:pt x="84" y="14"/>
                    <a:pt x="71" y="0"/>
                    <a:pt x="54" y="0"/>
                  </a:cubicBezTo>
                  <a:cubicBezTo>
                    <a:pt x="37" y="0"/>
                    <a:pt x="23" y="14"/>
                    <a:pt x="23" y="31"/>
                  </a:cubicBezTo>
                  <a:cubicBezTo>
                    <a:pt x="23" y="44"/>
                    <a:pt x="32" y="55"/>
                    <a:pt x="43" y="60"/>
                  </a:cubicBezTo>
                  <a:cubicBezTo>
                    <a:pt x="35" y="60"/>
                    <a:pt x="35" y="60"/>
                    <a:pt x="35" y="60"/>
                  </a:cubicBezTo>
                  <a:cubicBezTo>
                    <a:pt x="19" y="60"/>
                    <a:pt x="9" y="100"/>
                    <a:pt x="5" y="110"/>
                  </a:cubicBezTo>
                  <a:cubicBezTo>
                    <a:pt x="0" y="125"/>
                    <a:pt x="9" y="133"/>
                    <a:pt x="9" y="133"/>
                  </a:cubicBezTo>
                  <a:cubicBezTo>
                    <a:pt x="45" y="133"/>
                    <a:pt x="45" y="133"/>
                    <a:pt x="45" y="133"/>
                  </a:cubicBezTo>
                  <a:cubicBezTo>
                    <a:pt x="53" y="70"/>
                    <a:pt x="53" y="70"/>
                    <a:pt x="53" y="70"/>
                  </a:cubicBezTo>
                  <a:cubicBezTo>
                    <a:pt x="45" y="62"/>
                    <a:pt x="45" y="62"/>
                    <a:pt x="45" y="62"/>
                  </a:cubicBezTo>
                  <a:cubicBezTo>
                    <a:pt x="62" y="62"/>
                    <a:pt x="62" y="62"/>
                    <a:pt x="62" y="62"/>
                  </a:cubicBezTo>
                  <a:cubicBezTo>
                    <a:pt x="55" y="70"/>
                    <a:pt x="55" y="70"/>
                    <a:pt x="55" y="70"/>
                  </a:cubicBezTo>
                  <a:cubicBezTo>
                    <a:pt x="62" y="133"/>
                    <a:pt x="62" y="133"/>
                    <a:pt x="62" y="133"/>
                  </a:cubicBezTo>
                  <a:cubicBezTo>
                    <a:pt x="71" y="133"/>
                    <a:pt x="71" y="133"/>
                    <a:pt x="71" y="133"/>
                  </a:cubicBezTo>
                  <a:cubicBezTo>
                    <a:pt x="67" y="128"/>
                    <a:pt x="62" y="118"/>
                    <a:pt x="68" y="1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sz="3200"/>
            </a:p>
          </p:txBody>
        </p:sp>
        <p:sp>
          <p:nvSpPr>
            <p:cNvPr id="40" name="Freeform 41"/>
            <p:cNvSpPr>
              <a:spLocks/>
            </p:cNvSpPr>
            <p:nvPr/>
          </p:nvSpPr>
          <p:spPr bwMode="auto">
            <a:xfrm>
              <a:off x="9034463" y="2709863"/>
              <a:ext cx="244475" cy="385763"/>
            </a:xfrm>
            <a:custGeom>
              <a:avLst/>
              <a:gdLst>
                <a:gd name="T0" fmla="*/ 79 w 84"/>
                <a:gd name="T1" fmla="*/ 110 h 133"/>
                <a:gd name="T2" fmla="*/ 49 w 84"/>
                <a:gd name="T3" fmla="*/ 60 h 133"/>
                <a:gd name="T4" fmla="*/ 41 w 84"/>
                <a:gd name="T5" fmla="*/ 60 h 133"/>
                <a:gd name="T6" fmla="*/ 61 w 84"/>
                <a:gd name="T7" fmla="*/ 31 h 133"/>
                <a:gd name="T8" fmla="*/ 30 w 84"/>
                <a:gd name="T9" fmla="*/ 0 h 133"/>
                <a:gd name="T10" fmla="*/ 0 w 84"/>
                <a:gd name="T11" fmla="*/ 31 h 133"/>
                <a:gd name="T12" fmla="*/ 20 w 84"/>
                <a:gd name="T13" fmla="*/ 60 h 133"/>
                <a:gd name="T14" fmla="*/ 12 w 84"/>
                <a:gd name="T15" fmla="*/ 60 h 133"/>
                <a:gd name="T16" fmla="*/ 2 w 84"/>
                <a:gd name="T17" fmla="*/ 64 h 133"/>
                <a:gd name="T18" fmla="*/ 14 w 84"/>
                <a:gd name="T19" fmla="*/ 96 h 133"/>
                <a:gd name="T20" fmla="*/ 16 w 84"/>
                <a:gd name="T21" fmla="*/ 104 h 133"/>
                <a:gd name="T22" fmla="*/ 13 w 84"/>
                <a:gd name="T23" fmla="*/ 133 h 133"/>
                <a:gd name="T24" fmla="*/ 22 w 84"/>
                <a:gd name="T25" fmla="*/ 133 h 133"/>
                <a:gd name="T26" fmla="*/ 29 w 84"/>
                <a:gd name="T27" fmla="*/ 70 h 133"/>
                <a:gd name="T28" fmla="*/ 22 w 84"/>
                <a:gd name="T29" fmla="*/ 62 h 133"/>
                <a:gd name="T30" fmla="*/ 39 w 84"/>
                <a:gd name="T31" fmla="*/ 62 h 133"/>
                <a:gd name="T32" fmla="*/ 31 w 84"/>
                <a:gd name="T33" fmla="*/ 70 h 133"/>
                <a:gd name="T34" fmla="*/ 39 w 84"/>
                <a:gd name="T35" fmla="*/ 133 h 133"/>
                <a:gd name="T36" fmla="*/ 75 w 84"/>
                <a:gd name="T37" fmla="*/ 133 h 133"/>
                <a:gd name="T38" fmla="*/ 79 w 84"/>
                <a:gd name="T39" fmla="*/ 11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4" h="133">
                  <a:moveTo>
                    <a:pt x="79" y="110"/>
                  </a:moveTo>
                  <a:cubicBezTo>
                    <a:pt x="75" y="100"/>
                    <a:pt x="65" y="60"/>
                    <a:pt x="49" y="60"/>
                  </a:cubicBezTo>
                  <a:cubicBezTo>
                    <a:pt x="41" y="60"/>
                    <a:pt x="41" y="60"/>
                    <a:pt x="41" y="60"/>
                  </a:cubicBezTo>
                  <a:cubicBezTo>
                    <a:pt x="52" y="55"/>
                    <a:pt x="61" y="44"/>
                    <a:pt x="61" y="31"/>
                  </a:cubicBezTo>
                  <a:cubicBezTo>
                    <a:pt x="61" y="14"/>
                    <a:pt x="47" y="0"/>
                    <a:pt x="30" y="0"/>
                  </a:cubicBezTo>
                  <a:cubicBezTo>
                    <a:pt x="13" y="0"/>
                    <a:pt x="0" y="14"/>
                    <a:pt x="0" y="31"/>
                  </a:cubicBezTo>
                  <a:cubicBezTo>
                    <a:pt x="0" y="44"/>
                    <a:pt x="8" y="55"/>
                    <a:pt x="20" y="60"/>
                  </a:cubicBezTo>
                  <a:cubicBezTo>
                    <a:pt x="12" y="60"/>
                    <a:pt x="12" y="60"/>
                    <a:pt x="12" y="60"/>
                  </a:cubicBezTo>
                  <a:cubicBezTo>
                    <a:pt x="8" y="60"/>
                    <a:pt x="5" y="61"/>
                    <a:pt x="2" y="64"/>
                  </a:cubicBezTo>
                  <a:cubicBezTo>
                    <a:pt x="7" y="75"/>
                    <a:pt x="11" y="87"/>
                    <a:pt x="14" y="96"/>
                  </a:cubicBezTo>
                  <a:cubicBezTo>
                    <a:pt x="15" y="99"/>
                    <a:pt x="16" y="102"/>
                    <a:pt x="16" y="104"/>
                  </a:cubicBezTo>
                  <a:cubicBezTo>
                    <a:pt x="22" y="118"/>
                    <a:pt x="17" y="128"/>
                    <a:pt x="13" y="133"/>
                  </a:cubicBezTo>
                  <a:cubicBezTo>
                    <a:pt x="22" y="133"/>
                    <a:pt x="22" y="133"/>
                    <a:pt x="22" y="133"/>
                  </a:cubicBezTo>
                  <a:cubicBezTo>
                    <a:pt x="29" y="70"/>
                    <a:pt x="29" y="70"/>
                    <a:pt x="29" y="70"/>
                  </a:cubicBezTo>
                  <a:cubicBezTo>
                    <a:pt x="22" y="62"/>
                    <a:pt x="22" y="62"/>
                    <a:pt x="22" y="62"/>
                  </a:cubicBezTo>
                  <a:cubicBezTo>
                    <a:pt x="39" y="62"/>
                    <a:pt x="39" y="62"/>
                    <a:pt x="39" y="62"/>
                  </a:cubicBezTo>
                  <a:cubicBezTo>
                    <a:pt x="31" y="70"/>
                    <a:pt x="31" y="70"/>
                    <a:pt x="31" y="70"/>
                  </a:cubicBezTo>
                  <a:cubicBezTo>
                    <a:pt x="39" y="133"/>
                    <a:pt x="39" y="133"/>
                    <a:pt x="39" y="133"/>
                  </a:cubicBezTo>
                  <a:cubicBezTo>
                    <a:pt x="75" y="133"/>
                    <a:pt x="75" y="133"/>
                    <a:pt x="75" y="133"/>
                  </a:cubicBezTo>
                  <a:cubicBezTo>
                    <a:pt x="75" y="133"/>
                    <a:pt x="84" y="125"/>
                    <a:pt x="79" y="1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sz="3200"/>
            </a:p>
          </p:txBody>
        </p:sp>
      </p:grpSp>
      <p:sp>
        <p:nvSpPr>
          <p:cNvPr id="41" name="文本框 83"/>
          <p:cNvSpPr txBox="1"/>
          <p:nvPr/>
        </p:nvSpPr>
        <p:spPr>
          <a:xfrm>
            <a:off x="5280562" y="3944252"/>
            <a:ext cx="1638353" cy="52322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2800" dirty="0" err="1">
                <a:solidFill>
                  <a:srgbClr val="595959"/>
                </a:solidFill>
                <a:latin typeface="微软雅黑" panose="020B0503020204020204" pitchFamily="34" charset="-122"/>
                <a:ea typeface="微软雅黑" panose="020B0503020204020204" pitchFamily="34" charset="-122"/>
                <a:cs typeface="Tahoma" panose="020B0604030504040204" pitchFamily="34" charset="0"/>
              </a:rPr>
              <a:t>Vue</a:t>
            </a:r>
            <a:r>
              <a:rPr lang="zh-CN" altLang="en-US" sz="2800" dirty="0">
                <a:solidFill>
                  <a:srgbClr val="595959"/>
                </a:solidFill>
                <a:latin typeface="微软雅黑" panose="020B0503020204020204" pitchFamily="34" charset="-122"/>
                <a:ea typeface="微软雅黑" panose="020B0503020204020204" pitchFamily="34" charset="-122"/>
                <a:cs typeface="Tahoma" panose="020B0604030504040204" pitchFamily="34" charset="0"/>
              </a:rPr>
              <a:t>实现</a:t>
            </a:r>
          </a:p>
        </p:txBody>
      </p:sp>
      <p:grpSp>
        <p:nvGrpSpPr>
          <p:cNvPr id="42" name="组合 41"/>
          <p:cNvGrpSpPr/>
          <p:nvPr/>
        </p:nvGrpSpPr>
        <p:grpSpPr>
          <a:xfrm>
            <a:off x="4938395" y="2289919"/>
            <a:ext cx="587780" cy="494509"/>
            <a:chOff x="5146675" y="766763"/>
            <a:chExt cx="1590676" cy="1338263"/>
          </a:xfrm>
          <a:solidFill>
            <a:schemeClr val="bg1"/>
          </a:solidFill>
        </p:grpSpPr>
        <p:sp>
          <p:nvSpPr>
            <p:cNvPr id="43" name="Oval 18"/>
            <p:cNvSpPr>
              <a:spLocks noChangeArrowheads="1"/>
            </p:cNvSpPr>
            <p:nvPr/>
          </p:nvSpPr>
          <p:spPr bwMode="auto">
            <a:xfrm>
              <a:off x="5675313" y="766763"/>
              <a:ext cx="533400" cy="5349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4" name="Freeform 19"/>
            <p:cNvSpPr>
              <a:spLocks/>
            </p:cNvSpPr>
            <p:nvPr/>
          </p:nvSpPr>
          <p:spPr bwMode="auto">
            <a:xfrm>
              <a:off x="5511800" y="1344613"/>
              <a:ext cx="860425" cy="760413"/>
            </a:xfrm>
            <a:custGeom>
              <a:avLst/>
              <a:gdLst>
                <a:gd name="T0" fmla="*/ 201 w 301"/>
                <a:gd name="T1" fmla="*/ 0 h 266"/>
                <a:gd name="T2" fmla="*/ 151 w 301"/>
                <a:gd name="T3" fmla="*/ 67 h 266"/>
                <a:gd name="T4" fmla="*/ 101 w 301"/>
                <a:gd name="T5" fmla="*/ 0 h 266"/>
                <a:gd name="T6" fmla="*/ 0 w 301"/>
                <a:gd name="T7" fmla="*/ 144 h 266"/>
                <a:gd name="T8" fmla="*/ 0 w 301"/>
                <a:gd name="T9" fmla="*/ 235 h 266"/>
                <a:gd name="T10" fmla="*/ 0 w 301"/>
                <a:gd name="T11" fmla="*/ 235 h 266"/>
                <a:gd name="T12" fmla="*/ 151 w 301"/>
                <a:gd name="T13" fmla="*/ 266 h 266"/>
                <a:gd name="T14" fmla="*/ 301 w 301"/>
                <a:gd name="T15" fmla="*/ 235 h 266"/>
                <a:gd name="T16" fmla="*/ 301 w 301"/>
                <a:gd name="T17" fmla="*/ 235 h 266"/>
                <a:gd name="T18" fmla="*/ 301 w 301"/>
                <a:gd name="T19" fmla="*/ 144 h 266"/>
                <a:gd name="T20" fmla="*/ 201 w 301"/>
                <a:gd name="T21" fmla="*/ 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1" h="266">
                  <a:moveTo>
                    <a:pt x="201" y="0"/>
                  </a:moveTo>
                  <a:cubicBezTo>
                    <a:pt x="151" y="67"/>
                    <a:pt x="151" y="67"/>
                    <a:pt x="151" y="67"/>
                  </a:cubicBezTo>
                  <a:cubicBezTo>
                    <a:pt x="101" y="0"/>
                    <a:pt x="101" y="0"/>
                    <a:pt x="101" y="0"/>
                  </a:cubicBezTo>
                  <a:cubicBezTo>
                    <a:pt x="42" y="21"/>
                    <a:pt x="0" y="78"/>
                    <a:pt x="0" y="144"/>
                  </a:cubicBezTo>
                  <a:cubicBezTo>
                    <a:pt x="0" y="235"/>
                    <a:pt x="0" y="235"/>
                    <a:pt x="0" y="235"/>
                  </a:cubicBezTo>
                  <a:cubicBezTo>
                    <a:pt x="0" y="235"/>
                    <a:pt x="0" y="235"/>
                    <a:pt x="0" y="235"/>
                  </a:cubicBezTo>
                  <a:cubicBezTo>
                    <a:pt x="3" y="252"/>
                    <a:pt x="69" y="266"/>
                    <a:pt x="151" y="266"/>
                  </a:cubicBezTo>
                  <a:cubicBezTo>
                    <a:pt x="232" y="266"/>
                    <a:pt x="298" y="252"/>
                    <a:pt x="301" y="235"/>
                  </a:cubicBezTo>
                  <a:cubicBezTo>
                    <a:pt x="301" y="235"/>
                    <a:pt x="301" y="235"/>
                    <a:pt x="301" y="235"/>
                  </a:cubicBezTo>
                  <a:cubicBezTo>
                    <a:pt x="301" y="144"/>
                    <a:pt x="301" y="144"/>
                    <a:pt x="301" y="144"/>
                  </a:cubicBezTo>
                  <a:cubicBezTo>
                    <a:pt x="301" y="78"/>
                    <a:pt x="259" y="21"/>
                    <a:pt x="20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5" name="Freeform 20"/>
            <p:cNvSpPr>
              <a:spLocks/>
            </p:cNvSpPr>
            <p:nvPr/>
          </p:nvSpPr>
          <p:spPr bwMode="auto">
            <a:xfrm>
              <a:off x="5900738" y="1319213"/>
              <a:ext cx="85725" cy="50800"/>
            </a:xfrm>
            <a:custGeom>
              <a:avLst/>
              <a:gdLst>
                <a:gd name="T0" fmla="*/ 30 w 30"/>
                <a:gd name="T1" fmla="*/ 1 h 18"/>
                <a:gd name="T2" fmla="*/ 15 w 30"/>
                <a:gd name="T3" fmla="*/ 0 h 18"/>
                <a:gd name="T4" fmla="*/ 1 w 30"/>
                <a:gd name="T5" fmla="*/ 1 h 18"/>
                <a:gd name="T6" fmla="*/ 7 w 30"/>
                <a:gd name="T7" fmla="*/ 18 h 18"/>
                <a:gd name="T8" fmla="*/ 24 w 30"/>
                <a:gd name="T9" fmla="*/ 18 h 18"/>
                <a:gd name="T10" fmla="*/ 30 w 30"/>
                <a:gd name="T11" fmla="*/ 1 h 18"/>
              </a:gdLst>
              <a:ahLst/>
              <a:cxnLst>
                <a:cxn ang="0">
                  <a:pos x="T0" y="T1"/>
                </a:cxn>
                <a:cxn ang="0">
                  <a:pos x="T2" y="T3"/>
                </a:cxn>
                <a:cxn ang="0">
                  <a:pos x="T4" y="T5"/>
                </a:cxn>
                <a:cxn ang="0">
                  <a:pos x="T6" y="T7"/>
                </a:cxn>
                <a:cxn ang="0">
                  <a:pos x="T8" y="T9"/>
                </a:cxn>
                <a:cxn ang="0">
                  <a:pos x="T10" y="T11"/>
                </a:cxn>
              </a:cxnLst>
              <a:rect l="0" t="0" r="r" b="b"/>
              <a:pathLst>
                <a:path w="30" h="18">
                  <a:moveTo>
                    <a:pt x="30" y="1"/>
                  </a:moveTo>
                  <a:cubicBezTo>
                    <a:pt x="25" y="0"/>
                    <a:pt x="20" y="0"/>
                    <a:pt x="15" y="0"/>
                  </a:cubicBezTo>
                  <a:cubicBezTo>
                    <a:pt x="10" y="0"/>
                    <a:pt x="6" y="0"/>
                    <a:pt x="1" y="1"/>
                  </a:cubicBezTo>
                  <a:cubicBezTo>
                    <a:pt x="1" y="1"/>
                    <a:pt x="0" y="11"/>
                    <a:pt x="7" y="18"/>
                  </a:cubicBezTo>
                  <a:cubicBezTo>
                    <a:pt x="7" y="18"/>
                    <a:pt x="18" y="18"/>
                    <a:pt x="24" y="18"/>
                  </a:cubicBezTo>
                  <a:cubicBezTo>
                    <a:pt x="24" y="18"/>
                    <a:pt x="30" y="12"/>
                    <a:pt x="3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6" name="Freeform 21"/>
            <p:cNvSpPr>
              <a:spLocks/>
            </p:cNvSpPr>
            <p:nvPr/>
          </p:nvSpPr>
          <p:spPr bwMode="auto">
            <a:xfrm>
              <a:off x="5894388" y="1377951"/>
              <a:ext cx="95250" cy="130175"/>
            </a:xfrm>
            <a:custGeom>
              <a:avLst/>
              <a:gdLst>
                <a:gd name="T0" fmla="*/ 15 w 60"/>
                <a:gd name="T1" fmla="*/ 0 h 82"/>
                <a:gd name="T2" fmla="*/ 47 w 60"/>
                <a:gd name="T3" fmla="*/ 0 h 82"/>
                <a:gd name="T4" fmla="*/ 60 w 60"/>
                <a:gd name="T5" fmla="*/ 47 h 82"/>
                <a:gd name="T6" fmla="*/ 31 w 60"/>
                <a:gd name="T7" fmla="*/ 82 h 82"/>
                <a:gd name="T8" fmla="*/ 0 w 60"/>
                <a:gd name="T9" fmla="*/ 47 h 82"/>
                <a:gd name="T10" fmla="*/ 15 w 60"/>
                <a:gd name="T11" fmla="*/ 0 h 82"/>
              </a:gdLst>
              <a:ahLst/>
              <a:cxnLst>
                <a:cxn ang="0">
                  <a:pos x="T0" y="T1"/>
                </a:cxn>
                <a:cxn ang="0">
                  <a:pos x="T2" y="T3"/>
                </a:cxn>
                <a:cxn ang="0">
                  <a:pos x="T4" y="T5"/>
                </a:cxn>
                <a:cxn ang="0">
                  <a:pos x="T6" y="T7"/>
                </a:cxn>
                <a:cxn ang="0">
                  <a:pos x="T8" y="T9"/>
                </a:cxn>
                <a:cxn ang="0">
                  <a:pos x="T10" y="T11"/>
                </a:cxn>
              </a:cxnLst>
              <a:rect l="0" t="0" r="r" b="b"/>
              <a:pathLst>
                <a:path w="60" h="82">
                  <a:moveTo>
                    <a:pt x="15" y="0"/>
                  </a:moveTo>
                  <a:lnTo>
                    <a:pt x="47" y="0"/>
                  </a:lnTo>
                  <a:lnTo>
                    <a:pt x="60" y="47"/>
                  </a:lnTo>
                  <a:lnTo>
                    <a:pt x="31" y="82"/>
                  </a:lnTo>
                  <a:lnTo>
                    <a:pt x="0" y="47"/>
                  </a:lnTo>
                  <a:lnTo>
                    <a:pt x="1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7" name="Freeform 22"/>
            <p:cNvSpPr>
              <a:spLocks/>
            </p:cNvSpPr>
            <p:nvPr/>
          </p:nvSpPr>
          <p:spPr bwMode="auto">
            <a:xfrm>
              <a:off x="5432425" y="1427163"/>
              <a:ext cx="71438" cy="96838"/>
            </a:xfrm>
            <a:custGeom>
              <a:avLst/>
              <a:gdLst>
                <a:gd name="T0" fmla="*/ 23 w 45"/>
                <a:gd name="T1" fmla="*/ 61 h 61"/>
                <a:gd name="T2" fmla="*/ 45 w 45"/>
                <a:gd name="T3" fmla="*/ 34 h 61"/>
                <a:gd name="T4" fmla="*/ 34 w 45"/>
                <a:gd name="T5" fmla="*/ 0 h 61"/>
                <a:gd name="T6" fmla="*/ 11 w 45"/>
                <a:gd name="T7" fmla="*/ 0 h 61"/>
                <a:gd name="T8" fmla="*/ 0 w 45"/>
                <a:gd name="T9" fmla="*/ 34 h 61"/>
                <a:gd name="T10" fmla="*/ 23 w 45"/>
                <a:gd name="T11" fmla="*/ 61 h 61"/>
              </a:gdLst>
              <a:ahLst/>
              <a:cxnLst>
                <a:cxn ang="0">
                  <a:pos x="T0" y="T1"/>
                </a:cxn>
                <a:cxn ang="0">
                  <a:pos x="T2" y="T3"/>
                </a:cxn>
                <a:cxn ang="0">
                  <a:pos x="T4" y="T5"/>
                </a:cxn>
                <a:cxn ang="0">
                  <a:pos x="T6" y="T7"/>
                </a:cxn>
                <a:cxn ang="0">
                  <a:pos x="T8" y="T9"/>
                </a:cxn>
                <a:cxn ang="0">
                  <a:pos x="T10" y="T11"/>
                </a:cxn>
              </a:cxnLst>
              <a:rect l="0" t="0" r="r" b="b"/>
              <a:pathLst>
                <a:path w="45" h="61">
                  <a:moveTo>
                    <a:pt x="23" y="61"/>
                  </a:moveTo>
                  <a:lnTo>
                    <a:pt x="45" y="34"/>
                  </a:lnTo>
                  <a:lnTo>
                    <a:pt x="34" y="0"/>
                  </a:lnTo>
                  <a:lnTo>
                    <a:pt x="11" y="0"/>
                  </a:lnTo>
                  <a:lnTo>
                    <a:pt x="0" y="34"/>
                  </a:lnTo>
                  <a:lnTo>
                    <a:pt x="23" y="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8" name="Freeform 23"/>
            <p:cNvSpPr>
              <a:spLocks/>
            </p:cNvSpPr>
            <p:nvPr/>
          </p:nvSpPr>
          <p:spPr bwMode="auto">
            <a:xfrm>
              <a:off x="5146675" y="1401763"/>
              <a:ext cx="465138" cy="568325"/>
            </a:xfrm>
            <a:custGeom>
              <a:avLst/>
              <a:gdLst>
                <a:gd name="T0" fmla="*/ 150 w 163"/>
                <a:gd name="T1" fmla="*/ 0 h 199"/>
                <a:gd name="T2" fmla="*/ 113 w 163"/>
                <a:gd name="T3" fmla="*/ 50 h 199"/>
                <a:gd name="T4" fmla="*/ 75 w 163"/>
                <a:gd name="T5" fmla="*/ 0 h 199"/>
                <a:gd name="T6" fmla="*/ 0 w 163"/>
                <a:gd name="T7" fmla="*/ 108 h 199"/>
                <a:gd name="T8" fmla="*/ 0 w 163"/>
                <a:gd name="T9" fmla="*/ 176 h 199"/>
                <a:gd name="T10" fmla="*/ 0 w 163"/>
                <a:gd name="T11" fmla="*/ 176 h 199"/>
                <a:gd name="T12" fmla="*/ 113 w 163"/>
                <a:gd name="T13" fmla="*/ 199 h 199"/>
                <a:gd name="T14" fmla="*/ 114 w 163"/>
                <a:gd name="T15" fmla="*/ 199 h 199"/>
                <a:gd name="T16" fmla="*/ 114 w 163"/>
                <a:gd name="T17" fmla="*/ 124 h 199"/>
                <a:gd name="T18" fmla="*/ 163 w 163"/>
                <a:gd name="T19" fmla="*/ 6 h 199"/>
                <a:gd name="T20" fmla="*/ 150 w 163"/>
                <a:gd name="T21" fmla="*/ 0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3" h="199">
                  <a:moveTo>
                    <a:pt x="150" y="0"/>
                  </a:moveTo>
                  <a:cubicBezTo>
                    <a:pt x="113" y="50"/>
                    <a:pt x="113" y="50"/>
                    <a:pt x="113" y="50"/>
                  </a:cubicBezTo>
                  <a:cubicBezTo>
                    <a:pt x="75" y="0"/>
                    <a:pt x="75" y="0"/>
                    <a:pt x="75" y="0"/>
                  </a:cubicBezTo>
                  <a:cubicBezTo>
                    <a:pt x="31" y="16"/>
                    <a:pt x="0" y="58"/>
                    <a:pt x="0" y="108"/>
                  </a:cubicBezTo>
                  <a:cubicBezTo>
                    <a:pt x="0" y="176"/>
                    <a:pt x="0" y="176"/>
                    <a:pt x="0" y="176"/>
                  </a:cubicBezTo>
                  <a:cubicBezTo>
                    <a:pt x="0" y="176"/>
                    <a:pt x="0" y="176"/>
                    <a:pt x="0" y="176"/>
                  </a:cubicBezTo>
                  <a:cubicBezTo>
                    <a:pt x="2" y="189"/>
                    <a:pt x="52" y="199"/>
                    <a:pt x="113" y="199"/>
                  </a:cubicBezTo>
                  <a:cubicBezTo>
                    <a:pt x="113" y="199"/>
                    <a:pt x="114" y="199"/>
                    <a:pt x="114" y="199"/>
                  </a:cubicBezTo>
                  <a:cubicBezTo>
                    <a:pt x="114" y="124"/>
                    <a:pt x="114" y="124"/>
                    <a:pt x="114" y="124"/>
                  </a:cubicBezTo>
                  <a:cubicBezTo>
                    <a:pt x="114" y="78"/>
                    <a:pt x="133" y="36"/>
                    <a:pt x="163" y="6"/>
                  </a:cubicBezTo>
                  <a:cubicBezTo>
                    <a:pt x="159" y="3"/>
                    <a:pt x="155" y="2"/>
                    <a:pt x="15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9" name="Freeform 24"/>
            <p:cNvSpPr>
              <a:spLocks/>
            </p:cNvSpPr>
            <p:nvPr/>
          </p:nvSpPr>
          <p:spPr bwMode="auto">
            <a:xfrm>
              <a:off x="5438775" y="1381126"/>
              <a:ext cx="61913" cy="41275"/>
            </a:xfrm>
            <a:custGeom>
              <a:avLst/>
              <a:gdLst>
                <a:gd name="T0" fmla="*/ 18 w 22"/>
                <a:gd name="T1" fmla="*/ 14 h 14"/>
                <a:gd name="T2" fmla="*/ 22 w 22"/>
                <a:gd name="T3" fmla="*/ 1 h 14"/>
                <a:gd name="T4" fmla="*/ 11 w 22"/>
                <a:gd name="T5" fmla="*/ 0 h 14"/>
                <a:gd name="T6" fmla="*/ 0 w 22"/>
                <a:gd name="T7" fmla="*/ 1 h 14"/>
                <a:gd name="T8" fmla="*/ 5 w 22"/>
                <a:gd name="T9" fmla="*/ 14 h 14"/>
                <a:gd name="T10" fmla="*/ 18 w 22"/>
                <a:gd name="T11" fmla="*/ 14 h 14"/>
              </a:gdLst>
              <a:ahLst/>
              <a:cxnLst>
                <a:cxn ang="0">
                  <a:pos x="T0" y="T1"/>
                </a:cxn>
                <a:cxn ang="0">
                  <a:pos x="T2" y="T3"/>
                </a:cxn>
                <a:cxn ang="0">
                  <a:pos x="T4" y="T5"/>
                </a:cxn>
                <a:cxn ang="0">
                  <a:pos x="T6" y="T7"/>
                </a:cxn>
                <a:cxn ang="0">
                  <a:pos x="T8" y="T9"/>
                </a:cxn>
                <a:cxn ang="0">
                  <a:pos x="T10" y="T11"/>
                </a:cxn>
              </a:cxnLst>
              <a:rect l="0" t="0" r="r" b="b"/>
              <a:pathLst>
                <a:path w="22" h="14">
                  <a:moveTo>
                    <a:pt x="18" y="14"/>
                  </a:moveTo>
                  <a:cubicBezTo>
                    <a:pt x="18" y="14"/>
                    <a:pt x="22" y="9"/>
                    <a:pt x="22" y="1"/>
                  </a:cubicBezTo>
                  <a:cubicBezTo>
                    <a:pt x="18" y="0"/>
                    <a:pt x="15" y="0"/>
                    <a:pt x="11" y="0"/>
                  </a:cubicBezTo>
                  <a:cubicBezTo>
                    <a:pt x="7" y="0"/>
                    <a:pt x="4" y="0"/>
                    <a:pt x="0" y="1"/>
                  </a:cubicBezTo>
                  <a:cubicBezTo>
                    <a:pt x="0" y="1"/>
                    <a:pt x="0" y="8"/>
                    <a:pt x="5" y="14"/>
                  </a:cubicBezTo>
                  <a:cubicBezTo>
                    <a:pt x="5" y="14"/>
                    <a:pt x="13" y="14"/>
                    <a:pt x="18"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50" name="Oval 25"/>
            <p:cNvSpPr>
              <a:spLocks noChangeArrowheads="1"/>
            </p:cNvSpPr>
            <p:nvPr/>
          </p:nvSpPr>
          <p:spPr bwMode="auto">
            <a:xfrm>
              <a:off x="5267325" y="966788"/>
              <a:ext cx="401638" cy="40322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51" name="Freeform 26"/>
            <p:cNvSpPr>
              <a:spLocks/>
            </p:cNvSpPr>
            <p:nvPr/>
          </p:nvSpPr>
          <p:spPr bwMode="auto">
            <a:xfrm>
              <a:off x="6386513" y="1381126"/>
              <a:ext cx="61913" cy="41275"/>
            </a:xfrm>
            <a:custGeom>
              <a:avLst/>
              <a:gdLst>
                <a:gd name="T0" fmla="*/ 17 w 22"/>
                <a:gd name="T1" fmla="*/ 14 h 14"/>
                <a:gd name="T2" fmla="*/ 22 w 22"/>
                <a:gd name="T3" fmla="*/ 1 h 14"/>
                <a:gd name="T4" fmla="*/ 11 w 22"/>
                <a:gd name="T5" fmla="*/ 0 h 14"/>
                <a:gd name="T6" fmla="*/ 0 w 22"/>
                <a:gd name="T7" fmla="*/ 1 h 14"/>
                <a:gd name="T8" fmla="*/ 5 w 22"/>
                <a:gd name="T9" fmla="*/ 14 h 14"/>
                <a:gd name="T10" fmla="*/ 17 w 22"/>
                <a:gd name="T11" fmla="*/ 14 h 14"/>
              </a:gdLst>
              <a:ahLst/>
              <a:cxnLst>
                <a:cxn ang="0">
                  <a:pos x="T0" y="T1"/>
                </a:cxn>
                <a:cxn ang="0">
                  <a:pos x="T2" y="T3"/>
                </a:cxn>
                <a:cxn ang="0">
                  <a:pos x="T4" y="T5"/>
                </a:cxn>
                <a:cxn ang="0">
                  <a:pos x="T6" y="T7"/>
                </a:cxn>
                <a:cxn ang="0">
                  <a:pos x="T8" y="T9"/>
                </a:cxn>
                <a:cxn ang="0">
                  <a:pos x="T10" y="T11"/>
                </a:cxn>
              </a:cxnLst>
              <a:rect l="0" t="0" r="r" b="b"/>
              <a:pathLst>
                <a:path w="22" h="14">
                  <a:moveTo>
                    <a:pt x="17" y="14"/>
                  </a:moveTo>
                  <a:cubicBezTo>
                    <a:pt x="17" y="14"/>
                    <a:pt x="22" y="9"/>
                    <a:pt x="22" y="1"/>
                  </a:cubicBezTo>
                  <a:cubicBezTo>
                    <a:pt x="18" y="0"/>
                    <a:pt x="15" y="0"/>
                    <a:pt x="11" y="0"/>
                  </a:cubicBezTo>
                  <a:cubicBezTo>
                    <a:pt x="7" y="0"/>
                    <a:pt x="4" y="0"/>
                    <a:pt x="0" y="1"/>
                  </a:cubicBezTo>
                  <a:cubicBezTo>
                    <a:pt x="0" y="1"/>
                    <a:pt x="0" y="8"/>
                    <a:pt x="5" y="14"/>
                  </a:cubicBezTo>
                  <a:cubicBezTo>
                    <a:pt x="5" y="14"/>
                    <a:pt x="13" y="14"/>
                    <a:pt x="17"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52" name="Freeform 27"/>
            <p:cNvSpPr>
              <a:spLocks/>
            </p:cNvSpPr>
            <p:nvPr/>
          </p:nvSpPr>
          <p:spPr bwMode="auto">
            <a:xfrm>
              <a:off x="6380163" y="1427163"/>
              <a:ext cx="71438" cy="96838"/>
            </a:xfrm>
            <a:custGeom>
              <a:avLst/>
              <a:gdLst>
                <a:gd name="T0" fmla="*/ 24 w 45"/>
                <a:gd name="T1" fmla="*/ 61 h 61"/>
                <a:gd name="T2" fmla="*/ 45 w 45"/>
                <a:gd name="T3" fmla="*/ 34 h 61"/>
                <a:gd name="T4" fmla="*/ 34 w 45"/>
                <a:gd name="T5" fmla="*/ 0 h 61"/>
                <a:gd name="T6" fmla="*/ 11 w 45"/>
                <a:gd name="T7" fmla="*/ 0 h 61"/>
                <a:gd name="T8" fmla="*/ 0 w 45"/>
                <a:gd name="T9" fmla="*/ 34 h 61"/>
                <a:gd name="T10" fmla="*/ 24 w 45"/>
                <a:gd name="T11" fmla="*/ 61 h 61"/>
              </a:gdLst>
              <a:ahLst/>
              <a:cxnLst>
                <a:cxn ang="0">
                  <a:pos x="T0" y="T1"/>
                </a:cxn>
                <a:cxn ang="0">
                  <a:pos x="T2" y="T3"/>
                </a:cxn>
                <a:cxn ang="0">
                  <a:pos x="T4" y="T5"/>
                </a:cxn>
                <a:cxn ang="0">
                  <a:pos x="T6" y="T7"/>
                </a:cxn>
                <a:cxn ang="0">
                  <a:pos x="T8" y="T9"/>
                </a:cxn>
                <a:cxn ang="0">
                  <a:pos x="T10" y="T11"/>
                </a:cxn>
              </a:cxnLst>
              <a:rect l="0" t="0" r="r" b="b"/>
              <a:pathLst>
                <a:path w="45" h="61">
                  <a:moveTo>
                    <a:pt x="24" y="61"/>
                  </a:moveTo>
                  <a:lnTo>
                    <a:pt x="45" y="34"/>
                  </a:lnTo>
                  <a:lnTo>
                    <a:pt x="34" y="0"/>
                  </a:lnTo>
                  <a:lnTo>
                    <a:pt x="11" y="0"/>
                  </a:lnTo>
                  <a:lnTo>
                    <a:pt x="0" y="34"/>
                  </a:lnTo>
                  <a:lnTo>
                    <a:pt x="24" y="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53" name="Oval 28"/>
            <p:cNvSpPr>
              <a:spLocks noChangeArrowheads="1"/>
            </p:cNvSpPr>
            <p:nvPr/>
          </p:nvSpPr>
          <p:spPr bwMode="auto">
            <a:xfrm>
              <a:off x="6215063" y="966788"/>
              <a:ext cx="403225" cy="40322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54" name="Freeform 29"/>
            <p:cNvSpPr>
              <a:spLocks/>
            </p:cNvSpPr>
            <p:nvPr/>
          </p:nvSpPr>
          <p:spPr bwMode="auto">
            <a:xfrm>
              <a:off x="6272213" y="1401763"/>
              <a:ext cx="465138" cy="568325"/>
            </a:xfrm>
            <a:custGeom>
              <a:avLst/>
              <a:gdLst>
                <a:gd name="T0" fmla="*/ 88 w 163"/>
                <a:gd name="T1" fmla="*/ 0 h 199"/>
                <a:gd name="T2" fmla="*/ 51 w 163"/>
                <a:gd name="T3" fmla="*/ 50 h 199"/>
                <a:gd name="T4" fmla="*/ 13 w 163"/>
                <a:gd name="T5" fmla="*/ 0 h 199"/>
                <a:gd name="T6" fmla="*/ 0 w 163"/>
                <a:gd name="T7" fmla="*/ 6 h 199"/>
                <a:gd name="T8" fmla="*/ 49 w 163"/>
                <a:gd name="T9" fmla="*/ 124 h 199"/>
                <a:gd name="T10" fmla="*/ 49 w 163"/>
                <a:gd name="T11" fmla="*/ 199 h 199"/>
                <a:gd name="T12" fmla="*/ 51 w 163"/>
                <a:gd name="T13" fmla="*/ 199 h 199"/>
                <a:gd name="T14" fmla="*/ 163 w 163"/>
                <a:gd name="T15" fmla="*/ 176 h 199"/>
                <a:gd name="T16" fmla="*/ 163 w 163"/>
                <a:gd name="T17" fmla="*/ 176 h 199"/>
                <a:gd name="T18" fmla="*/ 163 w 163"/>
                <a:gd name="T19" fmla="*/ 108 h 199"/>
                <a:gd name="T20" fmla="*/ 88 w 163"/>
                <a:gd name="T21" fmla="*/ 0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3" h="199">
                  <a:moveTo>
                    <a:pt x="88" y="0"/>
                  </a:moveTo>
                  <a:cubicBezTo>
                    <a:pt x="51" y="50"/>
                    <a:pt x="51" y="50"/>
                    <a:pt x="51" y="50"/>
                  </a:cubicBezTo>
                  <a:cubicBezTo>
                    <a:pt x="13" y="0"/>
                    <a:pt x="13" y="0"/>
                    <a:pt x="13" y="0"/>
                  </a:cubicBezTo>
                  <a:cubicBezTo>
                    <a:pt x="9" y="2"/>
                    <a:pt x="4" y="3"/>
                    <a:pt x="0" y="6"/>
                  </a:cubicBezTo>
                  <a:cubicBezTo>
                    <a:pt x="30" y="36"/>
                    <a:pt x="49" y="78"/>
                    <a:pt x="49" y="124"/>
                  </a:cubicBezTo>
                  <a:cubicBezTo>
                    <a:pt x="49" y="199"/>
                    <a:pt x="49" y="199"/>
                    <a:pt x="49" y="199"/>
                  </a:cubicBezTo>
                  <a:cubicBezTo>
                    <a:pt x="50" y="199"/>
                    <a:pt x="50" y="199"/>
                    <a:pt x="51" y="199"/>
                  </a:cubicBezTo>
                  <a:cubicBezTo>
                    <a:pt x="112" y="199"/>
                    <a:pt x="161" y="189"/>
                    <a:pt x="163" y="176"/>
                  </a:cubicBezTo>
                  <a:cubicBezTo>
                    <a:pt x="163" y="176"/>
                    <a:pt x="163" y="176"/>
                    <a:pt x="163" y="176"/>
                  </a:cubicBezTo>
                  <a:cubicBezTo>
                    <a:pt x="163" y="108"/>
                    <a:pt x="163" y="108"/>
                    <a:pt x="163" y="108"/>
                  </a:cubicBezTo>
                  <a:cubicBezTo>
                    <a:pt x="163" y="58"/>
                    <a:pt x="132" y="16"/>
                    <a:pt x="8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grpSp>
        <p:nvGrpSpPr>
          <p:cNvPr id="55" name="组合 54"/>
          <p:cNvGrpSpPr/>
          <p:nvPr/>
        </p:nvGrpSpPr>
        <p:grpSpPr>
          <a:xfrm>
            <a:off x="4116274" y="3822845"/>
            <a:ext cx="496855" cy="461071"/>
            <a:chOff x="5278438" y="2973388"/>
            <a:chExt cx="1344613" cy="1247775"/>
          </a:xfrm>
          <a:solidFill>
            <a:schemeClr val="bg1"/>
          </a:solidFill>
        </p:grpSpPr>
        <p:sp>
          <p:nvSpPr>
            <p:cNvPr id="56" name="Freeform 67"/>
            <p:cNvSpPr>
              <a:spLocks noEditPoints="1"/>
            </p:cNvSpPr>
            <p:nvPr/>
          </p:nvSpPr>
          <p:spPr bwMode="auto">
            <a:xfrm>
              <a:off x="5821363" y="2973388"/>
              <a:ext cx="801688" cy="806450"/>
            </a:xfrm>
            <a:custGeom>
              <a:avLst/>
              <a:gdLst>
                <a:gd name="T0" fmla="*/ 256 w 281"/>
                <a:gd name="T1" fmla="*/ 26 h 282"/>
                <a:gd name="T2" fmla="*/ 163 w 281"/>
                <a:gd name="T3" fmla="*/ 26 h 282"/>
                <a:gd name="T4" fmla="*/ 0 w 281"/>
                <a:gd name="T5" fmla="*/ 190 h 282"/>
                <a:gd name="T6" fmla="*/ 92 w 281"/>
                <a:gd name="T7" fmla="*/ 282 h 282"/>
                <a:gd name="T8" fmla="*/ 256 w 281"/>
                <a:gd name="T9" fmla="*/ 119 h 282"/>
                <a:gd name="T10" fmla="*/ 256 w 281"/>
                <a:gd name="T11" fmla="*/ 26 h 282"/>
                <a:gd name="T12" fmla="*/ 55 w 281"/>
                <a:gd name="T13" fmla="*/ 192 h 282"/>
                <a:gd name="T14" fmla="*/ 44 w 281"/>
                <a:gd name="T15" fmla="*/ 181 h 282"/>
                <a:gd name="T16" fmla="*/ 183 w 281"/>
                <a:gd name="T17" fmla="*/ 42 h 282"/>
                <a:gd name="T18" fmla="*/ 194 w 281"/>
                <a:gd name="T19" fmla="*/ 42 h 282"/>
                <a:gd name="T20" fmla="*/ 194 w 281"/>
                <a:gd name="T21" fmla="*/ 53 h 282"/>
                <a:gd name="T22" fmla="*/ 55 w 281"/>
                <a:gd name="T23" fmla="*/ 192 h 282"/>
                <a:gd name="T24" fmla="*/ 78 w 281"/>
                <a:gd name="T25" fmla="*/ 215 h 282"/>
                <a:gd name="T26" fmla="*/ 67 w 281"/>
                <a:gd name="T27" fmla="*/ 204 h 282"/>
                <a:gd name="T28" fmla="*/ 217 w 281"/>
                <a:gd name="T29" fmla="*/ 54 h 282"/>
                <a:gd name="T30" fmla="*/ 228 w 281"/>
                <a:gd name="T31" fmla="*/ 54 h 282"/>
                <a:gd name="T32" fmla="*/ 228 w 281"/>
                <a:gd name="T33" fmla="*/ 65 h 282"/>
                <a:gd name="T34" fmla="*/ 78 w 281"/>
                <a:gd name="T35" fmla="*/ 215 h 282"/>
                <a:gd name="T36" fmla="*/ 101 w 281"/>
                <a:gd name="T37" fmla="*/ 238 h 282"/>
                <a:gd name="T38" fmla="*/ 90 w 281"/>
                <a:gd name="T39" fmla="*/ 227 h 282"/>
                <a:gd name="T40" fmla="*/ 229 w 281"/>
                <a:gd name="T41" fmla="*/ 88 h 282"/>
                <a:gd name="T42" fmla="*/ 240 w 281"/>
                <a:gd name="T43" fmla="*/ 88 h 282"/>
                <a:gd name="T44" fmla="*/ 240 w 281"/>
                <a:gd name="T45" fmla="*/ 99 h 282"/>
                <a:gd name="T46" fmla="*/ 101 w 281"/>
                <a:gd name="T47" fmla="*/ 238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81" h="282">
                  <a:moveTo>
                    <a:pt x="256" y="26"/>
                  </a:moveTo>
                  <a:cubicBezTo>
                    <a:pt x="230" y="0"/>
                    <a:pt x="189" y="0"/>
                    <a:pt x="163" y="26"/>
                  </a:cubicBezTo>
                  <a:cubicBezTo>
                    <a:pt x="0" y="190"/>
                    <a:pt x="0" y="190"/>
                    <a:pt x="0" y="190"/>
                  </a:cubicBezTo>
                  <a:cubicBezTo>
                    <a:pt x="92" y="282"/>
                    <a:pt x="92" y="282"/>
                    <a:pt x="92" y="282"/>
                  </a:cubicBezTo>
                  <a:cubicBezTo>
                    <a:pt x="256" y="119"/>
                    <a:pt x="256" y="119"/>
                    <a:pt x="256" y="119"/>
                  </a:cubicBezTo>
                  <a:cubicBezTo>
                    <a:pt x="281" y="93"/>
                    <a:pt x="281" y="52"/>
                    <a:pt x="256" y="26"/>
                  </a:cubicBezTo>
                  <a:close/>
                  <a:moveTo>
                    <a:pt x="55" y="192"/>
                  </a:moveTo>
                  <a:cubicBezTo>
                    <a:pt x="44" y="181"/>
                    <a:pt x="44" y="181"/>
                    <a:pt x="44" y="181"/>
                  </a:cubicBezTo>
                  <a:cubicBezTo>
                    <a:pt x="183" y="42"/>
                    <a:pt x="183" y="42"/>
                    <a:pt x="183" y="42"/>
                  </a:cubicBezTo>
                  <a:cubicBezTo>
                    <a:pt x="186" y="39"/>
                    <a:pt x="191" y="39"/>
                    <a:pt x="194" y="42"/>
                  </a:cubicBezTo>
                  <a:cubicBezTo>
                    <a:pt x="197" y="45"/>
                    <a:pt x="197" y="50"/>
                    <a:pt x="194" y="53"/>
                  </a:cubicBezTo>
                  <a:lnTo>
                    <a:pt x="55" y="192"/>
                  </a:lnTo>
                  <a:close/>
                  <a:moveTo>
                    <a:pt x="78" y="215"/>
                  </a:moveTo>
                  <a:cubicBezTo>
                    <a:pt x="67" y="204"/>
                    <a:pt x="67" y="204"/>
                    <a:pt x="67" y="204"/>
                  </a:cubicBezTo>
                  <a:cubicBezTo>
                    <a:pt x="217" y="54"/>
                    <a:pt x="217" y="54"/>
                    <a:pt x="217" y="54"/>
                  </a:cubicBezTo>
                  <a:cubicBezTo>
                    <a:pt x="220" y="51"/>
                    <a:pt x="225" y="51"/>
                    <a:pt x="228" y="54"/>
                  </a:cubicBezTo>
                  <a:cubicBezTo>
                    <a:pt x="231" y="57"/>
                    <a:pt x="231" y="62"/>
                    <a:pt x="228" y="65"/>
                  </a:cubicBezTo>
                  <a:lnTo>
                    <a:pt x="78" y="215"/>
                  </a:lnTo>
                  <a:close/>
                  <a:moveTo>
                    <a:pt x="101" y="238"/>
                  </a:moveTo>
                  <a:cubicBezTo>
                    <a:pt x="90" y="227"/>
                    <a:pt x="90" y="227"/>
                    <a:pt x="90" y="227"/>
                  </a:cubicBezTo>
                  <a:cubicBezTo>
                    <a:pt x="229" y="88"/>
                    <a:pt x="229" y="88"/>
                    <a:pt x="229" y="88"/>
                  </a:cubicBezTo>
                  <a:cubicBezTo>
                    <a:pt x="232" y="85"/>
                    <a:pt x="237" y="85"/>
                    <a:pt x="240" y="88"/>
                  </a:cubicBezTo>
                  <a:cubicBezTo>
                    <a:pt x="243" y="91"/>
                    <a:pt x="243" y="96"/>
                    <a:pt x="240" y="99"/>
                  </a:cubicBezTo>
                  <a:lnTo>
                    <a:pt x="101" y="2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rgbClr val="78A6B6"/>
                </a:solidFill>
              </a:endParaRPr>
            </a:p>
          </p:txBody>
        </p:sp>
        <p:sp>
          <p:nvSpPr>
            <p:cNvPr id="57" name="Freeform 68"/>
            <p:cNvSpPr>
              <a:spLocks/>
            </p:cNvSpPr>
            <p:nvPr/>
          </p:nvSpPr>
          <p:spPr bwMode="auto">
            <a:xfrm>
              <a:off x="5375275" y="3662363"/>
              <a:ext cx="554038" cy="558800"/>
            </a:xfrm>
            <a:custGeom>
              <a:avLst/>
              <a:gdLst>
                <a:gd name="T0" fmla="*/ 227 w 349"/>
                <a:gd name="T1" fmla="*/ 209 h 352"/>
                <a:gd name="T2" fmla="*/ 210 w 349"/>
                <a:gd name="T3" fmla="*/ 193 h 352"/>
                <a:gd name="T4" fmla="*/ 349 w 349"/>
                <a:gd name="T5" fmla="*/ 54 h 352"/>
                <a:gd name="T6" fmla="*/ 295 w 349"/>
                <a:gd name="T7" fmla="*/ 0 h 352"/>
                <a:gd name="T8" fmla="*/ 156 w 349"/>
                <a:gd name="T9" fmla="*/ 139 h 352"/>
                <a:gd name="T10" fmla="*/ 142 w 349"/>
                <a:gd name="T11" fmla="*/ 125 h 352"/>
                <a:gd name="T12" fmla="*/ 110 w 349"/>
                <a:gd name="T13" fmla="*/ 141 h 352"/>
                <a:gd name="T14" fmla="*/ 0 w 349"/>
                <a:gd name="T15" fmla="*/ 317 h 352"/>
                <a:gd name="T16" fmla="*/ 32 w 349"/>
                <a:gd name="T17" fmla="*/ 352 h 352"/>
                <a:gd name="T18" fmla="*/ 207 w 349"/>
                <a:gd name="T19" fmla="*/ 242 h 352"/>
                <a:gd name="T20" fmla="*/ 227 w 349"/>
                <a:gd name="T21" fmla="*/ 209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9" h="352">
                  <a:moveTo>
                    <a:pt x="227" y="209"/>
                  </a:moveTo>
                  <a:lnTo>
                    <a:pt x="210" y="193"/>
                  </a:lnTo>
                  <a:lnTo>
                    <a:pt x="349" y="54"/>
                  </a:lnTo>
                  <a:lnTo>
                    <a:pt x="295" y="0"/>
                  </a:lnTo>
                  <a:lnTo>
                    <a:pt x="156" y="139"/>
                  </a:lnTo>
                  <a:lnTo>
                    <a:pt x="142" y="125"/>
                  </a:lnTo>
                  <a:lnTo>
                    <a:pt x="110" y="141"/>
                  </a:lnTo>
                  <a:lnTo>
                    <a:pt x="0" y="317"/>
                  </a:lnTo>
                  <a:lnTo>
                    <a:pt x="32" y="352"/>
                  </a:lnTo>
                  <a:lnTo>
                    <a:pt x="207" y="242"/>
                  </a:lnTo>
                  <a:lnTo>
                    <a:pt x="227" y="20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rgbClr val="78A6B6"/>
                </a:solidFill>
              </a:endParaRPr>
            </a:p>
          </p:txBody>
        </p:sp>
        <p:sp>
          <p:nvSpPr>
            <p:cNvPr id="58" name="Freeform 69"/>
            <p:cNvSpPr>
              <a:spLocks/>
            </p:cNvSpPr>
            <p:nvPr/>
          </p:nvSpPr>
          <p:spPr bwMode="auto">
            <a:xfrm>
              <a:off x="5278438" y="2986088"/>
              <a:ext cx="590550" cy="590550"/>
            </a:xfrm>
            <a:custGeom>
              <a:avLst/>
              <a:gdLst>
                <a:gd name="T0" fmla="*/ 104 w 207"/>
                <a:gd name="T1" fmla="*/ 0 h 207"/>
                <a:gd name="T2" fmla="*/ 78 w 207"/>
                <a:gd name="T3" fmla="*/ 3 h 207"/>
                <a:gd name="T4" fmla="*/ 81 w 207"/>
                <a:gd name="T5" fmla="*/ 5 h 207"/>
                <a:gd name="T6" fmla="*/ 118 w 207"/>
                <a:gd name="T7" fmla="*/ 43 h 207"/>
                <a:gd name="T8" fmla="*/ 118 w 207"/>
                <a:gd name="T9" fmla="*/ 112 h 207"/>
                <a:gd name="T10" fmla="*/ 49 w 207"/>
                <a:gd name="T11" fmla="*/ 112 h 207"/>
                <a:gd name="T12" fmla="*/ 12 w 207"/>
                <a:gd name="T13" fmla="*/ 74 h 207"/>
                <a:gd name="T14" fmla="*/ 7 w 207"/>
                <a:gd name="T15" fmla="*/ 68 h 207"/>
                <a:gd name="T16" fmla="*/ 0 w 207"/>
                <a:gd name="T17" fmla="*/ 103 h 207"/>
                <a:gd name="T18" fmla="*/ 104 w 207"/>
                <a:gd name="T19" fmla="*/ 207 h 207"/>
                <a:gd name="T20" fmla="*/ 207 w 207"/>
                <a:gd name="T21" fmla="*/ 103 h 207"/>
                <a:gd name="T22" fmla="*/ 104 w 207"/>
                <a:gd name="T23" fmla="*/ 0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7" h="207">
                  <a:moveTo>
                    <a:pt x="104" y="0"/>
                  </a:moveTo>
                  <a:cubicBezTo>
                    <a:pt x="95" y="0"/>
                    <a:pt x="86" y="1"/>
                    <a:pt x="78" y="3"/>
                  </a:cubicBezTo>
                  <a:cubicBezTo>
                    <a:pt x="79" y="4"/>
                    <a:pt x="80" y="5"/>
                    <a:pt x="81" y="5"/>
                  </a:cubicBezTo>
                  <a:cubicBezTo>
                    <a:pt x="118" y="43"/>
                    <a:pt x="118" y="43"/>
                    <a:pt x="118" y="43"/>
                  </a:cubicBezTo>
                  <a:cubicBezTo>
                    <a:pt x="137" y="62"/>
                    <a:pt x="137" y="93"/>
                    <a:pt x="118" y="112"/>
                  </a:cubicBezTo>
                  <a:cubicBezTo>
                    <a:pt x="99" y="131"/>
                    <a:pt x="68" y="131"/>
                    <a:pt x="49" y="112"/>
                  </a:cubicBezTo>
                  <a:cubicBezTo>
                    <a:pt x="12" y="74"/>
                    <a:pt x="12" y="74"/>
                    <a:pt x="12" y="74"/>
                  </a:cubicBezTo>
                  <a:cubicBezTo>
                    <a:pt x="10" y="72"/>
                    <a:pt x="8" y="70"/>
                    <a:pt x="7" y="68"/>
                  </a:cubicBezTo>
                  <a:cubicBezTo>
                    <a:pt x="3" y="79"/>
                    <a:pt x="0" y="91"/>
                    <a:pt x="0" y="103"/>
                  </a:cubicBezTo>
                  <a:cubicBezTo>
                    <a:pt x="0" y="161"/>
                    <a:pt x="47" y="207"/>
                    <a:pt x="104" y="207"/>
                  </a:cubicBezTo>
                  <a:cubicBezTo>
                    <a:pt x="161" y="207"/>
                    <a:pt x="207" y="161"/>
                    <a:pt x="207" y="103"/>
                  </a:cubicBezTo>
                  <a:cubicBezTo>
                    <a:pt x="207" y="46"/>
                    <a:pt x="161" y="0"/>
                    <a:pt x="10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rgbClr val="78A6B6"/>
                </a:solidFill>
              </a:endParaRPr>
            </a:p>
          </p:txBody>
        </p:sp>
        <p:sp>
          <p:nvSpPr>
            <p:cNvPr id="59" name="Freeform 70"/>
            <p:cNvSpPr>
              <a:spLocks noEditPoints="1"/>
            </p:cNvSpPr>
            <p:nvPr/>
          </p:nvSpPr>
          <p:spPr bwMode="auto">
            <a:xfrm>
              <a:off x="6008688" y="3686176"/>
              <a:ext cx="531813" cy="531813"/>
            </a:xfrm>
            <a:custGeom>
              <a:avLst/>
              <a:gdLst>
                <a:gd name="T0" fmla="*/ 164 w 186"/>
                <a:gd name="T1" fmla="*/ 164 h 186"/>
                <a:gd name="T2" fmla="*/ 164 w 186"/>
                <a:gd name="T3" fmla="*/ 83 h 186"/>
                <a:gd name="T4" fmla="*/ 81 w 186"/>
                <a:gd name="T5" fmla="*/ 0 h 186"/>
                <a:gd name="T6" fmla="*/ 0 w 186"/>
                <a:gd name="T7" fmla="*/ 81 h 186"/>
                <a:gd name="T8" fmla="*/ 82 w 186"/>
                <a:gd name="T9" fmla="*/ 164 h 186"/>
                <a:gd name="T10" fmla="*/ 164 w 186"/>
                <a:gd name="T11" fmla="*/ 164 h 186"/>
                <a:gd name="T12" fmla="*/ 109 w 186"/>
                <a:gd name="T13" fmla="*/ 109 h 186"/>
                <a:gd name="T14" fmla="*/ 142 w 186"/>
                <a:gd name="T15" fmla="*/ 109 h 186"/>
                <a:gd name="T16" fmla="*/ 142 w 186"/>
                <a:gd name="T17" fmla="*/ 143 h 186"/>
                <a:gd name="T18" fmla="*/ 109 w 186"/>
                <a:gd name="T19" fmla="*/ 143 h 186"/>
                <a:gd name="T20" fmla="*/ 109 w 186"/>
                <a:gd name="T21" fmla="*/ 109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6" h="186">
                  <a:moveTo>
                    <a:pt x="164" y="164"/>
                  </a:moveTo>
                  <a:cubicBezTo>
                    <a:pt x="186" y="142"/>
                    <a:pt x="186" y="105"/>
                    <a:pt x="164" y="83"/>
                  </a:cubicBezTo>
                  <a:cubicBezTo>
                    <a:pt x="81" y="0"/>
                    <a:pt x="81" y="0"/>
                    <a:pt x="81" y="0"/>
                  </a:cubicBezTo>
                  <a:cubicBezTo>
                    <a:pt x="0" y="81"/>
                    <a:pt x="0" y="81"/>
                    <a:pt x="0" y="81"/>
                  </a:cubicBezTo>
                  <a:cubicBezTo>
                    <a:pt x="82" y="164"/>
                    <a:pt x="82" y="164"/>
                    <a:pt x="82" y="164"/>
                  </a:cubicBezTo>
                  <a:cubicBezTo>
                    <a:pt x="105" y="186"/>
                    <a:pt x="141" y="186"/>
                    <a:pt x="164" y="164"/>
                  </a:cubicBezTo>
                  <a:close/>
                  <a:moveTo>
                    <a:pt x="109" y="109"/>
                  </a:moveTo>
                  <a:cubicBezTo>
                    <a:pt x="118" y="100"/>
                    <a:pt x="133" y="100"/>
                    <a:pt x="142" y="109"/>
                  </a:cubicBezTo>
                  <a:cubicBezTo>
                    <a:pt x="152" y="118"/>
                    <a:pt x="152" y="133"/>
                    <a:pt x="142" y="143"/>
                  </a:cubicBezTo>
                  <a:cubicBezTo>
                    <a:pt x="133" y="152"/>
                    <a:pt x="118" y="152"/>
                    <a:pt x="109" y="143"/>
                  </a:cubicBezTo>
                  <a:cubicBezTo>
                    <a:pt x="99" y="133"/>
                    <a:pt x="99" y="118"/>
                    <a:pt x="109" y="1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rgbClr val="78A6B6"/>
                </a:solidFill>
              </a:endParaRPr>
            </a:p>
          </p:txBody>
        </p:sp>
      </p:grpSp>
      <p:grpSp>
        <p:nvGrpSpPr>
          <p:cNvPr id="60" name="组合 59"/>
          <p:cNvGrpSpPr/>
          <p:nvPr/>
        </p:nvGrpSpPr>
        <p:grpSpPr>
          <a:xfrm>
            <a:off x="5025371" y="5310432"/>
            <a:ext cx="436444" cy="571219"/>
            <a:chOff x="2951163" y="2495550"/>
            <a:chExt cx="1208088" cy="1581150"/>
          </a:xfrm>
          <a:solidFill>
            <a:schemeClr val="bg1"/>
          </a:solidFill>
        </p:grpSpPr>
        <p:sp>
          <p:nvSpPr>
            <p:cNvPr id="61" name="Freeform 29"/>
            <p:cNvSpPr>
              <a:spLocks/>
            </p:cNvSpPr>
            <p:nvPr/>
          </p:nvSpPr>
          <p:spPr bwMode="auto">
            <a:xfrm>
              <a:off x="2978150" y="2911475"/>
              <a:ext cx="230188" cy="306388"/>
            </a:xfrm>
            <a:custGeom>
              <a:avLst/>
              <a:gdLst>
                <a:gd name="T0" fmla="*/ 69 w 79"/>
                <a:gd name="T1" fmla="*/ 40 h 105"/>
                <a:gd name="T2" fmla="*/ 70 w 79"/>
                <a:gd name="T3" fmla="*/ 3 h 105"/>
                <a:gd name="T4" fmla="*/ 52 w 79"/>
                <a:gd name="T5" fmla="*/ 0 h 105"/>
                <a:gd name="T6" fmla="*/ 0 w 79"/>
                <a:gd name="T7" fmla="*/ 52 h 105"/>
                <a:gd name="T8" fmla="*/ 52 w 79"/>
                <a:gd name="T9" fmla="*/ 105 h 105"/>
                <a:gd name="T10" fmla="*/ 79 w 79"/>
                <a:gd name="T11" fmla="*/ 97 h 105"/>
                <a:gd name="T12" fmla="*/ 69 w 79"/>
                <a:gd name="T13" fmla="*/ 40 h 105"/>
              </a:gdLst>
              <a:ahLst/>
              <a:cxnLst>
                <a:cxn ang="0">
                  <a:pos x="T0" y="T1"/>
                </a:cxn>
                <a:cxn ang="0">
                  <a:pos x="T2" y="T3"/>
                </a:cxn>
                <a:cxn ang="0">
                  <a:pos x="T4" y="T5"/>
                </a:cxn>
                <a:cxn ang="0">
                  <a:pos x="T6" y="T7"/>
                </a:cxn>
                <a:cxn ang="0">
                  <a:pos x="T8" y="T9"/>
                </a:cxn>
                <a:cxn ang="0">
                  <a:pos x="T10" y="T11"/>
                </a:cxn>
                <a:cxn ang="0">
                  <a:pos x="T12" y="T13"/>
                </a:cxn>
              </a:cxnLst>
              <a:rect l="0" t="0" r="r" b="b"/>
              <a:pathLst>
                <a:path w="79" h="105">
                  <a:moveTo>
                    <a:pt x="69" y="40"/>
                  </a:moveTo>
                  <a:cubicBezTo>
                    <a:pt x="69" y="25"/>
                    <a:pt x="62" y="15"/>
                    <a:pt x="70" y="3"/>
                  </a:cubicBezTo>
                  <a:cubicBezTo>
                    <a:pt x="65" y="1"/>
                    <a:pt x="59" y="0"/>
                    <a:pt x="52" y="0"/>
                  </a:cubicBezTo>
                  <a:cubicBezTo>
                    <a:pt x="23" y="0"/>
                    <a:pt x="0" y="24"/>
                    <a:pt x="0" y="52"/>
                  </a:cubicBezTo>
                  <a:cubicBezTo>
                    <a:pt x="0" y="81"/>
                    <a:pt x="23" y="105"/>
                    <a:pt x="52" y="105"/>
                  </a:cubicBezTo>
                  <a:cubicBezTo>
                    <a:pt x="62" y="105"/>
                    <a:pt x="71" y="102"/>
                    <a:pt x="79" y="97"/>
                  </a:cubicBezTo>
                  <a:cubicBezTo>
                    <a:pt x="75" y="84"/>
                    <a:pt x="69" y="60"/>
                    <a:pt x="69"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62" name="Freeform 30"/>
            <p:cNvSpPr>
              <a:spLocks/>
            </p:cNvSpPr>
            <p:nvPr/>
          </p:nvSpPr>
          <p:spPr bwMode="auto">
            <a:xfrm>
              <a:off x="3900488" y="2911475"/>
              <a:ext cx="228600" cy="306388"/>
            </a:xfrm>
            <a:custGeom>
              <a:avLst/>
              <a:gdLst>
                <a:gd name="T0" fmla="*/ 10 w 79"/>
                <a:gd name="T1" fmla="*/ 40 h 105"/>
                <a:gd name="T2" fmla="*/ 9 w 79"/>
                <a:gd name="T3" fmla="*/ 3 h 105"/>
                <a:gd name="T4" fmla="*/ 27 w 79"/>
                <a:gd name="T5" fmla="*/ 0 h 105"/>
                <a:gd name="T6" fmla="*/ 79 w 79"/>
                <a:gd name="T7" fmla="*/ 52 h 105"/>
                <a:gd name="T8" fmla="*/ 27 w 79"/>
                <a:gd name="T9" fmla="*/ 105 h 105"/>
                <a:gd name="T10" fmla="*/ 0 w 79"/>
                <a:gd name="T11" fmla="*/ 97 h 105"/>
                <a:gd name="T12" fmla="*/ 10 w 79"/>
                <a:gd name="T13" fmla="*/ 40 h 105"/>
              </a:gdLst>
              <a:ahLst/>
              <a:cxnLst>
                <a:cxn ang="0">
                  <a:pos x="T0" y="T1"/>
                </a:cxn>
                <a:cxn ang="0">
                  <a:pos x="T2" y="T3"/>
                </a:cxn>
                <a:cxn ang="0">
                  <a:pos x="T4" y="T5"/>
                </a:cxn>
                <a:cxn ang="0">
                  <a:pos x="T6" y="T7"/>
                </a:cxn>
                <a:cxn ang="0">
                  <a:pos x="T8" y="T9"/>
                </a:cxn>
                <a:cxn ang="0">
                  <a:pos x="T10" y="T11"/>
                </a:cxn>
                <a:cxn ang="0">
                  <a:pos x="T12" y="T13"/>
                </a:cxn>
              </a:cxnLst>
              <a:rect l="0" t="0" r="r" b="b"/>
              <a:pathLst>
                <a:path w="79" h="105">
                  <a:moveTo>
                    <a:pt x="10" y="40"/>
                  </a:moveTo>
                  <a:cubicBezTo>
                    <a:pt x="10" y="25"/>
                    <a:pt x="17" y="15"/>
                    <a:pt x="9" y="3"/>
                  </a:cubicBezTo>
                  <a:cubicBezTo>
                    <a:pt x="15" y="1"/>
                    <a:pt x="21" y="0"/>
                    <a:pt x="27" y="0"/>
                  </a:cubicBezTo>
                  <a:cubicBezTo>
                    <a:pt x="56" y="0"/>
                    <a:pt x="79" y="24"/>
                    <a:pt x="79" y="52"/>
                  </a:cubicBezTo>
                  <a:cubicBezTo>
                    <a:pt x="79" y="81"/>
                    <a:pt x="56" y="105"/>
                    <a:pt x="27" y="105"/>
                  </a:cubicBezTo>
                  <a:cubicBezTo>
                    <a:pt x="17" y="105"/>
                    <a:pt x="8" y="102"/>
                    <a:pt x="0" y="97"/>
                  </a:cubicBezTo>
                  <a:cubicBezTo>
                    <a:pt x="4" y="84"/>
                    <a:pt x="10" y="60"/>
                    <a:pt x="10"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63" name="Freeform 31"/>
            <p:cNvSpPr>
              <a:spLocks/>
            </p:cNvSpPr>
            <p:nvPr/>
          </p:nvSpPr>
          <p:spPr bwMode="auto">
            <a:xfrm>
              <a:off x="3481388" y="3570288"/>
              <a:ext cx="147638" cy="328613"/>
            </a:xfrm>
            <a:custGeom>
              <a:avLst/>
              <a:gdLst>
                <a:gd name="T0" fmla="*/ 25 w 93"/>
                <a:gd name="T1" fmla="*/ 0 h 207"/>
                <a:gd name="T2" fmla="*/ 0 w 93"/>
                <a:gd name="T3" fmla="*/ 145 h 207"/>
                <a:gd name="T4" fmla="*/ 47 w 93"/>
                <a:gd name="T5" fmla="*/ 207 h 207"/>
                <a:gd name="T6" fmla="*/ 93 w 93"/>
                <a:gd name="T7" fmla="*/ 143 h 207"/>
                <a:gd name="T8" fmla="*/ 68 w 93"/>
                <a:gd name="T9" fmla="*/ 0 h 207"/>
                <a:gd name="T10" fmla="*/ 25 w 93"/>
                <a:gd name="T11" fmla="*/ 0 h 207"/>
              </a:gdLst>
              <a:ahLst/>
              <a:cxnLst>
                <a:cxn ang="0">
                  <a:pos x="T0" y="T1"/>
                </a:cxn>
                <a:cxn ang="0">
                  <a:pos x="T2" y="T3"/>
                </a:cxn>
                <a:cxn ang="0">
                  <a:pos x="T4" y="T5"/>
                </a:cxn>
                <a:cxn ang="0">
                  <a:pos x="T6" y="T7"/>
                </a:cxn>
                <a:cxn ang="0">
                  <a:pos x="T8" y="T9"/>
                </a:cxn>
                <a:cxn ang="0">
                  <a:pos x="T10" y="T11"/>
                </a:cxn>
              </a:cxnLst>
              <a:rect l="0" t="0" r="r" b="b"/>
              <a:pathLst>
                <a:path w="93" h="207">
                  <a:moveTo>
                    <a:pt x="25" y="0"/>
                  </a:moveTo>
                  <a:lnTo>
                    <a:pt x="0" y="145"/>
                  </a:lnTo>
                  <a:lnTo>
                    <a:pt x="47" y="207"/>
                  </a:lnTo>
                  <a:lnTo>
                    <a:pt x="93" y="143"/>
                  </a:lnTo>
                  <a:lnTo>
                    <a:pt x="68" y="0"/>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64" name="Freeform 32"/>
            <p:cNvSpPr>
              <a:spLocks/>
            </p:cNvSpPr>
            <p:nvPr/>
          </p:nvSpPr>
          <p:spPr bwMode="auto">
            <a:xfrm>
              <a:off x="3471863" y="3433763"/>
              <a:ext cx="166688" cy="115888"/>
            </a:xfrm>
            <a:custGeom>
              <a:avLst/>
              <a:gdLst>
                <a:gd name="T0" fmla="*/ 21 w 57"/>
                <a:gd name="T1" fmla="*/ 7 h 40"/>
                <a:gd name="T2" fmla="*/ 0 w 57"/>
                <a:gd name="T3" fmla="*/ 5 h 40"/>
                <a:gd name="T4" fmla="*/ 0 w 57"/>
                <a:gd name="T5" fmla="*/ 14 h 40"/>
                <a:gd name="T6" fmla="*/ 1 w 57"/>
                <a:gd name="T7" fmla="*/ 13 h 40"/>
                <a:gd name="T8" fmla="*/ 18 w 57"/>
                <a:gd name="T9" fmla="*/ 40 h 40"/>
                <a:gd name="T10" fmla="*/ 40 w 57"/>
                <a:gd name="T11" fmla="*/ 40 h 40"/>
                <a:gd name="T12" fmla="*/ 56 w 57"/>
                <a:gd name="T13" fmla="*/ 15 h 40"/>
                <a:gd name="T14" fmla="*/ 57 w 57"/>
                <a:gd name="T15" fmla="*/ 0 h 40"/>
                <a:gd name="T16" fmla="*/ 21 w 57"/>
                <a:gd name="T17" fmla="*/ 7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 h="40">
                  <a:moveTo>
                    <a:pt x="21" y="7"/>
                  </a:moveTo>
                  <a:cubicBezTo>
                    <a:pt x="14" y="7"/>
                    <a:pt x="7" y="7"/>
                    <a:pt x="0" y="5"/>
                  </a:cubicBezTo>
                  <a:cubicBezTo>
                    <a:pt x="0" y="8"/>
                    <a:pt x="0" y="11"/>
                    <a:pt x="0" y="14"/>
                  </a:cubicBezTo>
                  <a:cubicBezTo>
                    <a:pt x="0" y="13"/>
                    <a:pt x="1" y="13"/>
                    <a:pt x="1" y="13"/>
                  </a:cubicBezTo>
                  <a:cubicBezTo>
                    <a:pt x="18" y="40"/>
                    <a:pt x="18" y="40"/>
                    <a:pt x="18" y="40"/>
                  </a:cubicBezTo>
                  <a:cubicBezTo>
                    <a:pt x="40" y="40"/>
                    <a:pt x="40" y="40"/>
                    <a:pt x="40" y="40"/>
                  </a:cubicBezTo>
                  <a:cubicBezTo>
                    <a:pt x="56" y="15"/>
                    <a:pt x="56" y="15"/>
                    <a:pt x="56" y="15"/>
                  </a:cubicBezTo>
                  <a:cubicBezTo>
                    <a:pt x="56" y="10"/>
                    <a:pt x="56" y="5"/>
                    <a:pt x="57" y="0"/>
                  </a:cubicBezTo>
                  <a:cubicBezTo>
                    <a:pt x="46" y="5"/>
                    <a:pt x="34" y="7"/>
                    <a:pt x="2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65" name="Freeform 33"/>
            <p:cNvSpPr>
              <a:spLocks noEditPoints="1"/>
            </p:cNvSpPr>
            <p:nvPr/>
          </p:nvSpPr>
          <p:spPr bwMode="auto">
            <a:xfrm>
              <a:off x="3140075" y="2582863"/>
              <a:ext cx="827088" cy="827088"/>
            </a:xfrm>
            <a:custGeom>
              <a:avLst/>
              <a:gdLst>
                <a:gd name="T0" fmla="*/ 0 w 284"/>
                <a:gd name="T1" fmla="*/ 142 h 284"/>
                <a:gd name="T2" fmla="*/ 142 w 284"/>
                <a:gd name="T3" fmla="*/ 0 h 284"/>
                <a:gd name="T4" fmla="*/ 142 w 284"/>
                <a:gd name="T5" fmla="*/ 0 h 284"/>
                <a:gd name="T6" fmla="*/ 284 w 284"/>
                <a:gd name="T7" fmla="*/ 142 h 284"/>
                <a:gd name="T8" fmla="*/ 284 w 284"/>
                <a:gd name="T9" fmla="*/ 142 h 284"/>
                <a:gd name="T10" fmla="*/ 142 w 284"/>
                <a:gd name="T11" fmla="*/ 284 h 284"/>
                <a:gd name="T12" fmla="*/ 142 w 284"/>
                <a:gd name="T13" fmla="*/ 284 h 284"/>
                <a:gd name="T14" fmla="*/ 0 w 284"/>
                <a:gd name="T15" fmla="*/ 142 h 284"/>
                <a:gd name="T16" fmla="*/ 25 w 284"/>
                <a:gd name="T17" fmla="*/ 142 h 284"/>
                <a:gd name="T18" fmla="*/ 142 w 284"/>
                <a:gd name="T19" fmla="*/ 260 h 284"/>
                <a:gd name="T20" fmla="*/ 142 w 284"/>
                <a:gd name="T21" fmla="*/ 260 h 284"/>
                <a:gd name="T22" fmla="*/ 260 w 284"/>
                <a:gd name="T23" fmla="*/ 142 h 284"/>
                <a:gd name="T24" fmla="*/ 260 w 284"/>
                <a:gd name="T25" fmla="*/ 142 h 284"/>
                <a:gd name="T26" fmla="*/ 142 w 284"/>
                <a:gd name="T27" fmla="*/ 24 h 284"/>
                <a:gd name="T28" fmla="*/ 142 w 284"/>
                <a:gd name="T29" fmla="*/ 24 h 284"/>
                <a:gd name="T30" fmla="*/ 25 w 284"/>
                <a:gd name="T31" fmla="*/ 142 h 284"/>
                <a:gd name="T32" fmla="*/ 25 w 284"/>
                <a:gd name="T33" fmla="*/ 142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4" h="284">
                  <a:moveTo>
                    <a:pt x="0" y="142"/>
                  </a:moveTo>
                  <a:cubicBezTo>
                    <a:pt x="0" y="63"/>
                    <a:pt x="64" y="0"/>
                    <a:pt x="142" y="0"/>
                  </a:cubicBezTo>
                  <a:cubicBezTo>
                    <a:pt x="142" y="0"/>
                    <a:pt x="142" y="0"/>
                    <a:pt x="142" y="0"/>
                  </a:cubicBezTo>
                  <a:cubicBezTo>
                    <a:pt x="221" y="0"/>
                    <a:pt x="284" y="63"/>
                    <a:pt x="284" y="142"/>
                  </a:cubicBezTo>
                  <a:cubicBezTo>
                    <a:pt x="284" y="142"/>
                    <a:pt x="284" y="142"/>
                    <a:pt x="284" y="142"/>
                  </a:cubicBezTo>
                  <a:cubicBezTo>
                    <a:pt x="284" y="220"/>
                    <a:pt x="221" y="284"/>
                    <a:pt x="142" y="284"/>
                  </a:cubicBezTo>
                  <a:cubicBezTo>
                    <a:pt x="142" y="284"/>
                    <a:pt x="142" y="284"/>
                    <a:pt x="142" y="284"/>
                  </a:cubicBezTo>
                  <a:cubicBezTo>
                    <a:pt x="64" y="284"/>
                    <a:pt x="0" y="220"/>
                    <a:pt x="0" y="142"/>
                  </a:cubicBezTo>
                  <a:close/>
                  <a:moveTo>
                    <a:pt x="25" y="142"/>
                  </a:moveTo>
                  <a:cubicBezTo>
                    <a:pt x="25" y="207"/>
                    <a:pt x="77" y="259"/>
                    <a:pt x="142" y="260"/>
                  </a:cubicBezTo>
                  <a:cubicBezTo>
                    <a:pt x="142" y="260"/>
                    <a:pt x="142" y="260"/>
                    <a:pt x="142" y="260"/>
                  </a:cubicBezTo>
                  <a:cubicBezTo>
                    <a:pt x="207" y="259"/>
                    <a:pt x="260" y="207"/>
                    <a:pt x="260" y="142"/>
                  </a:cubicBezTo>
                  <a:cubicBezTo>
                    <a:pt x="260" y="142"/>
                    <a:pt x="260" y="142"/>
                    <a:pt x="260" y="142"/>
                  </a:cubicBezTo>
                  <a:cubicBezTo>
                    <a:pt x="260" y="77"/>
                    <a:pt x="207" y="24"/>
                    <a:pt x="142" y="24"/>
                  </a:cubicBezTo>
                  <a:cubicBezTo>
                    <a:pt x="142" y="24"/>
                    <a:pt x="142" y="24"/>
                    <a:pt x="142" y="24"/>
                  </a:cubicBezTo>
                  <a:cubicBezTo>
                    <a:pt x="77" y="24"/>
                    <a:pt x="25" y="77"/>
                    <a:pt x="25" y="142"/>
                  </a:cubicBezTo>
                  <a:cubicBezTo>
                    <a:pt x="25" y="142"/>
                    <a:pt x="25" y="142"/>
                    <a:pt x="25" y="1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66" name="Freeform 34"/>
            <p:cNvSpPr>
              <a:spLocks/>
            </p:cNvSpPr>
            <p:nvPr/>
          </p:nvSpPr>
          <p:spPr bwMode="auto">
            <a:xfrm>
              <a:off x="3068638" y="2495550"/>
              <a:ext cx="971550" cy="454025"/>
            </a:xfrm>
            <a:custGeom>
              <a:avLst/>
              <a:gdLst>
                <a:gd name="T0" fmla="*/ 0 w 334"/>
                <a:gd name="T1" fmla="*/ 155 h 156"/>
                <a:gd name="T2" fmla="*/ 167 w 334"/>
                <a:gd name="T3" fmla="*/ 0 h 156"/>
                <a:gd name="T4" fmla="*/ 167 w 334"/>
                <a:gd name="T5" fmla="*/ 0 h 156"/>
                <a:gd name="T6" fmla="*/ 334 w 334"/>
                <a:gd name="T7" fmla="*/ 155 h 156"/>
                <a:gd name="T8" fmla="*/ 334 w 334"/>
                <a:gd name="T9" fmla="*/ 155 h 156"/>
                <a:gd name="T10" fmla="*/ 322 w 334"/>
                <a:gd name="T11" fmla="*/ 155 h 156"/>
                <a:gd name="T12" fmla="*/ 167 w 334"/>
                <a:gd name="T13" fmla="*/ 12 h 156"/>
                <a:gd name="T14" fmla="*/ 167 w 334"/>
                <a:gd name="T15" fmla="*/ 12 h 156"/>
                <a:gd name="T16" fmla="*/ 12 w 334"/>
                <a:gd name="T17" fmla="*/ 156 h 156"/>
                <a:gd name="T18" fmla="*/ 12 w 334"/>
                <a:gd name="T19" fmla="*/ 156 h 156"/>
                <a:gd name="T20" fmla="*/ 0 w 334"/>
                <a:gd name="T21" fmla="*/ 155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4" h="156">
                  <a:moveTo>
                    <a:pt x="0" y="155"/>
                  </a:moveTo>
                  <a:cubicBezTo>
                    <a:pt x="7" y="68"/>
                    <a:pt x="79" y="0"/>
                    <a:pt x="167" y="0"/>
                  </a:cubicBezTo>
                  <a:cubicBezTo>
                    <a:pt x="167" y="0"/>
                    <a:pt x="167" y="0"/>
                    <a:pt x="167" y="0"/>
                  </a:cubicBezTo>
                  <a:cubicBezTo>
                    <a:pt x="255" y="0"/>
                    <a:pt x="328" y="68"/>
                    <a:pt x="334" y="155"/>
                  </a:cubicBezTo>
                  <a:cubicBezTo>
                    <a:pt x="334" y="155"/>
                    <a:pt x="334" y="155"/>
                    <a:pt x="334" y="155"/>
                  </a:cubicBezTo>
                  <a:cubicBezTo>
                    <a:pt x="322" y="155"/>
                    <a:pt x="322" y="155"/>
                    <a:pt x="322" y="155"/>
                  </a:cubicBezTo>
                  <a:cubicBezTo>
                    <a:pt x="316" y="75"/>
                    <a:pt x="249" y="12"/>
                    <a:pt x="167" y="12"/>
                  </a:cubicBezTo>
                  <a:cubicBezTo>
                    <a:pt x="167" y="12"/>
                    <a:pt x="167" y="12"/>
                    <a:pt x="167" y="12"/>
                  </a:cubicBezTo>
                  <a:cubicBezTo>
                    <a:pt x="85" y="12"/>
                    <a:pt x="18" y="75"/>
                    <a:pt x="12" y="156"/>
                  </a:cubicBezTo>
                  <a:cubicBezTo>
                    <a:pt x="12" y="156"/>
                    <a:pt x="12" y="156"/>
                    <a:pt x="12" y="156"/>
                  </a:cubicBezTo>
                  <a:cubicBezTo>
                    <a:pt x="0" y="155"/>
                    <a:pt x="0" y="155"/>
                    <a:pt x="0" y="1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67" name="Freeform 35"/>
            <p:cNvSpPr>
              <a:spLocks/>
            </p:cNvSpPr>
            <p:nvPr/>
          </p:nvSpPr>
          <p:spPr bwMode="auto">
            <a:xfrm>
              <a:off x="2951163" y="3378200"/>
              <a:ext cx="1208088" cy="698500"/>
            </a:xfrm>
            <a:custGeom>
              <a:avLst/>
              <a:gdLst>
                <a:gd name="T0" fmla="*/ 382 w 415"/>
                <a:gd name="T1" fmla="*/ 223 h 240"/>
                <a:gd name="T2" fmla="*/ 326 w 415"/>
                <a:gd name="T3" fmla="*/ 80 h 240"/>
                <a:gd name="T4" fmla="*/ 326 w 415"/>
                <a:gd name="T5" fmla="*/ 80 h 240"/>
                <a:gd name="T6" fmla="*/ 207 w 415"/>
                <a:gd name="T7" fmla="*/ 33 h 240"/>
                <a:gd name="T8" fmla="*/ 207 w 415"/>
                <a:gd name="T9" fmla="*/ 33 h 240"/>
                <a:gd name="T10" fmla="*/ 161 w 415"/>
                <a:gd name="T11" fmla="*/ 39 h 240"/>
                <a:gd name="T12" fmla="*/ 161 w 415"/>
                <a:gd name="T13" fmla="*/ 39 h 240"/>
                <a:gd name="T14" fmla="*/ 60 w 415"/>
                <a:gd name="T15" fmla="*/ 114 h 240"/>
                <a:gd name="T16" fmla="*/ 60 w 415"/>
                <a:gd name="T17" fmla="*/ 114 h 240"/>
                <a:gd name="T18" fmla="*/ 33 w 415"/>
                <a:gd name="T19" fmla="*/ 223 h 240"/>
                <a:gd name="T20" fmla="*/ 33 w 415"/>
                <a:gd name="T21" fmla="*/ 223 h 240"/>
                <a:gd name="T22" fmla="*/ 16 w 415"/>
                <a:gd name="T23" fmla="*/ 240 h 240"/>
                <a:gd name="T24" fmla="*/ 16 w 415"/>
                <a:gd name="T25" fmla="*/ 240 h 240"/>
                <a:gd name="T26" fmla="*/ 0 w 415"/>
                <a:gd name="T27" fmla="*/ 223 h 240"/>
                <a:gd name="T28" fmla="*/ 0 w 415"/>
                <a:gd name="T29" fmla="*/ 223 h 240"/>
                <a:gd name="T30" fmla="*/ 32 w 415"/>
                <a:gd name="T31" fmla="*/ 97 h 240"/>
                <a:gd name="T32" fmla="*/ 32 w 415"/>
                <a:gd name="T33" fmla="*/ 97 h 240"/>
                <a:gd name="T34" fmla="*/ 152 w 415"/>
                <a:gd name="T35" fmla="*/ 8 h 240"/>
                <a:gd name="T36" fmla="*/ 152 w 415"/>
                <a:gd name="T37" fmla="*/ 8 h 240"/>
                <a:gd name="T38" fmla="*/ 207 w 415"/>
                <a:gd name="T39" fmla="*/ 0 h 240"/>
                <a:gd name="T40" fmla="*/ 207 w 415"/>
                <a:gd name="T41" fmla="*/ 0 h 240"/>
                <a:gd name="T42" fmla="*/ 349 w 415"/>
                <a:gd name="T43" fmla="*/ 56 h 240"/>
                <a:gd name="T44" fmla="*/ 349 w 415"/>
                <a:gd name="T45" fmla="*/ 56 h 240"/>
                <a:gd name="T46" fmla="*/ 414 w 415"/>
                <a:gd name="T47" fmla="*/ 223 h 240"/>
                <a:gd name="T48" fmla="*/ 414 w 415"/>
                <a:gd name="T49" fmla="*/ 223 h 240"/>
                <a:gd name="T50" fmla="*/ 398 w 415"/>
                <a:gd name="T51" fmla="*/ 240 h 240"/>
                <a:gd name="T52" fmla="*/ 398 w 415"/>
                <a:gd name="T53" fmla="*/ 240 h 240"/>
                <a:gd name="T54" fmla="*/ 382 w 415"/>
                <a:gd name="T55" fmla="*/ 223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15" h="240">
                  <a:moveTo>
                    <a:pt x="382" y="223"/>
                  </a:moveTo>
                  <a:cubicBezTo>
                    <a:pt x="382" y="167"/>
                    <a:pt x="367" y="118"/>
                    <a:pt x="326" y="80"/>
                  </a:cubicBezTo>
                  <a:cubicBezTo>
                    <a:pt x="326" y="80"/>
                    <a:pt x="326" y="80"/>
                    <a:pt x="326" y="80"/>
                  </a:cubicBezTo>
                  <a:cubicBezTo>
                    <a:pt x="294" y="49"/>
                    <a:pt x="250" y="33"/>
                    <a:pt x="207" y="33"/>
                  </a:cubicBezTo>
                  <a:cubicBezTo>
                    <a:pt x="207" y="33"/>
                    <a:pt x="207" y="33"/>
                    <a:pt x="207" y="33"/>
                  </a:cubicBezTo>
                  <a:cubicBezTo>
                    <a:pt x="191" y="33"/>
                    <a:pt x="176" y="35"/>
                    <a:pt x="161" y="39"/>
                  </a:cubicBezTo>
                  <a:cubicBezTo>
                    <a:pt x="161" y="39"/>
                    <a:pt x="161" y="39"/>
                    <a:pt x="161" y="39"/>
                  </a:cubicBezTo>
                  <a:cubicBezTo>
                    <a:pt x="119" y="51"/>
                    <a:pt x="83" y="78"/>
                    <a:pt x="60" y="114"/>
                  </a:cubicBezTo>
                  <a:cubicBezTo>
                    <a:pt x="60" y="114"/>
                    <a:pt x="60" y="114"/>
                    <a:pt x="60" y="114"/>
                  </a:cubicBezTo>
                  <a:cubicBezTo>
                    <a:pt x="39" y="147"/>
                    <a:pt x="33" y="183"/>
                    <a:pt x="33" y="223"/>
                  </a:cubicBezTo>
                  <a:cubicBezTo>
                    <a:pt x="33" y="223"/>
                    <a:pt x="33" y="223"/>
                    <a:pt x="33" y="223"/>
                  </a:cubicBezTo>
                  <a:cubicBezTo>
                    <a:pt x="33" y="232"/>
                    <a:pt x="25" y="240"/>
                    <a:pt x="16" y="240"/>
                  </a:cubicBezTo>
                  <a:cubicBezTo>
                    <a:pt x="16" y="240"/>
                    <a:pt x="16" y="240"/>
                    <a:pt x="16" y="240"/>
                  </a:cubicBezTo>
                  <a:cubicBezTo>
                    <a:pt x="7" y="240"/>
                    <a:pt x="0" y="232"/>
                    <a:pt x="0" y="223"/>
                  </a:cubicBezTo>
                  <a:cubicBezTo>
                    <a:pt x="0" y="223"/>
                    <a:pt x="0" y="223"/>
                    <a:pt x="0" y="223"/>
                  </a:cubicBezTo>
                  <a:cubicBezTo>
                    <a:pt x="0" y="180"/>
                    <a:pt x="7" y="136"/>
                    <a:pt x="32" y="97"/>
                  </a:cubicBezTo>
                  <a:cubicBezTo>
                    <a:pt x="32" y="97"/>
                    <a:pt x="32" y="97"/>
                    <a:pt x="32" y="97"/>
                  </a:cubicBezTo>
                  <a:cubicBezTo>
                    <a:pt x="59" y="53"/>
                    <a:pt x="102" y="21"/>
                    <a:pt x="152" y="8"/>
                  </a:cubicBezTo>
                  <a:cubicBezTo>
                    <a:pt x="152" y="8"/>
                    <a:pt x="152" y="8"/>
                    <a:pt x="152" y="8"/>
                  </a:cubicBezTo>
                  <a:cubicBezTo>
                    <a:pt x="170" y="3"/>
                    <a:pt x="188" y="0"/>
                    <a:pt x="207" y="0"/>
                  </a:cubicBezTo>
                  <a:cubicBezTo>
                    <a:pt x="207" y="0"/>
                    <a:pt x="207" y="0"/>
                    <a:pt x="207" y="0"/>
                  </a:cubicBezTo>
                  <a:cubicBezTo>
                    <a:pt x="259" y="0"/>
                    <a:pt x="310" y="20"/>
                    <a:pt x="349" y="56"/>
                  </a:cubicBezTo>
                  <a:cubicBezTo>
                    <a:pt x="349" y="56"/>
                    <a:pt x="349" y="56"/>
                    <a:pt x="349" y="56"/>
                  </a:cubicBezTo>
                  <a:cubicBezTo>
                    <a:pt x="397" y="101"/>
                    <a:pt x="415" y="161"/>
                    <a:pt x="414" y="223"/>
                  </a:cubicBezTo>
                  <a:cubicBezTo>
                    <a:pt x="414" y="223"/>
                    <a:pt x="414" y="223"/>
                    <a:pt x="414" y="223"/>
                  </a:cubicBezTo>
                  <a:cubicBezTo>
                    <a:pt x="414" y="232"/>
                    <a:pt x="407" y="240"/>
                    <a:pt x="398" y="240"/>
                  </a:cubicBezTo>
                  <a:cubicBezTo>
                    <a:pt x="398" y="240"/>
                    <a:pt x="398" y="240"/>
                    <a:pt x="398" y="240"/>
                  </a:cubicBezTo>
                  <a:cubicBezTo>
                    <a:pt x="389" y="240"/>
                    <a:pt x="382" y="232"/>
                    <a:pt x="382" y="2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68" name="Freeform 36"/>
            <p:cNvSpPr>
              <a:spLocks/>
            </p:cNvSpPr>
            <p:nvPr/>
          </p:nvSpPr>
          <p:spPr bwMode="auto">
            <a:xfrm>
              <a:off x="3446463" y="3189288"/>
              <a:ext cx="165100" cy="88900"/>
            </a:xfrm>
            <a:custGeom>
              <a:avLst/>
              <a:gdLst>
                <a:gd name="T0" fmla="*/ 57 w 57"/>
                <a:gd name="T1" fmla="*/ 15 h 31"/>
                <a:gd name="T2" fmla="*/ 41 w 57"/>
                <a:gd name="T3" fmla="*/ 31 h 31"/>
                <a:gd name="T4" fmla="*/ 16 w 57"/>
                <a:gd name="T5" fmla="*/ 31 h 31"/>
                <a:gd name="T6" fmla="*/ 0 w 57"/>
                <a:gd name="T7" fmla="*/ 15 h 31"/>
                <a:gd name="T8" fmla="*/ 0 w 57"/>
                <a:gd name="T9" fmla="*/ 15 h 31"/>
                <a:gd name="T10" fmla="*/ 16 w 57"/>
                <a:gd name="T11" fmla="*/ 0 h 31"/>
                <a:gd name="T12" fmla="*/ 41 w 57"/>
                <a:gd name="T13" fmla="*/ 0 h 31"/>
                <a:gd name="T14" fmla="*/ 57 w 57"/>
                <a:gd name="T15" fmla="*/ 15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 h="31">
                  <a:moveTo>
                    <a:pt x="57" y="15"/>
                  </a:moveTo>
                  <a:cubicBezTo>
                    <a:pt x="57" y="24"/>
                    <a:pt x="50" y="31"/>
                    <a:pt x="41" y="31"/>
                  </a:cubicBezTo>
                  <a:cubicBezTo>
                    <a:pt x="16" y="31"/>
                    <a:pt x="16" y="31"/>
                    <a:pt x="16" y="31"/>
                  </a:cubicBezTo>
                  <a:cubicBezTo>
                    <a:pt x="7" y="31"/>
                    <a:pt x="0" y="24"/>
                    <a:pt x="0" y="15"/>
                  </a:cubicBezTo>
                  <a:cubicBezTo>
                    <a:pt x="0" y="15"/>
                    <a:pt x="0" y="15"/>
                    <a:pt x="0" y="15"/>
                  </a:cubicBezTo>
                  <a:cubicBezTo>
                    <a:pt x="0" y="7"/>
                    <a:pt x="7" y="0"/>
                    <a:pt x="16" y="0"/>
                  </a:cubicBezTo>
                  <a:cubicBezTo>
                    <a:pt x="41" y="0"/>
                    <a:pt x="41" y="0"/>
                    <a:pt x="41" y="0"/>
                  </a:cubicBezTo>
                  <a:cubicBezTo>
                    <a:pt x="50" y="0"/>
                    <a:pt x="57" y="7"/>
                    <a:pt x="57"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69" name="Freeform 37"/>
            <p:cNvSpPr>
              <a:spLocks/>
            </p:cNvSpPr>
            <p:nvPr/>
          </p:nvSpPr>
          <p:spPr bwMode="auto">
            <a:xfrm>
              <a:off x="3117850" y="3168650"/>
              <a:ext cx="349250" cy="92075"/>
            </a:xfrm>
            <a:custGeom>
              <a:avLst/>
              <a:gdLst>
                <a:gd name="T0" fmla="*/ 34 w 120"/>
                <a:gd name="T1" fmla="*/ 32 h 32"/>
                <a:gd name="T2" fmla="*/ 0 w 120"/>
                <a:gd name="T3" fmla="*/ 2 h 32"/>
                <a:gd name="T4" fmla="*/ 0 w 120"/>
                <a:gd name="T5" fmla="*/ 2 h 32"/>
                <a:gd name="T6" fmla="*/ 12 w 120"/>
                <a:gd name="T7" fmla="*/ 0 h 32"/>
                <a:gd name="T8" fmla="*/ 34 w 120"/>
                <a:gd name="T9" fmla="*/ 20 h 32"/>
                <a:gd name="T10" fmla="*/ 34 w 120"/>
                <a:gd name="T11" fmla="*/ 20 h 32"/>
                <a:gd name="T12" fmla="*/ 120 w 120"/>
                <a:gd name="T13" fmla="*/ 20 h 32"/>
                <a:gd name="T14" fmla="*/ 120 w 120"/>
                <a:gd name="T15" fmla="*/ 20 h 32"/>
                <a:gd name="T16" fmla="*/ 120 w 120"/>
                <a:gd name="T17" fmla="*/ 32 h 32"/>
                <a:gd name="T18" fmla="*/ 34 w 120"/>
                <a:gd name="T19"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32">
                  <a:moveTo>
                    <a:pt x="34" y="32"/>
                  </a:moveTo>
                  <a:cubicBezTo>
                    <a:pt x="16" y="32"/>
                    <a:pt x="2" y="19"/>
                    <a:pt x="0" y="2"/>
                  </a:cubicBezTo>
                  <a:cubicBezTo>
                    <a:pt x="0" y="2"/>
                    <a:pt x="0" y="2"/>
                    <a:pt x="0" y="2"/>
                  </a:cubicBezTo>
                  <a:cubicBezTo>
                    <a:pt x="12" y="0"/>
                    <a:pt x="12" y="0"/>
                    <a:pt x="12" y="0"/>
                  </a:cubicBezTo>
                  <a:cubicBezTo>
                    <a:pt x="13" y="11"/>
                    <a:pt x="22" y="20"/>
                    <a:pt x="34" y="20"/>
                  </a:cubicBezTo>
                  <a:cubicBezTo>
                    <a:pt x="34" y="20"/>
                    <a:pt x="34" y="20"/>
                    <a:pt x="34" y="20"/>
                  </a:cubicBezTo>
                  <a:cubicBezTo>
                    <a:pt x="120" y="20"/>
                    <a:pt x="120" y="20"/>
                    <a:pt x="120" y="20"/>
                  </a:cubicBezTo>
                  <a:cubicBezTo>
                    <a:pt x="120" y="20"/>
                    <a:pt x="120" y="20"/>
                    <a:pt x="120" y="20"/>
                  </a:cubicBezTo>
                  <a:cubicBezTo>
                    <a:pt x="120" y="32"/>
                    <a:pt x="120" y="32"/>
                    <a:pt x="120" y="32"/>
                  </a:cubicBezTo>
                  <a:cubicBezTo>
                    <a:pt x="34" y="32"/>
                    <a:pt x="34" y="32"/>
                    <a:pt x="34"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grpSp>
        <p:nvGrpSpPr>
          <p:cNvPr id="70" name="组合 69"/>
          <p:cNvGrpSpPr/>
          <p:nvPr/>
        </p:nvGrpSpPr>
        <p:grpSpPr>
          <a:xfrm>
            <a:off x="6636411" y="5342984"/>
            <a:ext cx="647027" cy="500375"/>
            <a:chOff x="3175" y="747713"/>
            <a:chExt cx="1751013" cy="1354138"/>
          </a:xfrm>
          <a:solidFill>
            <a:schemeClr val="bg1"/>
          </a:solidFill>
        </p:grpSpPr>
        <p:sp>
          <p:nvSpPr>
            <p:cNvPr id="71" name="Freeform 6"/>
            <p:cNvSpPr>
              <a:spLocks/>
            </p:cNvSpPr>
            <p:nvPr/>
          </p:nvSpPr>
          <p:spPr bwMode="auto">
            <a:xfrm>
              <a:off x="3175" y="747713"/>
              <a:ext cx="1308100" cy="854075"/>
            </a:xfrm>
            <a:custGeom>
              <a:avLst/>
              <a:gdLst>
                <a:gd name="T0" fmla="*/ 357 w 458"/>
                <a:gd name="T1" fmla="*/ 8 h 299"/>
                <a:gd name="T2" fmla="*/ 184 w 458"/>
                <a:gd name="T3" fmla="*/ 54 h 299"/>
                <a:gd name="T4" fmla="*/ 40 w 458"/>
                <a:gd name="T5" fmla="*/ 161 h 299"/>
                <a:gd name="T6" fmla="*/ 35 w 458"/>
                <a:gd name="T7" fmla="*/ 277 h 299"/>
                <a:gd name="T8" fmla="*/ 36 w 458"/>
                <a:gd name="T9" fmla="*/ 279 h 299"/>
                <a:gd name="T10" fmla="*/ 85 w 458"/>
                <a:gd name="T11" fmla="*/ 288 h 299"/>
                <a:gd name="T12" fmla="*/ 133 w 458"/>
                <a:gd name="T13" fmla="*/ 256 h 299"/>
                <a:gd name="T14" fmla="*/ 142 w 458"/>
                <a:gd name="T15" fmla="*/ 207 h 299"/>
                <a:gd name="T16" fmla="*/ 128 w 458"/>
                <a:gd name="T17" fmla="*/ 195 h 299"/>
                <a:gd name="T18" fmla="*/ 211 w 458"/>
                <a:gd name="T19" fmla="*/ 112 h 299"/>
                <a:gd name="T20" fmla="*/ 211 w 458"/>
                <a:gd name="T21" fmla="*/ 112 h 299"/>
                <a:gd name="T22" fmla="*/ 212 w 458"/>
                <a:gd name="T23" fmla="*/ 112 h 299"/>
                <a:gd name="T24" fmla="*/ 212 w 458"/>
                <a:gd name="T25" fmla="*/ 112 h 299"/>
                <a:gd name="T26" fmla="*/ 212 w 458"/>
                <a:gd name="T27" fmla="*/ 112 h 299"/>
                <a:gd name="T28" fmla="*/ 329 w 458"/>
                <a:gd name="T29" fmla="*/ 97 h 299"/>
                <a:gd name="T30" fmla="*/ 330 w 458"/>
                <a:gd name="T31" fmla="*/ 116 h 299"/>
                <a:gd name="T32" fmla="*/ 374 w 458"/>
                <a:gd name="T33" fmla="*/ 139 h 299"/>
                <a:gd name="T34" fmla="*/ 429 w 458"/>
                <a:gd name="T35" fmla="*/ 121 h 299"/>
                <a:gd name="T36" fmla="*/ 452 w 458"/>
                <a:gd name="T37" fmla="*/ 77 h 299"/>
                <a:gd name="T38" fmla="*/ 451 w 458"/>
                <a:gd name="T39" fmla="*/ 75 h 299"/>
                <a:gd name="T40" fmla="*/ 357 w 458"/>
                <a:gd name="T41" fmla="*/ 8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58" h="299">
                  <a:moveTo>
                    <a:pt x="357" y="8"/>
                  </a:moveTo>
                  <a:cubicBezTo>
                    <a:pt x="288" y="0"/>
                    <a:pt x="191" y="50"/>
                    <a:pt x="184" y="54"/>
                  </a:cubicBezTo>
                  <a:cubicBezTo>
                    <a:pt x="176" y="58"/>
                    <a:pt x="77" y="103"/>
                    <a:pt x="40" y="161"/>
                  </a:cubicBezTo>
                  <a:cubicBezTo>
                    <a:pt x="0" y="225"/>
                    <a:pt x="34" y="276"/>
                    <a:pt x="35" y="277"/>
                  </a:cubicBezTo>
                  <a:cubicBezTo>
                    <a:pt x="35" y="278"/>
                    <a:pt x="36" y="278"/>
                    <a:pt x="36" y="279"/>
                  </a:cubicBezTo>
                  <a:cubicBezTo>
                    <a:pt x="47" y="295"/>
                    <a:pt x="69" y="299"/>
                    <a:pt x="85" y="288"/>
                  </a:cubicBezTo>
                  <a:cubicBezTo>
                    <a:pt x="133" y="256"/>
                    <a:pt x="133" y="256"/>
                    <a:pt x="133" y="256"/>
                  </a:cubicBezTo>
                  <a:cubicBezTo>
                    <a:pt x="149" y="245"/>
                    <a:pt x="153" y="223"/>
                    <a:pt x="142" y="207"/>
                  </a:cubicBezTo>
                  <a:cubicBezTo>
                    <a:pt x="138" y="201"/>
                    <a:pt x="133" y="197"/>
                    <a:pt x="128" y="195"/>
                  </a:cubicBezTo>
                  <a:cubicBezTo>
                    <a:pt x="111" y="157"/>
                    <a:pt x="200" y="117"/>
                    <a:pt x="211" y="112"/>
                  </a:cubicBezTo>
                  <a:cubicBezTo>
                    <a:pt x="211" y="112"/>
                    <a:pt x="211" y="112"/>
                    <a:pt x="211" y="112"/>
                  </a:cubicBezTo>
                  <a:cubicBezTo>
                    <a:pt x="211" y="112"/>
                    <a:pt x="211" y="112"/>
                    <a:pt x="212" y="112"/>
                  </a:cubicBezTo>
                  <a:cubicBezTo>
                    <a:pt x="212" y="112"/>
                    <a:pt x="212" y="112"/>
                    <a:pt x="212" y="112"/>
                  </a:cubicBezTo>
                  <a:cubicBezTo>
                    <a:pt x="212" y="112"/>
                    <a:pt x="212" y="112"/>
                    <a:pt x="212" y="112"/>
                  </a:cubicBezTo>
                  <a:cubicBezTo>
                    <a:pt x="223" y="106"/>
                    <a:pt x="310" y="61"/>
                    <a:pt x="329" y="97"/>
                  </a:cubicBezTo>
                  <a:cubicBezTo>
                    <a:pt x="328" y="103"/>
                    <a:pt x="328" y="109"/>
                    <a:pt x="330" y="116"/>
                  </a:cubicBezTo>
                  <a:cubicBezTo>
                    <a:pt x="335" y="134"/>
                    <a:pt x="355" y="145"/>
                    <a:pt x="374" y="139"/>
                  </a:cubicBezTo>
                  <a:cubicBezTo>
                    <a:pt x="429" y="121"/>
                    <a:pt x="429" y="121"/>
                    <a:pt x="429" y="121"/>
                  </a:cubicBezTo>
                  <a:cubicBezTo>
                    <a:pt x="447" y="116"/>
                    <a:pt x="458" y="96"/>
                    <a:pt x="452" y="77"/>
                  </a:cubicBezTo>
                  <a:cubicBezTo>
                    <a:pt x="452" y="76"/>
                    <a:pt x="451" y="76"/>
                    <a:pt x="451" y="75"/>
                  </a:cubicBezTo>
                  <a:cubicBezTo>
                    <a:pt x="451" y="74"/>
                    <a:pt x="432" y="15"/>
                    <a:pt x="357"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72" name="Freeform 7"/>
            <p:cNvSpPr>
              <a:spLocks noEditPoints="1"/>
            </p:cNvSpPr>
            <p:nvPr/>
          </p:nvSpPr>
          <p:spPr bwMode="auto">
            <a:xfrm>
              <a:off x="180975" y="1273176"/>
              <a:ext cx="1270000" cy="828675"/>
            </a:xfrm>
            <a:custGeom>
              <a:avLst/>
              <a:gdLst>
                <a:gd name="T0" fmla="*/ 442 w 445"/>
                <a:gd name="T1" fmla="*/ 213 h 290"/>
                <a:gd name="T2" fmla="*/ 313 w 445"/>
                <a:gd name="T3" fmla="*/ 55 h 290"/>
                <a:gd name="T4" fmla="*/ 313 w 445"/>
                <a:gd name="T5" fmla="*/ 26 h 290"/>
                <a:gd name="T6" fmla="*/ 262 w 445"/>
                <a:gd name="T7" fmla="*/ 26 h 290"/>
                <a:gd name="T8" fmla="*/ 183 w 445"/>
                <a:gd name="T9" fmla="*/ 30 h 290"/>
                <a:gd name="T10" fmla="*/ 157 w 445"/>
                <a:gd name="T11" fmla="*/ 0 h 290"/>
                <a:gd name="T12" fmla="*/ 132 w 445"/>
                <a:gd name="T13" fmla="*/ 46 h 290"/>
                <a:gd name="T14" fmla="*/ 132 w 445"/>
                <a:gd name="T15" fmla="*/ 48 h 290"/>
                <a:gd name="T16" fmla="*/ 132 w 445"/>
                <a:gd name="T17" fmla="*/ 53 h 290"/>
                <a:gd name="T18" fmla="*/ 3 w 445"/>
                <a:gd name="T19" fmla="*/ 213 h 290"/>
                <a:gd name="T20" fmla="*/ 0 w 445"/>
                <a:gd name="T21" fmla="*/ 234 h 290"/>
                <a:gd name="T22" fmla="*/ 0 w 445"/>
                <a:gd name="T23" fmla="*/ 278 h 290"/>
                <a:gd name="T24" fmla="*/ 433 w 445"/>
                <a:gd name="T25" fmla="*/ 290 h 290"/>
                <a:gd name="T26" fmla="*/ 445 w 445"/>
                <a:gd name="T27" fmla="*/ 234 h 290"/>
                <a:gd name="T28" fmla="*/ 445 w 445"/>
                <a:gd name="T29" fmla="*/ 230 h 290"/>
                <a:gd name="T30" fmla="*/ 175 w 445"/>
                <a:gd name="T31" fmla="*/ 246 h 290"/>
                <a:gd name="T32" fmla="*/ 146 w 445"/>
                <a:gd name="T33" fmla="*/ 240 h 290"/>
                <a:gd name="T34" fmla="*/ 153 w 445"/>
                <a:gd name="T35" fmla="*/ 211 h 290"/>
                <a:gd name="T36" fmla="*/ 181 w 445"/>
                <a:gd name="T37" fmla="*/ 218 h 290"/>
                <a:gd name="T38" fmla="*/ 181 w 445"/>
                <a:gd name="T39" fmla="*/ 187 h 290"/>
                <a:gd name="T40" fmla="*/ 153 w 445"/>
                <a:gd name="T41" fmla="*/ 193 h 290"/>
                <a:gd name="T42" fmla="*/ 146 w 445"/>
                <a:gd name="T43" fmla="*/ 164 h 290"/>
                <a:gd name="T44" fmla="*/ 175 w 445"/>
                <a:gd name="T45" fmla="*/ 158 h 290"/>
                <a:gd name="T46" fmla="*/ 181 w 445"/>
                <a:gd name="T47" fmla="*/ 187 h 290"/>
                <a:gd name="T48" fmla="*/ 175 w 445"/>
                <a:gd name="T49" fmla="*/ 140 h 290"/>
                <a:gd name="T50" fmla="*/ 146 w 445"/>
                <a:gd name="T51" fmla="*/ 134 h 290"/>
                <a:gd name="T52" fmla="*/ 153 w 445"/>
                <a:gd name="T53" fmla="*/ 105 h 290"/>
                <a:gd name="T54" fmla="*/ 181 w 445"/>
                <a:gd name="T55" fmla="*/ 111 h 290"/>
                <a:gd name="T56" fmla="*/ 240 w 445"/>
                <a:gd name="T57" fmla="*/ 240 h 290"/>
                <a:gd name="T58" fmla="*/ 211 w 445"/>
                <a:gd name="T59" fmla="*/ 246 h 290"/>
                <a:gd name="T60" fmla="*/ 205 w 445"/>
                <a:gd name="T61" fmla="*/ 218 h 290"/>
                <a:gd name="T62" fmla="*/ 234 w 445"/>
                <a:gd name="T63" fmla="*/ 211 h 290"/>
                <a:gd name="T64" fmla="*/ 240 w 445"/>
                <a:gd name="T65" fmla="*/ 240 h 290"/>
                <a:gd name="T66" fmla="*/ 234 w 445"/>
                <a:gd name="T67" fmla="*/ 193 h 290"/>
                <a:gd name="T68" fmla="*/ 205 w 445"/>
                <a:gd name="T69" fmla="*/ 187 h 290"/>
                <a:gd name="T70" fmla="*/ 211 w 445"/>
                <a:gd name="T71" fmla="*/ 158 h 290"/>
                <a:gd name="T72" fmla="*/ 240 w 445"/>
                <a:gd name="T73" fmla="*/ 164 h 290"/>
                <a:gd name="T74" fmla="*/ 240 w 445"/>
                <a:gd name="T75" fmla="*/ 134 h 290"/>
                <a:gd name="T76" fmla="*/ 211 w 445"/>
                <a:gd name="T77" fmla="*/ 140 h 290"/>
                <a:gd name="T78" fmla="*/ 205 w 445"/>
                <a:gd name="T79" fmla="*/ 111 h 290"/>
                <a:gd name="T80" fmla="*/ 234 w 445"/>
                <a:gd name="T81" fmla="*/ 105 h 290"/>
                <a:gd name="T82" fmla="*/ 240 w 445"/>
                <a:gd name="T83" fmla="*/ 134 h 290"/>
                <a:gd name="T84" fmla="*/ 292 w 445"/>
                <a:gd name="T85" fmla="*/ 246 h 290"/>
                <a:gd name="T86" fmla="*/ 263 w 445"/>
                <a:gd name="T87" fmla="*/ 240 h 290"/>
                <a:gd name="T88" fmla="*/ 269 w 445"/>
                <a:gd name="T89" fmla="*/ 211 h 290"/>
                <a:gd name="T90" fmla="*/ 298 w 445"/>
                <a:gd name="T91" fmla="*/ 218 h 290"/>
                <a:gd name="T92" fmla="*/ 298 w 445"/>
                <a:gd name="T93" fmla="*/ 187 h 290"/>
                <a:gd name="T94" fmla="*/ 269 w 445"/>
                <a:gd name="T95" fmla="*/ 193 h 290"/>
                <a:gd name="T96" fmla="*/ 263 w 445"/>
                <a:gd name="T97" fmla="*/ 164 h 290"/>
                <a:gd name="T98" fmla="*/ 292 w 445"/>
                <a:gd name="T99" fmla="*/ 158 h 290"/>
                <a:gd name="T100" fmla="*/ 298 w 445"/>
                <a:gd name="T101" fmla="*/ 187 h 290"/>
                <a:gd name="T102" fmla="*/ 292 w 445"/>
                <a:gd name="T103" fmla="*/ 140 h 290"/>
                <a:gd name="T104" fmla="*/ 263 w 445"/>
                <a:gd name="T105" fmla="*/ 134 h 290"/>
                <a:gd name="T106" fmla="*/ 269 w 445"/>
                <a:gd name="T107" fmla="*/ 105 h 290"/>
                <a:gd name="T108" fmla="*/ 298 w 445"/>
                <a:gd name="T109" fmla="*/ 111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45" h="290">
                  <a:moveTo>
                    <a:pt x="445" y="230"/>
                  </a:moveTo>
                  <a:cubicBezTo>
                    <a:pt x="445" y="224"/>
                    <a:pt x="444" y="218"/>
                    <a:pt x="442" y="213"/>
                  </a:cubicBezTo>
                  <a:cubicBezTo>
                    <a:pt x="433" y="184"/>
                    <a:pt x="397" y="165"/>
                    <a:pt x="397" y="165"/>
                  </a:cubicBezTo>
                  <a:cubicBezTo>
                    <a:pt x="325" y="114"/>
                    <a:pt x="314" y="77"/>
                    <a:pt x="313" y="55"/>
                  </a:cubicBezTo>
                  <a:cubicBezTo>
                    <a:pt x="313" y="54"/>
                    <a:pt x="313" y="54"/>
                    <a:pt x="313" y="53"/>
                  </a:cubicBezTo>
                  <a:cubicBezTo>
                    <a:pt x="313" y="26"/>
                    <a:pt x="313" y="26"/>
                    <a:pt x="313" y="26"/>
                  </a:cubicBezTo>
                  <a:cubicBezTo>
                    <a:pt x="313" y="12"/>
                    <a:pt x="302" y="0"/>
                    <a:pt x="288" y="0"/>
                  </a:cubicBezTo>
                  <a:cubicBezTo>
                    <a:pt x="274" y="0"/>
                    <a:pt x="262" y="12"/>
                    <a:pt x="262" y="26"/>
                  </a:cubicBezTo>
                  <a:cubicBezTo>
                    <a:pt x="262" y="29"/>
                    <a:pt x="262" y="29"/>
                    <a:pt x="262" y="29"/>
                  </a:cubicBezTo>
                  <a:cubicBezTo>
                    <a:pt x="220" y="42"/>
                    <a:pt x="193" y="34"/>
                    <a:pt x="183" y="30"/>
                  </a:cubicBezTo>
                  <a:cubicBezTo>
                    <a:pt x="183" y="26"/>
                    <a:pt x="183" y="26"/>
                    <a:pt x="183" y="26"/>
                  </a:cubicBezTo>
                  <a:cubicBezTo>
                    <a:pt x="183" y="12"/>
                    <a:pt x="172" y="0"/>
                    <a:pt x="157" y="0"/>
                  </a:cubicBezTo>
                  <a:cubicBezTo>
                    <a:pt x="143" y="0"/>
                    <a:pt x="132" y="12"/>
                    <a:pt x="132" y="26"/>
                  </a:cubicBezTo>
                  <a:cubicBezTo>
                    <a:pt x="132" y="46"/>
                    <a:pt x="132" y="46"/>
                    <a:pt x="132" y="46"/>
                  </a:cubicBezTo>
                  <a:cubicBezTo>
                    <a:pt x="131" y="46"/>
                    <a:pt x="131" y="46"/>
                    <a:pt x="131" y="46"/>
                  </a:cubicBezTo>
                  <a:cubicBezTo>
                    <a:pt x="131" y="46"/>
                    <a:pt x="132" y="47"/>
                    <a:pt x="132" y="48"/>
                  </a:cubicBezTo>
                  <a:cubicBezTo>
                    <a:pt x="132" y="53"/>
                    <a:pt x="132" y="53"/>
                    <a:pt x="132" y="53"/>
                  </a:cubicBezTo>
                  <a:cubicBezTo>
                    <a:pt x="132" y="53"/>
                    <a:pt x="132" y="53"/>
                    <a:pt x="132" y="53"/>
                  </a:cubicBezTo>
                  <a:cubicBezTo>
                    <a:pt x="131" y="73"/>
                    <a:pt x="122" y="113"/>
                    <a:pt x="48" y="165"/>
                  </a:cubicBezTo>
                  <a:cubicBezTo>
                    <a:pt x="48" y="165"/>
                    <a:pt x="11" y="184"/>
                    <a:pt x="3" y="213"/>
                  </a:cubicBezTo>
                  <a:cubicBezTo>
                    <a:pt x="1" y="218"/>
                    <a:pt x="0" y="224"/>
                    <a:pt x="0" y="230"/>
                  </a:cubicBezTo>
                  <a:cubicBezTo>
                    <a:pt x="0" y="231"/>
                    <a:pt x="0" y="232"/>
                    <a:pt x="0" y="234"/>
                  </a:cubicBezTo>
                  <a:cubicBezTo>
                    <a:pt x="0" y="234"/>
                    <a:pt x="0" y="234"/>
                    <a:pt x="0" y="234"/>
                  </a:cubicBezTo>
                  <a:cubicBezTo>
                    <a:pt x="0" y="278"/>
                    <a:pt x="0" y="278"/>
                    <a:pt x="0" y="278"/>
                  </a:cubicBezTo>
                  <a:cubicBezTo>
                    <a:pt x="0" y="285"/>
                    <a:pt x="6" y="290"/>
                    <a:pt x="12" y="290"/>
                  </a:cubicBezTo>
                  <a:cubicBezTo>
                    <a:pt x="433" y="290"/>
                    <a:pt x="433" y="290"/>
                    <a:pt x="433" y="290"/>
                  </a:cubicBezTo>
                  <a:cubicBezTo>
                    <a:pt x="439" y="290"/>
                    <a:pt x="445" y="285"/>
                    <a:pt x="445" y="278"/>
                  </a:cubicBezTo>
                  <a:cubicBezTo>
                    <a:pt x="445" y="234"/>
                    <a:pt x="445" y="234"/>
                    <a:pt x="445" y="234"/>
                  </a:cubicBezTo>
                  <a:cubicBezTo>
                    <a:pt x="445" y="234"/>
                    <a:pt x="445" y="234"/>
                    <a:pt x="445" y="234"/>
                  </a:cubicBezTo>
                  <a:cubicBezTo>
                    <a:pt x="445" y="232"/>
                    <a:pt x="445" y="231"/>
                    <a:pt x="445" y="230"/>
                  </a:cubicBezTo>
                  <a:close/>
                  <a:moveTo>
                    <a:pt x="181" y="240"/>
                  </a:moveTo>
                  <a:cubicBezTo>
                    <a:pt x="181" y="244"/>
                    <a:pt x="179" y="246"/>
                    <a:pt x="175" y="246"/>
                  </a:cubicBezTo>
                  <a:cubicBezTo>
                    <a:pt x="153" y="246"/>
                    <a:pt x="153" y="246"/>
                    <a:pt x="153" y="246"/>
                  </a:cubicBezTo>
                  <a:cubicBezTo>
                    <a:pt x="149" y="246"/>
                    <a:pt x="146" y="244"/>
                    <a:pt x="146" y="240"/>
                  </a:cubicBezTo>
                  <a:cubicBezTo>
                    <a:pt x="146" y="218"/>
                    <a:pt x="146" y="218"/>
                    <a:pt x="146" y="218"/>
                  </a:cubicBezTo>
                  <a:cubicBezTo>
                    <a:pt x="146" y="214"/>
                    <a:pt x="149" y="211"/>
                    <a:pt x="153" y="211"/>
                  </a:cubicBezTo>
                  <a:cubicBezTo>
                    <a:pt x="175" y="211"/>
                    <a:pt x="175" y="211"/>
                    <a:pt x="175" y="211"/>
                  </a:cubicBezTo>
                  <a:cubicBezTo>
                    <a:pt x="179" y="211"/>
                    <a:pt x="181" y="214"/>
                    <a:pt x="181" y="218"/>
                  </a:cubicBezTo>
                  <a:lnTo>
                    <a:pt x="181" y="240"/>
                  </a:lnTo>
                  <a:close/>
                  <a:moveTo>
                    <a:pt x="181" y="187"/>
                  </a:moveTo>
                  <a:cubicBezTo>
                    <a:pt x="181" y="190"/>
                    <a:pt x="179" y="193"/>
                    <a:pt x="175" y="193"/>
                  </a:cubicBezTo>
                  <a:cubicBezTo>
                    <a:pt x="153" y="193"/>
                    <a:pt x="153" y="193"/>
                    <a:pt x="153" y="193"/>
                  </a:cubicBezTo>
                  <a:cubicBezTo>
                    <a:pt x="149" y="193"/>
                    <a:pt x="146" y="190"/>
                    <a:pt x="146" y="187"/>
                  </a:cubicBezTo>
                  <a:cubicBezTo>
                    <a:pt x="146" y="164"/>
                    <a:pt x="146" y="164"/>
                    <a:pt x="146" y="164"/>
                  </a:cubicBezTo>
                  <a:cubicBezTo>
                    <a:pt x="146" y="161"/>
                    <a:pt x="149" y="158"/>
                    <a:pt x="153" y="158"/>
                  </a:cubicBezTo>
                  <a:cubicBezTo>
                    <a:pt x="175" y="158"/>
                    <a:pt x="175" y="158"/>
                    <a:pt x="175" y="158"/>
                  </a:cubicBezTo>
                  <a:cubicBezTo>
                    <a:pt x="179" y="158"/>
                    <a:pt x="181" y="161"/>
                    <a:pt x="181" y="164"/>
                  </a:cubicBezTo>
                  <a:lnTo>
                    <a:pt x="181" y="187"/>
                  </a:lnTo>
                  <a:close/>
                  <a:moveTo>
                    <a:pt x="181" y="134"/>
                  </a:moveTo>
                  <a:cubicBezTo>
                    <a:pt x="181" y="137"/>
                    <a:pt x="179" y="140"/>
                    <a:pt x="175" y="140"/>
                  </a:cubicBezTo>
                  <a:cubicBezTo>
                    <a:pt x="153" y="140"/>
                    <a:pt x="153" y="140"/>
                    <a:pt x="153" y="140"/>
                  </a:cubicBezTo>
                  <a:cubicBezTo>
                    <a:pt x="149" y="140"/>
                    <a:pt x="146" y="137"/>
                    <a:pt x="146" y="134"/>
                  </a:cubicBezTo>
                  <a:cubicBezTo>
                    <a:pt x="146" y="111"/>
                    <a:pt x="146" y="111"/>
                    <a:pt x="146" y="111"/>
                  </a:cubicBezTo>
                  <a:cubicBezTo>
                    <a:pt x="146" y="108"/>
                    <a:pt x="149" y="105"/>
                    <a:pt x="153" y="105"/>
                  </a:cubicBezTo>
                  <a:cubicBezTo>
                    <a:pt x="175" y="105"/>
                    <a:pt x="175" y="105"/>
                    <a:pt x="175" y="105"/>
                  </a:cubicBezTo>
                  <a:cubicBezTo>
                    <a:pt x="179" y="105"/>
                    <a:pt x="181" y="108"/>
                    <a:pt x="181" y="111"/>
                  </a:cubicBezTo>
                  <a:lnTo>
                    <a:pt x="181" y="134"/>
                  </a:lnTo>
                  <a:close/>
                  <a:moveTo>
                    <a:pt x="240" y="240"/>
                  </a:moveTo>
                  <a:cubicBezTo>
                    <a:pt x="240" y="244"/>
                    <a:pt x="237" y="246"/>
                    <a:pt x="234" y="246"/>
                  </a:cubicBezTo>
                  <a:cubicBezTo>
                    <a:pt x="211" y="246"/>
                    <a:pt x="211" y="246"/>
                    <a:pt x="211" y="246"/>
                  </a:cubicBezTo>
                  <a:cubicBezTo>
                    <a:pt x="208" y="246"/>
                    <a:pt x="205" y="244"/>
                    <a:pt x="205" y="240"/>
                  </a:cubicBezTo>
                  <a:cubicBezTo>
                    <a:pt x="205" y="218"/>
                    <a:pt x="205" y="218"/>
                    <a:pt x="205" y="218"/>
                  </a:cubicBezTo>
                  <a:cubicBezTo>
                    <a:pt x="205" y="214"/>
                    <a:pt x="208" y="211"/>
                    <a:pt x="211" y="211"/>
                  </a:cubicBezTo>
                  <a:cubicBezTo>
                    <a:pt x="234" y="211"/>
                    <a:pt x="234" y="211"/>
                    <a:pt x="234" y="211"/>
                  </a:cubicBezTo>
                  <a:cubicBezTo>
                    <a:pt x="237" y="211"/>
                    <a:pt x="240" y="214"/>
                    <a:pt x="240" y="218"/>
                  </a:cubicBezTo>
                  <a:lnTo>
                    <a:pt x="240" y="240"/>
                  </a:lnTo>
                  <a:close/>
                  <a:moveTo>
                    <a:pt x="240" y="187"/>
                  </a:moveTo>
                  <a:cubicBezTo>
                    <a:pt x="240" y="190"/>
                    <a:pt x="237" y="193"/>
                    <a:pt x="234" y="193"/>
                  </a:cubicBezTo>
                  <a:cubicBezTo>
                    <a:pt x="211" y="193"/>
                    <a:pt x="211" y="193"/>
                    <a:pt x="211" y="193"/>
                  </a:cubicBezTo>
                  <a:cubicBezTo>
                    <a:pt x="208" y="193"/>
                    <a:pt x="205" y="190"/>
                    <a:pt x="205" y="187"/>
                  </a:cubicBezTo>
                  <a:cubicBezTo>
                    <a:pt x="205" y="164"/>
                    <a:pt x="205" y="164"/>
                    <a:pt x="205" y="164"/>
                  </a:cubicBezTo>
                  <a:cubicBezTo>
                    <a:pt x="205" y="161"/>
                    <a:pt x="208" y="158"/>
                    <a:pt x="211" y="158"/>
                  </a:cubicBezTo>
                  <a:cubicBezTo>
                    <a:pt x="234" y="158"/>
                    <a:pt x="234" y="158"/>
                    <a:pt x="234" y="158"/>
                  </a:cubicBezTo>
                  <a:cubicBezTo>
                    <a:pt x="237" y="158"/>
                    <a:pt x="240" y="161"/>
                    <a:pt x="240" y="164"/>
                  </a:cubicBezTo>
                  <a:lnTo>
                    <a:pt x="240" y="187"/>
                  </a:lnTo>
                  <a:close/>
                  <a:moveTo>
                    <a:pt x="240" y="134"/>
                  </a:moveTo>
                  <a:cubicBezTo>
                    <a:pt x="240" y="137"/>
                    <a:pt x="237" y="140"/>
                    <a:pt x="234" y="140"/>
                  </a:cubicBezTo>
                  <a:cubicBezTo>
                    <a:pt x="211" y="140"/>
                    <a:pt x="211" y="140"/>
                    <a:pt x="211" y="140"/>
                  </a:cubicBezTo>
                  <a:cubicBezTo>
                    <a:pt x="208" y="140"/>
                    <a:pt x="205" y="137"/>
                    <a:pt x="205" y="134"/>
                  </a:cubicBezTo>
                  <a:cubicBezTo>
                    <a:pt x="205" y="111"/>
                    <a:pt x="205" y="111"/>
                    <a:pt x="205" y="111"/>
                  </a:cubicBezTo>
                  <a:cubicBezTo>
                    <a:pt x="205" y="108"/>
                    <a:pt x="208" y="105"/>
                    <a:pt x="211" y="105"/>
                  </a:cubicBezTo>
                  <a:cubicBezTo>
                    <a:pt x="234" y="105"/>
                    <a:pt x="234" y="105"/>
                    <a:pt x="234" y="105"/>
                  </a:cubicBezTo>
                  <a:cubicBezTo>
                    <a:pt x="237" y="105"/>
                    <a:pt x="240" y="108"/>
                    <a:pt x="240" y="111"/>
                  </a:cubicBezTo>
                  <a:lnTo>
                    <a:pt x="240" y="134"/>
                  </a:lnTo>
                  <a:close/>
                  <a:moveTo>
                    <a:pt x="298" y="240"/>
                  </a:moveTo>
                  <a:cubicBezTo>
                    <a:pt x="298" y="244"/>
                    <a:pt x="296" y="246"/>
                    <a:pt x="292" y="246"/>
                  </a:cubicBezTo>
                  <a:cubicBezTo>
                    <a:pt x="269" y="246"/>
                    <a:pt x="269" y="246"/>
                    <a:pt x="269" y="246"/>
                  </a:cubicBezTo>
                  <a:cubicBezTo>
                    <a:pt x="266" y="246"/>
                    <a:pt x="263" y="244"/>
                    <a:pt x="263" y="240"/>
                  </a:cubicBezTo>
                  <a:cubicBezTo>
                    <a:pt x="263" y="218"/>
                    <a:pt x="263" y="218"/>
                    <a:pt x="263" y="218"/>
                  </a:cubicBezTo>
                  <a:cubicBezTo>
                    <a:pt x="263" y="214"/>
                    <a:pt x="266" y="211"/>
                    <a:pt x="269" y="211"/>
                  </a:cubicBezTo>
                  <a:cubicBezTo>
                    <a:pt x="292" y="211"/>
                    <a:pt x="292" y="211"/>
                    <a:pt x="292" y="211"/>
                  </a:cubicBezTo>
                  <a:cubicBezTo>
                    <a:pt x="296" y="211"/>
                    <a:pt x="298" y="214"/>
                    <a:pt x="298" y="218"/>
                  </a:cubicBezTo>
                  <a:lnTo>
                    <a:pt x="298" y="240"/>
                  </a:lnTo>
                  <a:close/>
                  <a:moveTo>
                    <a:pt x="298" y="187"/>
                  </a:moveTo>
                  <a:cubicBezTo>
                    <a:pt x="298" y="190"/>
                    <a:pt x="296" y="193"/>
                    <a:pt x="292" y="193"/>
                  </a:cubicBezTo>
                  <a:cubicBezTo>
                    <a:pt x="269" y="193"/>
                    <a:pt x="269" y="193"/>
                    <a:pt x="269" y="193"/>
                  </a:cubicBezTo>
                  <a:cubicBezTo>
                    <a:pt x="266" y="193"/>
                    <a:pt x="263" y="190"/>
                    <a:pt x="263" y="187"/>
                  </a:cubicBezTo>
                  <a:cubicBezTo>
                    <a:pt x="263" y="164"/>
                    <a:pt x="263" y="164"/>
                    <a:pt x="263" y="164"/>
                  </a:cubicBezTo>
                  <a:cubicBezTo>
                    <a:pt x="263" y="161"/>
                    <a:pt x="266" y="158"/>
                    <a:pt x="269" y="158"/>
                  </a:cubicBezTo>
                  <a:cubicBezTo>
                    <a:pt x="292" y="158"/>
                    <a:pt x="292" y="158"/>
                    <a:pt x="292" y="158"/>
                  </a:cubicBezTo>
                  <a:cubicBezTo>
                    <a:pt x="296" y="158"/>
                    <a:pt x="298" y="161"/>
                    <a:pt x="298" y="164"/>
                  </a:cubicBezTo>
                  <a:lnTo>
                    <a:pt x="298" y="187"/>
                  </a:lnTo>
                  <a:close/>
                  <a:moveTo>
                    <a:pt x="298" y="134"/>
                  </a:moveTo>
                  <a:cubicBezTo>
                    <a:pt x="298" y="137"/>
                    <a:pt x="296" y="140"/>
                    <a:pt x="292" y="140"/>
                  </a:cubicBezTo>
                  <a:cubicBezTo>
                    <a:pt x="269" y="140"/>
                    <a:pt x="269" y="140"/>
                    <a:pt x="269" y="140"/>
                  </a:cubicBezTo>
                  <a:cubicBezTo>
                    <a:pt x="266" y="140"/>
                    <a:pt x="263" y="137"/>
                    <a:pt x="263" y="134"/>
                  </a:cubicBezTo>
                  <a:cubicBezTo>
                    <a:pt x="263" y="111"/>
                    <a:pt x="263" y="111"/>
                    <a:pt x="263" y="111"/>
                  </a:cubicBezTo>
                  <a:cubicBezTo>
                    <a:pt x="263" y="108"/>
                    <a:pt x="266" y="105"/>
                    <a:pt x="269" y="105"/>
                  </a:cubicBezTo>
                  <a:cubicBezTo>
                    <a:pt x="292" y="105"/>
                    <a:pt x="292" y="105"/>
                    <a:pt x="292" y="105"/>
                  </a:cubicBezTo>
                  <a:cubicBezTo>
                    <a:pt x="296" y="105"/>
                    <a:pt x="298" y="108"/>
                    <a:pt x="298" y="111"/>
                  </a:cubicBezTo>
                  <a:lnTo>
                    <a:pt x="298" y="1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73" name="Freeform 8"/>
            <p:cNvSpPr>
              <a:spLocks/>
            </p:cNvSpPr>
            <p:nvPr/>
          </p:nvSpPr>
          <p:spPr bwMode="auto">
            <a:xfrm>
              <a:off x="1165225" y="1162051"/>
              <a:ext cx="157163" cy="150813"/>
            </a:xfrm>
            <a:custGeom>
              <a:avLst/>
              <a:gdLst>
                <a:gd name="T0" fmla="*/ 31 w 99"/>
                <a:gd name="T1" fmla="*/ 95 h 95"/>
                <a:gd name="T2" fmla="*/ 0 w 99"/>
                <a:gd name="T3" fmla="*/ 0 h 95"/>
                <a:gd name="T4" fmla="*/ 99 w 99"/>
                <a:gd name="T5" fmla="*/ 39 h 95"/>
                <a:gd name="T6" fmla="*/ 31 w 99"/>
                <a:gd name="T7" fmla="*/ 95 h 95"/>
              </a:gdLst>
              <a:ahLst/>
              <a:cxnLst>
                <a:cxn ang="0">
                  <a:pos x="T0" y="T1"/>
                </a:cxn>
                <a:cxn ang="0">
                  <a:pos x="T2" y="T3"/>
                </a:cxn>
                <a:cxn ang="0">
                  <a:pos x="T4" y="T5"/>
                </a:cxn>
                <a:cxn ang="0">
                  <a:pos x="T6" y="T7"/>
                </a:cxn>
              </a:cxnLst>
              <a:rect l="0" t="0" r="r" b="b"/>
              <a:pathLst>
                <a:path w="99" h="95">
                  <a:moveTo>
                    <a:pt x="31" y="95"/>
                  </a:moveTo>
                  <a:lnTo>
                    <a:pt x="0" y="0"/>
                  </a:lnTo>
                  <a:lnTo>
                    <a:pt x="99" y="39"/>
                  </a:lnTo>
                  <a:lnTo>
                    <a:pt x="31" y="9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74" name="Freeform 9"/>
            <p:cNvSpPr>
              <a:spLocks noEditPoints="1"/>
            </p:cNvSpPr>
            <p:nvPr/>
          </p:nvSpPr>
          <p:spPr bwMode="auto">
            <a:xfrm>
              <a:off x="1162050" y="1155701"/>
              <a:ext cx="592138" cy="409575"/>
            </a:xfrm>
            <a:custGeom>
              <a:avLst/>
              <a:gdLst>
                <a:gd name="T0" fmla="*/ 104 w 207"/>
                <a:gd name="T1" fmla="*/ 0 h 143"/>
                <a:gd name="T2" fmla="*/ 0 w 207"/>
                <a:gd name="T3" fmla="*/ 71 h 143"/>
                <a:gd name="T4" fmla="*/ 104 w 207"/>
                <a:gd name="T5" fmla="*/ 143 h 143"/>
                <a:gd name="T6" fmla="*/ 207 w 207"/>
                <a:gd name="T7" fmla="*/ 71 h 143"/>
                <a:gd name="T8" fmla="*/ 104 w 207"/>
                <a:gd name="T9" fmla="*/ 0 h 143"/>
                <a:gd name="T10" fmla="*/ 54 w 207"/>
                <a:gd name="T11" fmla="*/ 85 h 143"/>
                <a:gd name="T12" fmla="*/ 40 w 207"/>
                <a:gd name="T13" fmla="*/ 71 h 143"/>
                <a:gd name="T14" fmla="*/ 54 w 207"/>
                <a:gd name="T15" fmla="*/ 57 h 143"/>
                <a:gd name="T16" fmla="*/ 68 w 207"/>
                <a:gd name="T17" fmla="*/ 71 h 143"/>
                <a:gd name="T18" fmla="*/ 54 w 207"/>
                <a:gd name="T19" fmla="*/ 85 h 143"/>
                <a:gd name="T20" fmla="*/ 104 w 207"/>
                <a:gd name="T21" fmla="*/ 85 h 143"/>
                <a:gd name="T22" fmla="*/ 90 w 207"/>
                <a:gd name="T23" fmla="*/ 71 h 143"/>
                <a:gd name="T24" fmla="*/ 104 w 207"/>
                <a:gd name="T25" fmla="*/ 57 h 143"/>
                <a:gd name="T26" fmla="*/ 118 w 207"/>
                <a:gd name="T27" fmla="*/ 71 h 143"/>
                <a:gd name="T28" fmla="*/ 104 w 207"/>
                <a:gd name="T29" fmla="*/ 85 h 143"/>
                <a:gd name="T30" fmla="*/ 154 w 207"/>
                <a:gd name="T31" fmla="*/ 85 h 143"/>
                <a:gd name="T32" fmla="*/ 140 w 207"/>
                <a:gd name="T33" fmla="*/ 71 h 143"/>
                <a:gd name="T34" fmla="*/ 154 w 207"/>
                <a:gd name="T35" fmla="*/ 57 h 143"/>
                <a:gd name="T36" fmla="*/ 168 w 207"/>
                <a:gd name="T37" fmla="*/ 71 h 143"/>
                <a:gd name="T38" fmla="*/ 154 w 207"/>
                <a:gd name="T39" fmla="*/ 8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7" h="143">
                  <a:moveTo>
                    <a:pt x="104" y="0"/>
                  </a:moveTo>
                  <a:cubicBezTo>
                    <a:pt x="47" y="0"/>
                    <a:pt x="0" y="32"/>
                    <a:pt x="0" y="71"/>
                  </a:cubicBezTo>
                  <a:cubicBezTo>
                    <a:pt x="0" y="111"/>
                    <a:pt x="47" y="143"/>
                    <a:pt x="104" y="143"/>
                  </a:cubicBezTo>
                  <a:cubicBezTo>
                    <a:pt x="161" y="143"/>
                    <a:pt x="207" y="111"/>
                    <a:pt x="207" y="71"/>
                  </a:cubicBezTo>
                  <a:cubicBezTo>
                    <a:pt x="207" y="32"/>
                    <a:pt x="161" y="0"/>
                    <a:pt x="104" y="0"/>
                  </a:cubicBezTo>
                  <a:close/>
                  <a:moveTo>
                    <a:pt x="54" y="85"/>
                  </a:moveTo>
                  <a:cubicBezTo>
                    <a:pt x="46" y="85"/>
                    <a:pt x="40" y="79"/>
                    <a:pt x="40" y="71"/>
                  </a:cubicBezTo>
                  <a:cubicBezTo>
                    <a:pt x="40" y="64"/>
                    <a:pt x="46" y="57"/>
                    <a:pt x="54" y="57"/>
                  </a:cubicBezTo>
                  <a:cubicBezTo>
                    <a:pt x="62" y="57"/>
                    <a:pt x="68" y="64"/>
                    <a:pt x="68" y="71"/>
                  </a:cubicBezTo>
                  <a:cubicBezTo>
                    <a:pt x="68" y="79"/>
                    <a:pt x="62" y="85"/>
                    <a:pt x="54" y="85"/>
                  </a:cubicBezTo>
                  <a:close/>
                  <a:moveTo>
                    <a:pt x="104" y="85"/>
                  </a:moveTo>
                  <a:cubicBezTo>
                    <a:pt x="96" y="85"/>
                    <a:pt x="90" y="79"/>
                    <a:pt x="90" y="71"/>
                  </a:cubicBezTo>
                  <a:cubicBezTo>
                    <a:pt x="90" y="64"/>
                    <a:pt x="96" y="57"/>
                    <a:pt x="104" y="57"/>
                  </a:cubicBezTo>
                  <a:cubicBezTo>
                    <a:pt x="112" y="57"/>
                    <a:pt x="118" y="64"/>
                    <a:pt x="118" y="71"/>
                  </a:cubicBezTo>
                  <a:cubicBezTo>
                    <a:pt x="118" y="79"/>
                    <a:pt x="112" y="85"/>
                    <a:pt x="104" y="85"/>
                  </a:cubicBezTo>
                  <a:close/>
                  <a:moveTo>
                    <a:pt x="154" y="85"/>
                  </a:moveTo>
                  <a:cubicBezTo>
                    <a:pt x="146" y="85"/>
                    <a:pt x="140" y="79"/>
                    <a:pt x="140" y="71"/>
                  </a:cubicBezTo>
                  <a:cubicBezTo>
                    <a:pt x="140" y="64"/>
                    <a:pt x="146" y="57"/>
                    <a:pt x="154" y="57"/>
                  </a:cubicBezTo>
                  <a:cubicBezTo>
                    <a:pt x="162" y="57"/>
                    <a:pt x="168" y="64"/>
                    <a:pt x="168" y="71"/>
                  </a:cubicBezTo>
                  <a:cubicBezTo>
                    <a:pt x="168" y="79"/>
                    <a:pt x="162" y="85"/>
                    <a:pt x="154" y="8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grpSp>
        <p:nvGrpSpPr>
          <p:cNvPr id="75" name="组合 74"/>
          <p:cNvGrpSpPr/>
          <p:nvPr/>
        </p:nvGrpSpPr>
        <p:grpSpPr>
          <a:xfrm>
            <a:off x="7542779" y="3848841"/>
            <a:ext cx="542107" cy="609287"/>
            <a:chOff x="279401" y="2698750"/>
            <a:chExt cx="1473200" cy="1655763"/>
          </a:xfrm>
          <a:solidFill>
            <a:schemeClr val="bg1"/>
          </a:solidFill>
        </p:grpSpPr>
        <p:sp>
          <p:nvSpPr>
            <p:cNvPr id="76" name="Freeform 45"/>
            <p:cNvSpPr>
              <a:spLocks noEditPoints="1"/>
            </p:cNvSpPr>
            <p:nvPr/>
          </p:nvSpPr>
          <p:spPr bwMode="auto">
            <a:xfrm>
              <a:off x="279401" y="2884488"/>
              <a:ext cx="1473200" cy="1470025"/>
            </a:xfrm>
            <a:custGeom>
              <a:avLst/>
              <a:gdLst>
                <a:gd name="T0" fmla="*/ 250 w 501"/>
                <a:gd name="T1" fmla="*/ 0 h 501"/>
                <a:gd name="T2" fmla="*/ 0 w 501"/>
                <a:gd name="T3" fmla="*/ 251 h 501"/>
                <a:gd name="T4" fmla="*/ 250 w 501"/>
                <a:gd name="T5" fmla="*/ 501 h 501"/>
                <a:gd name="T6" fmla="*/ 501 w 501"/>
                <a:gd name="T7" fmla="*/ 251 h 501"/>
                <a:gd name="T8" fmla="*/ 250 w 501"/>
                <a:gd name="T9" fmla="*/ 0 h 501"/>
                <a:gd name="T10" fmla="*/ 455 w 501"/>
                <a:gd name="T11" fmla="*/ 267 h 501"/>
                <a:gd name="T12" fmla="*/ 446 w 501"/>
                <a:gd name="T13" fmla="*/ 267 h 501"/>
                <a:gd name="T14" fmla="*/ 389 w 501"/>
                <a:gd name="T15" fmla="*/ 390 h 501"/>
                <a:gd name="T16" fmla="*/ 267 w 501"/>
                <a:gd name="T17" fmla="*/ 447 h 501"/>
                <a:gd name="T18" fmla="*/ 267 w 501"/>
                <a:gd name="T19" fmla="*/ 455 h 501"/>
                <a:gd name="T20" fmla="*/ 250 w 501"/>
                <a:gd name="T21" fmla="*/ 471 h 501"/>
                <a:gd name="T22" fmla="*/ 234 w 501"/>
                <a:gd name="T23" fmla="*/ 455 h 501"/>
                <a:gd name="T24" fmla="*/ 234 w 501"/>
                <a:gd name="T25" fmla="*/ 447 h 501"/>
                <a:gd name="T26" fmla="*/ 111 w 501"/>
                <a:gd name="T27" fmla="*/ 390 h 501"/>
                <a:gd name="T28" fmla="*/ 54 w 501"/>
                <a:gd name="T29" fmla="*/ 267 h 501"/>
                <a:gd name="T30" fmla="*/ 46 w 501"/>
                <a:gd name="T31" fmla="*/ 267 h 501"/>
                <a:gd name="T32" fmla="*/ 30 w 501"/>
                <a:gd name="T33" fmla="*/ 251 h 501"/>
                <a:gd name="T34" fmla="*/ 46 w 501"/>
                <a:gd name="T35" fmla="*/ 234 h 501"/>
                <a:gd name="T36" fmla="*/ 54 w 501"/>
                <a:gd name="T37" fmla="*/ 234 h 501"/>
                <a:gd name="T38" fmla="*/ 111 w 501"/>
                <a:gd name="T39" fmla="*/ 111 h 501"/>
                <a:gd name="T40" fmla="*/ 234 w 501"/>
                <a:gd name="T41" fmla="*/ 54 h 501"/>
                <a:gd name="T42" fmla="*/ 234 w 501"/>
                <a:gd name="T43" fmla="*/ 46 h 501"/>
                <a:gd name="T44" fmla="*/ 250 w 501"/>
                <a:gd name="T45" fmla="*/ 30 h 501"/>
                <a:gd name="T46" fmla="*/ 267 w 501"/>
                <a:gd name="T47" fmla="*/ 46 h 501"/>
                <a:gd name="T48" fmla="*/ 267 w 501"/>
                <a:gd name="T49" fmla="*/ 54 h 501"/>
                <a:gd name="T50" fmla="*/ 389 w 501"/>
                <a:gd name="T51" fmla="*/ 111 h 501"/>
                <a:gd name="T52" fmla="*/ 446 w 501"/>
                <a:gd name="T53" fmla="*/ 234 h 501"/>
                <a:gd name="T54" fmla="*/ 455 w 501"/>
                <a:gd name="T55" fmla="*/ 234 h 501"/>
                <a:gd name="T56" fmla="*/ 471 w 501"/>
                <a:gd name="T57" fmla="*/ 251 h 501"/>
                <a:gd name="T58" fmla="*/ 455 w 501"/>
                <a:gd name="T59" fmla="*/ 267 h 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01" h="501">
                  <a:moveTo>
                    <a:pt x="250" y="0"/>
                  </a:moveTo>
                  <a:cubicBezTo>
                    <a:pt x="112" y="0"/>
                    <a:pt x="0" y="112"/>
                    <a:pt x="0" y="251"/>
                  </a:cubicBezTo>
                  <a:cubicBezTo>
                    <a:pt x="0" y="389"/>
                    <a:pt x="112" y="501"/>
                    <a:pt x="250" y="501"/>
                  </a:cubicBezTo>
                  <a:cubicBezTo>
                    <a:pt x="389" y="501"/>
                    <a:pt x="501" y="389"/>
                    <a:pt x="501" y="251"/>
                  </a:cubicBezTo>
                  <a:cubicBezTo>
                    <a:pt x="501" y="112"/>
                    <a:pt x="389" y="0"/>
                    <a:pt x="250" y="0"/>
                  </a:cubicBezTo>
                  <a:close/>
                  <a:moveTo>
                    <a:pt x="455" y="267"/>
                  </a:moveTo>
                  <a:cubicBezTo>
                    <a:pt x="446" y="267"/>
                    <a:pt x="446" y="267"/>
                    <a:pt x="446" y="267"/>
                  </a:cubicBezTo>
                  <a:cubicBezTo>
                    <a:pt x="442" y="315"/>
                    <a:pt x="421" y="358"/>
                    <a:pt x="389" y="390"/>
                  </a:cubicBezTo>
                  <a:cubicBezTo>
                    <a:pt x="357" y="422"/>
                    <a:pt x="315" y="443"/>
                    <a:pt x="267" y="447"/>
                  </a:cubicBezTo>
                  <a:cubicBezTo>
                    <a:pt x="267" y="455"/>
                    <a:pt x="267" y="455"/>
                    <a:pt x="267" y="455"/>
                  </a:cubicBezTo>
                  <a:cubicBezTo>
                    <a:pt x="267" y="464"/>
                    <a:pt x="259" y="471"/>
                    <a:pt x="250" y="471"/>
                  </a:cubicBezTo>
                  <a:cubicBezTo>
                    <a:pt x="241" y="471"/>
                    <a:pt x="234" y="464"/>
                    <a:pt x="234" y="455"/>
                  </a:cubicBezTo>
                  <a:cubicBezTo>
                    <a:pt x="234" y="447"/>
                    <a:pt x="234" y="447"/>
                    <a:pt x="234" y="447"/>
                  </a:cubicBezTo>
                  <a:cubicBezTo>
                    <a:pt x="186" y="443"/>
                    <a:pt x="143" y="422"/>
                    <a:pt x="111" y="390"/>
                  </a:cubicBezTo>
                  <a:cubicBezTo>
                    <a:pt x="79" y="358"/>
                    <a:pt x="58" y="315"/>
                    <a:pt x="54" y="267"/>
                  </a:cubicBezTo>
                  <a:cubicBezTo>
                    <a:pt x="46" y="267"/>
                    <a:pt x="46" y="267"/>
                    <a:pt x="46" y="267"/>
                  </a:cubicBezTo>
                  <a:cubicBezTo>
                    <a:pt x="37" y="267"/>
                    <a:pt x="30" y="260"/>
                    <a:pt x="30" y="251"/>
                  </a:cubicBezTo>
                  <a:cubicBezTo>
                    <a:pt x="30" y="241"/>
                    <a:pt x="37" y="234"/>
                    <a:pt x="46" y="234"/>
                  </a:cubicBezTo>
                  <a:cubicBezTo>
                    <a:pt x="54" y="234"/>
                    <a:pt x="54" y="234"/>
                    <a:pt x="54" y="234"/>
                  </a:cubicBezTo>
                  <a:cubicBezTo>
                    <a:pt x="58" y="186"/>
                    <a:pt x="79" y="143"/>
                    <a:pt x="111" y="111"/>
                  </a:cubicBezTo>
                  <a:cubicBezTo>
                    <a:pt x="143" y="79"/>
                    <a:pt x="186" y="58"/>
                    <a:pt x="234" y="54"/>
                  </a:cubicBezTo>
                  <a:cubicBezTo>
                    <a:pt x="234" y="46"/>
                    <a:pt x="234" y="46"/>
                    <a:pt x="234" y="46"/>
                  </a:cubicBezTo>
                  <a:cubicBezTo>
                    <a:pt x="234" y="37"/>
                    <a:pt x="241" y="30"/>
                    <a:pt x="250" y="30"/>
                  </a:cubicBezTo>
                  <a:cubicBezTo>
                    <a:pt x="259" y="30"/>
                    <a:pt x="267" y="37"/>
                    <a:pt x="267" y="46"/>
                  </a:cubicBezTo>
                  <a:cubicBezTo>
                    <a:pt x="267" y="54"/>
                    <a:pt x="267" y="54"/>
                    <a:pt x="267" y="54"/>
                  </a:cubicBezTo>
                  <a:cubicBezTo>
                    <a:pt x="315" y="58"/>
                    <a:pt x="357" y="79"/>
                    <a:pt x="389" y="111"/>
                  </a:cubicBezTo>
                  <a:cubicBezTo>
                    <a:pt x="421" y="143"/>
                    <a:pt x="442" y="186"/>
                    <a:pt x="446" y="234"/>
                  </a:cubicBezTo>
                  <a:cubicBezTo>
                    <a:pt x="455" y="234"/>
                    <a:pt x="455" y="234"/>
                    <a:pt x="455" y="234"/>
                  </a:cubicBezTo>
                  <a:cubicBezTo>
                    <a:pt x="464" y="234"/>
                    <a:pt x="471" y="241"/>
                    <a:pt x="471" y="251"/>
                  </a:cubicBezTo>
                  <a:cubicBezTo>
                    <a:pt x="471" y="260"/>
                    <a:pt x="464" y="267"/>
                    <a:pt x="455" y="26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77" name="Freeform 46"/>
            <p:cNvSpPr>
              <a:spLocks/>
            </p:cNvSpPr>
            <p:nvPr/>
          </p:nvSpPr>
          <p:spPr bwMode="auto">
            <a:xfrm>
              <a:off x="966788" y="3043238"/>
              <a:ext cx="96838" cy="117475"/>
            </a:xfrm>
            <a:custGeom>
              <a:avLst/>
              <a:gdLst>
                <a:gd name="T0" fmla="*/ 16 w 33"/>
                <a:gd name="T1" fmla="*/ 40 h 40"/>
                <a:gd name="T2" fmla="*/ 33 w 33"/>
                <a:gd name="T3" fmla="*/ 24 h 40"/>
                <a:gd name="T4" fmla="*/ 33 w 33"/>
                <a:gd name="T5" fmla="*/ 0 h 40"/>
                <a:gd name="T6" fmla="*/ 16 w 33"/>
                <a:gd name="T7" fmla="*/ 0 h 40"/>
                <a:gd name="T8" fmla="*/ 0 w 33"/>
                <a:gd name="T9" fmla="*/ 0 h 40"/>
                <a:gd name="T10" fmla="*/ 0 w 33"/>
                <a:gd name="T11" fmla="*/ 24 h 40"/>
                <a:gd name="T12" fmla="*/ 16 w 33"/>
                <a:gd name="T13" fmla="*/ 40 h 40"/>
              </a:gdLst>
              <a:ahLst/>
              <a:cxnLst>
                <a:cxn ang="0">
                  <a:pos x="T0" y="T1"/>
                </a:cxn>
                <a:cxn ang="0">
                  <a:pos x="T2" y="T3"/>
                </a:cxn>
                <a:cxn ang="0">
                  <a:pos x="T4" y="T5"/>
                </a:cxn>
                <a:cxn ang="0">
                  <a:pos x="T6" y="T7"/>
                </a:cxn>
                <a:cxn ang="0">
                  <a:pos x="T8" y="T9"/>
                </a:cxn>
                <a:cxn ang="0">
                  <a:pos x="T10" y="T11"/>
                </a:cxn>
                <a:cxn ang="0">
                  <a:pos x="T12" y="T13"/>
                </a:cxn>
              </a:cxnLst>
              <a:rect l="0" t="0" r="r" b="b"/>
              <a:pathLst>
                <a:path w="33" h="40">
                  <a:moveTo>
                    <a:pt x="16" y="40"/>
                  </a:moveTo>
                  <a:cubicBezTo>
                    <a:pt x="25" y="40"/>
                    <a:pt x="33" y="33"/>
                    <a:pt x="33" y="24"/>
                  </a:cubicBezTo>
                  <a:cubicBezTo>
                    <a:pt x="33" y="0"/>
                    <a:pt x="33" y="0"/>
                    <a:pt x="33" y="0"/>
                  </a:cubicBezTo>
                  <a:cubicBezTo>
                    <a:pt x="27" y="0"/>
                    <a:pt x="22" y="0"/>
                    <a:pt x="16" y="0"/>
                  </a:cubicBezTo>
                  <a:cubicBezTo>
                    <a:pt x="11" y="0"/>
                    <a:pt x="5" y="0"/>
                    <a:pt x="0" y="0"/>
                  </a:cubicBezTo>
                  <a:cubicBezTo>
                    <a:pt x="0" y="24"/>
                    <a:pt x="0" y="24"/>
                    <a:pt x="0" y="24"/>
                  </a:cubicBezTo>
                  <a:cubicBezTo>
                    <a:pt x="0" y="33"/>
                    <a:pt x="7" y="40"/>
                    <a:pt x="16"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78" name="Freeform 47"/>
            <p:cNvSpPr>
              <a:spLocks/>
            </p:cNvSpPr>
            <p:nvPr/>
          </p:nvSpPr>
          <p:spPr bwMode="auto">
            <a:xfrm>
              <a:off x="966788" y="4079875"/>
              <a:ext cx="96838" cy="115888"/>
            </a:xfrm>
            <a:custGeom>
              <a:avLst/>
              <a:gdLst>
                <a:gd name="T0" fmla="*/ 16 w 33"/>
                <a:gd name="T1" fmla="*/ 0 h 40"/>
                <a:gd name="T2" fmla="*/ 0 w 33"/>
                <a:gd name="T3" fmla="*/ 17 h 40"/>
                <a:gd name="T4" fmla="*/ 0 w 33"/>
                <a:gd name="T5" fmla="*/ 40 h 40"/>
                <a:gd name="T6" fmla="*/ 16 w 33"/>
                <a:gd name="T7" fmla="*/ 40 h 40"/>
                <a:gd name="T8" fmla="*/ 33 w 33"/>
                <a:gd name="T9" fmla="*/ 40 h 40"/>
                <a:gd name="T10" fmla="*/ 33 w 33"/>
                <a:gd name="T11" fmla="*/ 17 h 40"/>
                <a:gd name="T12" fmla="*/ 16 w 33"/>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33" h="40">
                  <a:moveTo>
                    <a:pt x="16" y="0"/>
                  </a:moveTo>
                  <a:cubicBezTo>
                    <a:pt x="7" y="0"/>
                    <a:pt x="0" y="7"/>
                    <a:pt x="0" y="17"/>
                  </a:cubicBezTo>
                  <a:cubicBezTo>
                    <a:pt x="0" y="40"/>
                    <a:pt x="0" y="40"/>
                    <a:pt x="0" y="40"/>
                  </a:cubicBezTo>
                  <a:cubicBezTo>
                    <a:pt x="5" y="40"/>
                    <a:pt x="11" y="40"/>
                    <a:pt x="16" y="40"/>
                  </a:cubicBezTo>
                  <a:cubicBezTo>
                    <a:pt x="22" y="40"/>
                    <a:pt x="27" y="40"/>
                    <a:pt x="33" y="40"/>
                  </a:cubicBezTo>
                  <a:cubicBezTo>
                    <a:pt x="33" y="17"/>
                    <a:pt x="33" y="17"/>
                    <a:pt x="33" y="17"/>
                  </a:cubicBezTo>
                  <a:cubicBezTo>
                    <a:pt x="33" y="7"/>
                    <a:pt x="25" y="0"/>
                    <a:pt x="1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79" name="Freeform 48"/>
            <p:cNvSpPr>
              <a:spLocks/>
            </p:cNvSpPr>
            <p:nvPr/>
          </p:nvSpPr>
          <p:spPr bwMode="auto">
            <a:xfrm>
              <a:off x="434976" y="3571875"/>
              <a:ext cx="120650" cy="96838"/>
            </a:xfrm>
            <a:custGeom>
              <a:avLst/>
              <a:gdLst>
                <a:gd name="T0" fmla="*/ 41 w 41"/>
                <a:gd name="T1" fmla="*/ 17 h 33"/>
                <a:gd name="T2" fmla="*/ 24 w 41"/>
                <a:gd name="T3" fmla="*/ 0 h 33"/>
                <a:gd name="T4" fmla="*/ 1 w 41"/>
                <a:gd name="T5" fmla="*/ 0 h 33"/>
                <a:gd name="T6" fmla="*/ 0 w 41"/>
                <a:gd name="T7" fmla="*/ 17 h 33"/>
                <a:gd name="T8" fmla="*/ 1 w 41"/>
                <a:gd name="T9" fmla="*/ 33 h 33"/>
                <a:gd name="T10" fmla="*/ 24 w 41"/>
                <a:gd name="T11" fmla="*/ 33 h 33"/>
                <a:gd name="T12" fmla="*/ 41 w 41"/>
                <a:gd name="T13" fmla="*/ 17 h 33"/>
              </a:gdLst>
              <a:ahLst/>
              <a:cxnLst>
                <a:cxn ang="0">
                  <a:pos x="T0" y="T1"/>
                </a:cxn>
                <a:cxn ang="0">
                  <a:pos x="T2" y="T3"/>
                </a:cxn>
                <a:cxn ang="0">
                  <a:pos x="T4" y="T5"/>
                </a:cxn>
                <a:cxn ang="0">
                  <a:pos x="T6" y="T7"/>
                </a:cxn>
                <a:cxn ang="0">
                  <a:pos x="T8" y="T9"/>
                </a:cxn>
                <a:cxn ang="0">
                  <a:pos x="T10" y="T11"/>
                </a:cxn>
                <a:cxn ang="0">
                  <a:pos x="T12" y="T13"/>
                </a:cxn>
              </a:cxnLst>
              <a:rect l="0" t="0" r="r" b="b"/>
              <a:pathLst>
                <a:path w="41" h="33">
                  <a:moveTo>
                    <a:pt x="41" y="17"/>
                  </a:moveTo>
                  <a:cubicBezTo>
                    <a:pt x="41" y="7"/>
                    <a:pt x="33" y="0"/>
                    <a:pt x="24" y="0"/>
                  </a:cubicBezTo>
                  <a:cubicBezTo>
                    <a:pt x="1" y="0"/>
                    <a:pt x="1" y="0"/>
                    <a:pt x="1" y="0"/>
                  </a:cubicBezTo>
                  <a:cubicBezTo>
                    <a:pt x="1" y="6"/>
                    <a:pt x="0" y="11"/>
                    <a:pt x="0" y="17"/>
                  </a:cubicBezTo>
                  <a:cubicBezTo>
                    <a:pt x="0" y="22"/>
                    <a:pt x="1" y="28"/>
                    <a:pt x="1" y="33"/>
                  </a:cubicBezTo>
                  <a:cubicBezTo>
                    <a:pt x="24" y="33"/>
                    <a:pt x="24" y="33"/>
                    <a:pt x="24" y="33"/>
                  </a:cubicBezTo>
                  <a:cubicBezTo>
                    <a:pt x="33" y="33"/>
                    <a:pt x="41" y="26"/>
                    <a:pt x="41"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80" name="Freeform 49"/>
            <p:cNvSpPr>
              <a:spLocks/>
            </p:cNvSpPr>
            <p:nvPr/>
          </p:nvSpPr>
          <p:spPr bwMode="auto">
            <a:xfrm>
              <a:off x="1474788" y="3571875"/>
              <a:ext cx="119063" cy="96838"/>
            </a:xfrm>
            <a:custGeom>
              <a:avLst/>
              <a:gdLst>
                <a:gd name="T0" fmla="*/ 39 w 40"/>
                <a:gd name="T1" fmla="*/ 0 h 33"/>
                <a:gd name="T2" fmla="*/ 16 w 40"/>
                <a:gd name="T3" fmla="*/ 0 h 33"/>
                <a:gd name="T4" fmla="*/ 0 w 40"/>
                <a:gd name="T5" fmla="*/ 17 h 33"/>
                <a:gd name="T6" fmla="*/ 16 w 40"/>
                <a:gd name="T7" fmla="*/ 33 h 33"/>
                <a:gd name="T8" fmla="*/ 39 w 40"/>
                <a:gd name="T9" fmla="*/ 33 h 33"/>
                <a:gd name="T10" fmla="*/ 40 w 40"/>
                <a:gd name="T11" fmla="*/ 17 h 33"/>
                <a:gd name="T12" fmla="*/ 39 w 40"/>
                <a:gd name="T13" fmla="*/ 0 h 33"/>
              </a:gdLst>
              <a:ahLst/>
              <a:cxnLst>
                <a:cxn ang="0">
                  <a:pos x="T0" y="T1"/>
                </a:cxn>
                <a:cxn ang="0">
                  <a:pos x="T2" y="T3"/>
                </a:cxn>
                <a:cxn ang="0">
                  <a:pos x="T4" y="T5"/>
                </a:cxn>
                <a:cxn ang="0">
                  <a:pos x="T6" y="T7"/>
                </a:cxn>
                <a:cxn ang="0">
                  <a:pos x="T8" y="T9"/>
                </a:cxn>
                <a:cxn ang="0">
                  <a:pos x="T10" y="T11"/>
                </a:cxn>
                <a:cxn ang="0">
                  <a:pos x="T12" y="T13"/>
                </a:cxn>
              </a:cxnLst>
              <a:rect l="0" t="0" r="r" b="b"/>
              <a:pathLst>
                <a:path w="40" h="33">
                  <a:moveTo>
                    <a:pt x="39" y="0"/>
                  </a:moveTo>
                  <a:cubicBezTo>
                    <a:pt x="16" y="0"/>
                    <a:pt x="16" y="0"/>
                    <a:pt x="16" y="0"/>
                  </a:cubicBezTo>
                  <a:cubicBezTo>
                    <a:pt x="7" y="0"/>
                    <a:pt x="0" y="7"/>
                    <a:pt x="0" y="17"/>
                  </a:cubicBezTo>
                  <a:cubicBezTo>
                    <a:pt x="0" y="26"/>
                    <a:pt x="7" y="33"/>
                    <a:pt x="16" y="33"/>
                  </a:cubicBezTo>
                  <a:cubicBezTo>
                    <a:pt x="39" y="33"/>
                    <a:pt x="39" y="33"/>
                    <a:pt x="39" y="33"/>
                  </a:cubicBezTo>
                  <a:cubicBezTo>
                    <a:pt x="40" y="28"/>
                    <a:pt x="40" y="22"/>
                    <a:pt x="40" y="17"/>
                  </a:cubicBezTo>
                  <a:cubicBezTo>
                    <a:pt x="40" y="11"/>
                    <a:pt x="40" y="6"/>
                    <a:pt x="3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81" name="Oval 50"/>
            <p:cNvSpPr>
              <a:spLocks noChangeArrowheads="1"/>
            </p:cNvSpPr>
            <p:nvPr/>
          </p:nvSpPr>
          <p:spPr bwMode="auto">
            <a:xfrm>
              <a:off x="925513" y="3532188"/>
              <a:ext cx="176213" cy="17462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82" name="Freeform 51"/>
            <p:cNvSpPr>
              <a:spLocks noEditPoints="1"/>
            </p:cNvSpPr>
            <p:nvPr/>
          </p:nvSpPr>
          <p:spPr bwMode="auto">
            <a:xfrm>
              <a:off x="652463" y="3254375"/>
              <a:ext cx="723900" cy="730250"/>
            </a:xfrm>
            <a:custGeom>
              <a:avLst/>
              <a:gdLst>
                <a:gd name="T0" fmla="*/ 106 w 246"/>
                <a:gd name="T1" fmla="*/ 86 h 249"/>
                <a:gd name="T2" fmla="*/ 109 w 246"/>
                <a:gd name="T3" fmla="*/ 89 h 249"/>
                <a:gd name="T4" fmla="*/ 123 w 246"/>
                <a:gd name="T5" fmla="*/ 86 h 249"/>
                <a:gd name="T6" fmla="*/ 162 w 246"/>
                <a:gd name="T7" fmla="*/ 125 h 249"/>
                <a:gd name="T8" fmla="*/ 159 w 246"/>
                <a:gd name="T9" fmla="*/ 139 h 249"/>
                <a:gd name="T10" fmla="*/ 162 w 246"/>
                <a:gd name="T11" fmla="*/ 142 h 249"/>
                <a:gd name="T12" fmla="*/ 246 w 246"/>
                <a:gd name="T13" fmla="*/ 0 h 249"/>
                <a:gd name="T14" fmla="*/ 106 w 246"/>
                <a:gd name="T15" fmla="*/ 86 h 249"/>
                <a:gd name="T16" fmla="*/ 123 w 246"/>
                <a:gd name="T17" fmla="*/ 163 h 249"/>
                <a:gd name="T18" fmla="*/ 84 w 246"/>
                <a:gd name="T19" fmla="*/ 125 h 249"/>
                <a:gd name="T20" fmla="*/ 87 w 246"/>
                <a:gd name="T21" fmla="*/ 110 h 249"/>
                <a:gd name="T22" fmla="*/ 85 w 246"/>
                <a:gd name="T23" fmla="*/ 107 h 249"/>
                <a:gd name="T24" fmla="*/ 0 w 246"/>
                <a:gd name="T25" fmla="*/ 249 h 249"/>
                <a:gd name="T26" fmla="*/ 140 w 246"/>
                <a:gd name="T27" fmla="*/ 163 h 249"/>
                <a:gd name="T28" fmla="*/ 138 w 246"/>
                <a:gd name="T29" fmla="*/ 160 h 249"/>
                <a:gd name="T30" fmla="*/ 123 w 246"/>
                <a:gd name="T31" fmla="*/ 163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6" h="249">
                  <a:moveTo>
                    <a:pt x="106" y="86"/>
                  </a:moveTo>
                  <a:cubicBezTo>
                    <a:pt x="109" y="89"/>
                    <a:pt x="109" y="89"/>
                    <a:pt x="109" y="89"/>
                  </a:cubicBezTo>
                  <a:cubicBezTo>
                    <a:pt x="113" y="87"/>
                    <a:pt x="118" y="86"/>
                    <a:pt x="123" y="86"/>
                  </a:cubicBezTo>
                  <a:cubicBezTo>
                    <a:pt x="145" y="86"/>
                    <a:pt x="162" y="103"/>
                    <a:pt x="162" y="125"/>
                  </a:cubicBezTo>
                  <a:cubicBezTo>
                    <a:pt x="162" y="130"/>
                    <a:pt x="161" y="135"/>
                    <a:pt x="159" y="139"/>
                  </a:cubicBezTo>
                  <a:cubicBezTo>
                    <a:pt x="162" y="142"/>
                    <a:pt x="162" y="142"/>
                    <a:pt x="162" y="142"/>
                  </a:cubicBezTo>
                  <a:cubicBezTo>
                    <a:pt x="246" y="0"/>
                    <a:pt x="246" y="0"/>
                    <a:pt x="246" y="0"/>
                  </a:cubicBezTo>
                  <a:lnTo>
                    <a:pt x="106" y="86"/>
                  </a:lnTo>
                  <a:close/>
                  <a:moveTo>
                    <a:pt x="123" y="163"/>
                  </a:moveTo>
                  <a:cubicBezTo>
                    <a:pt x="102" y="163"/>
                    <a:pt x="84" y="146"/>
                    <a:pt x="84" y="125"/>
                  </a:cubicBezTo>
                  <a:cubicBezTo>
                    <a:pt x="84" y="119"/>
                    <a:pt x="86" y="114"/>
                    <a:pt x="87" y="110"/>
                  </a:cubicBezTo>
                  <a:cubicBezTo>
                    <a:pt x="85" y="107"/>
                    <a:pt x="85" y="107"/>
                    <a:pt x="85" y="107"/>
                  </a:cubicBezTo>
                  <a:cubicBezTo>
                    <a:pt x="0" y="249"/>
                    <a:pt x="0" y="249"/>
                    <a:pt x="0" y="249"/>
                  </a:cubicBezTo>
                  <a:cubicBezTo>
                    <a:pt x="140" y="163"/>
                    <a:pt x="140" y="163"/>
                    <a:pt x="140" y="163"/>
                  </a:cubicBezTo>
                  <a:cubicBezTo>
                    <a:pt x="138" y="160"/>
                    <a:pt x="138" y="160"/>
                    <a:pt x="138" y="160"/>
                  </a:cubicBezTo>
                  <a:cubicBezTo>
                    <a:pt x="133" y="162"/>
                    <a:pt x="128" y="163"/>
                    <a:pt x="123" y="16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83" name="Freeform 52"/>
            <p:cNvSpPr>
              <a:spLocks/>
            </p:cNvSpPr>
            <p:nvPr/>
          </p:nvSpPr>
          <p:spPr bwMode="auto">
            <a:xfrm>
              <a:off x="935038" y="2698750"/>
              <a:ext cx="158750" cy="158750"/>
            </a:xfrm>
            <a:custGeom>
              <a:avLst/>
              <a:gdLst>
                <a:gd name="T0" fmla="*/ 27 w 54"/>
                <a:gd name="T1" fmla="*/ 0 h 54"/>
                <a:gd name="T2" fmla="*/ 0 w 54"/>
                <a:gd name="T3" fmla="*/ 27 h 54"/>
                <a:gd name="T4" fmla="*/ 0 w 54"/>
                <a:gd name="T5" fmla="*/ 54 h 54"/>
                <a:gd name="T6" fmla="*/ 29 w 54"/>
                <a:gd name="T7" fmla="*/ 52 h 54"/>
                <a:gd name="T8" fmla="*/ 29 w 54"/>
                <a:gd name="T9" fmla="*/ 52 h 54"/>
                <a:gd name="T10" fmla="*/ 54 w 54"/>
                <a:gd name="T11" fmla="*/ 53 h 54"/>
                <a:gd name="T12" fmla="*/ 54 w 54"/>
                <a:gd name="T13" fmla="*/ 27 h 54"/>
                <a:gd name="T14" fmla="*/ 27 w 54"/>
                <a:gd name="T15" fmla="*/ 0 h 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4" h="54">
                  <a:moveTo>
                    <a:pt x="27" y="0"/>
                  </a:moveTo>
                  <a:cubicBezTo>
                    <a:pt x="12" y="0"/>
                    <a:pt x="0" y="12"/>
                    <a:pt x="0" y="27"/>
                  </a:cubicBezTo>
                  <a:cubicBezTo>
                    <a:pt x="0" y="54"/>
                    <a:pt x="0" y="54"/>
                    <a:pt x="0" y="54"/>
                  </a:cubicBezTo>
                  <a:cubicBezTo>
                    <a:pt x="10" y="53"/>
                    <a:pt x="19" y="52"/>
                    <a:pt x="29" y="52"/>
                  </a:cubicBezTo>
                  <a:cubicBezTo>
                    <a:pt x="29" y="52"/>
                    <a:pt x="29" y="52"/>
                    <a:pt x="29" y="52"/>
                  </a:cubicBezTo>
                  <a:cubicBezTo>
                    <a:pt x="38" y="52"/>
                    <a:pt x="46" y="52"/>
                    <a:pt x="54" y="53"/>
                  </a:cubicBezTo>
                  <a:cubicBezTo>
                    <a:pt x="54" y="27"/>
                    <a:pt x="54" y="27"/>
                    <a:pt x="54" y="27"/>
                  </a:cubicBezTo>
                  <a:cubicBezTo>
                    <a:pt x="54" y="12"/>
                    <a:pt x="42" y="0"/>
                    <a:pt x="2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grpSp>
        <p:nvGrpSpPr>
          <p:cNvPr id="84" name="组合 83"/>
          <p:cNvGrpSpPr/>
          <p:nvPr/>
        </p:nvGrpSpPr>
        <p:grpSpPr>
          <a:xfrm>
            <a:off x="6684197" y="2213252"/>
            <a:ext cx="631484" cy="647841"/>
            <a:chOff x="7673976" y="2593975"/>
            <a:chExt cx="1716088" cy="1760538"/>
          </a:xfrm>
          <a:solidFill>
            <a:schemeClr val="bg1"/>
          </a:solidFill>
        </p:grpSpPr>
        <p:sp>
          <p:nvSpPr>
            <p:cNvPr id="85" name="Freeform 60"/>
            <p:cNvSpPr>
              <a:spLocks/>
            </p:cNvSpPr>
            <p:nvPr/>
          </p:nvSpPr>
          <p:spPr bwMode="auto">
            <a:xfrm>
              <a:off x="7673976" y="2974975"/>
              <a:ext cx="1284288" cy="1379538"/>
            </a:xfrm>
            <a:custGeom>
              <a:avLst/>
              <a:gdLst>
                <a:gd name="T0" fmla="*/ 415 w 437"/>
                <a:gd name="T1" fmla="*/ 364 h 470"/>
                <a:gd name="T2" fmla="*/ 388 w 437"/>
                <a:gd name="T3" fmla="*/ 335 h 470"/>
                <a:gd name="T4" fmla="*/ 307 w 437"/>
                <a:gd name="T5" fmla="*/ 291 h 470"/>
                <a:gd name="T6" fmla="*/ 273 w 437"/>
                <a:gd name="T7" fmla="*/ 257 h 470"/>
                <a:gd name="T8" fmla="*/ 262 w 437"/>
                <a:gd name="T9" fmla="*/ 240 h 470"/>
                <a:gd name="T10" fmla="*/ 288 w 437"/>
                <a:gd name="T11" fmla="*/ 199 h 470"/>
                <a:gd name="T12" fmla="*/ 294 w 437"/>
                <a:gd name="T13" fmla="*/ 185 h 470"/>
                <a:gd name="T14" fmla="*/ 298 w 437"/>
                <a:gd name="T15" fmla="*/ 147 h 470"/>
                <a:gd name="T16" fmla="*/ 285 w 437"/>
                <a:gd name="T17" fmla="*/ 57 h 470"/>
                <a:gd name="T18" fmla="*/ 280 w 437"/>
                <a:gd name="T19" fmla="*/ 52 h 470"/>
                <a:gd name="T20" fmla="*/ 262 w 437"/>
                <a:gd name="T21" fmla="*/ 37 h 470"/>
                <a:gd name="T22" fmla="*/ 155 w 437"/>
                <a:gd name="T23" fmla="*/ 50 h 470"/>
                <a:gd name="T24" fmla="*/ 140 w 437"/>
                <a:gd name="T25" fmla="*/ 140 h 470"/>
                <a:gd name="T26" fmla="*/ 142 w 437"/>
                <a:gd name="T27" fmla="*/ 179 h 470"/>
                <a:gd name="T28" fmla="*/ 150 w 437"/>
                <a:gd name="T29" fmla="*/ 195 h 470"/>
                <a:gd name="T30" fmla="*/ 153 w 437"/>
                <a:gd name="T31" fmla="*/ 202 h 470"/>
                <a:gd name="T32" fmla="*/ 155 w 437"/>
                <a:gd name="T33" fmla="*/ 201 h 470"/>
                <a:gd name="T34" fmla="*/ 178 w 437"/>
                <a:gd name="T35" fmla="*/ 239 h 470"/>
                <a:gd name="T36" fmla="*/ 159 w 437"/>
                <a:gd name="T37" fmla="*/ 256 h 470"/>
                <a:gd name="T38" fmla="*/ 129 w 437"/>
                <a:gd name="T39" fmla="*/ 291 h 470"/>
                <a:gd name="T40" fmla="*/ 48 w 437"/>
                <a:gd name="T41" fmla="*/ 335 h 470"/>
                <a:gd name="T42" fmla="*/ 21 w 437"/>
                <a:gd name="T43" fmla="*/ 364 h 470"/>
                <a:gd name="T44" fmla="*/ 0 w 437"/>
                <a:gd name="T45" fmla="*/ 451 h 470"/>
                <a:gd name="T46" fmla="*/ 0 w 437"/>
                <a:gd name="T47" fmla="*/ 470 h 470"/>
                <a:gd name="T48" fmla="*/ 437 w 437"/>
                <a:gd name="T49" fmla="*/ 470 h 470"/>
                <a:gd name="T50" fmla="*/ 437 w 437"/>
                <a:gd name="T51" fmla="*/ 451 h 470"/>
                <a:gd name="T52" fmla="*/ 415 w 437"/>
                <a:gd name="T53" fmla="*/ 364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37" h="470">
                  <a:moveTo>
                    <a:pt x="415" y="364"/>
                  </a:moveTo>
                  <a:cubicBezTo>
                    <a:pt x="415" y="364"/>
                    <a:pt x="422" y="351"/>
                    <a:pt x="388" y="335"/>
                  </a:cubicBezTo>
                  <a:cubicBezTo>
                    <a:pt x="307" y="291"/>
                    <a:pt x="307" y="291"/>
                    <a:pt x="307" y="291"/>
                  </a:cubicBezTo>
                  <a:cubicBezTo>
                    <a:pt x="273" y="257"/>
                    <a:pt x="273" y="257"/>
                    <a:pt x="273" y="257"/>
                  </a:cubicBezTo>
                  <a:cubicBezTo>
                    <a:pt x="256" y="248"/>
                    <a:pt x="246" y="251"/>
                    <a:pt x="262" y="240"/>
                  </a:cubicBezTo>
                  <a:cubicBezTo>
                    <a:pt x="274" y="230"/>
                    <a:pt x="282" y="216"/>
                    <a:pt x="288" y="199"/>
                  </a:cubicBezTo>
                  <a:cubicBezTo>
                    <a:pt x="289" y="198"/>
                    <a:pt x="292" y="194"/>
                    <a:pt x="294" y="185"/>
                  </a:cubicBezTo>
                  <a:cubicBezTo>
                    <a:pt x="294" y="185"/>
                    <a:pt x="325" y="148"/>
                    <a:pt x="298" y="147"/>
                  </a:cubicBezTo>
                  <a:cubicBezTo>
                    <a:pt x="298" y="147"/>
                    <a:pt x="326" y="96"/>
                    <a:pt x="285" y="57"/>
                  </a:cubicBezTo>
                  <a:cubicBezTo>
                    <a:pt x="285" y="57"/>
                    <a:pt x="283" y="55"/>
                    <a:pt x="280" y="52"/>
                  </a:cubicBezTo>
                  <a:cubicBezTo>
                    <a:pt x="271" y="42"/>
                    <a:pt x="262" y="37"/>
                    <a:pt x="262" y="37"/>
                  </a:cubicBezTo>
                  <a:cubicBezTo>
                    <a:pt x="203" y="0"/>
                    <a:pt x="155" y="50"/>
                    <a:pt x="155" y="50"/>
                  </a:cubicBezTo>
                  <a:cubicBezTo>
                    <a:pt x="113" y="88"/>
                    <a:pt x="140" y="140"/>
                    <a:pt x="140" y="140"/>
                  </a:cubicBezTo>
                  <a:cubicBezTo>
                    <a:pt x="112" y="140"/>
                    <a:pt x="142" y="179"/>
                    <a:pt x="142" y="179"/>
                  </a:cubicBezTo>
                  <a:cubicBezTo>
                    <a:pt x="146" y="197"/>
                    <a:pt x="150" y="195"/>
                    <a:pt x="150" y="195"/>
                  </a:cubicBezTo>
                  <a:cubicBezTo>
                    <a:pt x="152" y="195"/>
                    <a:pt x="152" y="198"/>
                    <a:pt x="153" y="202"/>
                  </a:cubicBezTo>
                  <a:cubicBezTo>
                    <a:pt x="154" y="201"/>
                    <a:pt x="154" y="201"/>
                    <a:pt x="155" y="201"/>
                  </a:cubicBezTo>
                  <a:cubicBezTo>
                    <a:pt x="160" y="216"/>
                    <a:pt x="168" y="229"/>
                    <a:pt x="178" y="239"/>
                  </a:cubicBezTo>
                  <a:cubicBezTo>
                    <a:pt x="187" y="251"/>
                    <a:pt x="163" y="251"/>
                    <a:pt x="159" y="256"/>
                  </a:cubicBezTo>
                  <a:cubicBezTo>
                    <a:pt x="157" y="259"/>
                    <a:pt x="129" y="291"/>
                    <a:pt x="129" y="291"/>
                  </a:cubicBezTo>
                  <a:cubicBezTo>
                    <a:pt x="48" y="335"/>
                    <a:pt x="48" y="335"/>
                    <a:pt x="48" y="335"/>
                  </a:cubicBezTo>
                  <a:cubicBezTo>
                    <a:pt x="15" y="351"/>
                    <a:pt x="21" y="364"/>
                    <a:pt x="21" y="364"/>
                  </a:cubicBezTo>
                  <a:cubicBezTo>
                    <a:pt x="0" y="451"/>
                    <a:pt x="0" y="451"/>
                    <a:pt x="0" y="451"/>
                  </a:cubicBezTo>
                  <a:cubicBezTo>
                    <a:pt x="0" y="470"/>
                    <a:pt x="0" y="470"/>
                    <a:pt x="0" y="470"/>
                  </a:cubicBezTo>
                  <a:cubicBezTo>
                    <a:pt x="437" y="470"/>
                    <a:pt x="437" y="470"/>
                    <a:pt x="437" y="470"/>
                  </a:cubicBezTo>
                  <a:cubicBezTo>
                    <a:pt x="437" y="451"/>
                    <a:pt x="437" y="451"/>
                    <a:pt x="437" y="451"/>
                  </a:cubicBezTo>
                  <a:lnTo>
                    <a:pt x="415" y="3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86" name="Freeform 61"/>
            <p:cNvSpPr>
              <a:spLocks noEditPoints="1"/>
            </p:cNvSpPr>
            <p:nvPr/>
          </p:nvSpPr>
          <p:spPr bwMode="auto">
            <a:xfrm>
              <a:off x="8540751" y="2593975"/>
              <a:ext cx="849313" cy="739775"/>
            </a:xfrm>
            <a:custGeom>
              <a:avLst/>
              <a:gdLst>
                <a:gd name="T0" fmla="*/ 143 w 289"/>
                <a:gd name="T1" fmla="*/ 1 h 252"/>
                <a:gd name="T2" fmla="*/ 0 w 289"/>
                <a:gd name="T3" fmla="*/ 111 h 252"/>
                <a:gd name="T4" fmla="*/ 73 w 289"/>
                <a:gd name="T5" fmla="*/ 203 h 252"/>
                <a:gd name="T6" fmla="*/ 47 w 289"/>
                <a:gd name="T7" fmla="*/ 252 h 252"/>
                <a:gd name="T8" fmla="*/ 121 w 289"/>
                <a:gd name="T9" fmla="*/ 216 h 252"/>
                <a:gd name="T10" fmla="*/ 146 w 289"/>
                <a:gd name="T11" fmla="*/ 217 h 252"/>
                <a:gd name="T12" fmla="*/ 288 w 289"/>
                <a:gd name="T13" fmla="*/ 107 h 252"/>
                <a:gd name="T14" fmla="*/ 143 w 289"/>
                <a:gd name="T15" fmla="*/ 1 h 252"/>
                <a:gd name="T16" fmla="*/ 73 w 289"/>
                <a:gd name="T17" fmla="*/ 131 h 252"/>
                <a:gd name="T18" fmla="*/ 55 w 289"/>
                <a:gd name="T19" fmla="*/ 113 h 252"/>
                <a:gd name="T20" fmla="*/ 73 w 289"/>
                <a:gd name="T21" fmla="*/ 95 h 252"/>
                <a:gd name="T22" fmla="*/ 91 w 289"/>
                <a:gd name="T23" fmla="*/ 113 h 252"/>
                <a:gd name="T24" fmla="*/ 73 w 289"/>
                <a:gd name="T25" fmla="*/ 131 h 252"/>
                <a:gd name="T26" fmla="*/ 144 w 289"/>
                <a:gd name="T27" fmla="*/ 131 h 252"/>
                <a:gd name="T28" fmla="*/ 126 w 289"/>
                <a:gd name="T29" fmla="*/ 113 h 252"/>
                <a:gd name="T30" fmla="*/ 144 w 289"/>
                <a:gd name="T31" fmla="*/ 95 h 252"/>
                <a:gd name="T32" fmla="*/ 162 w 289"/>
                <a:gd name="T33" fmla="*/ 113 h 252"/>
                <a:gd name="T34" fmla="*/ 144 w 289"/>
                <a:gd name="T35" fmla="*/ 131 h 252"/>
                <a:gd name="T36" fmla="*/ 216 w 289"/>
                <a:gd name="T37" fmla="*/ 131 h 252"/>
                <a:gd name="T38" fmla="*/ 198 w 289"/>
                <a:gd name="T39" fmla="*/ 113 h 252"/>
                <a:gd name="T40" fmla="*/ 216 w 289"/>
                <a:gd name="T41" fmla="*/ 95 h 252"/>
                <a:gd name="T42" fmla="*/ 233 w 289"/>
                <a:gd name="T43" fmla="*/ 113 h 252"/>
                <a:gd name="T44" fmla="*/ 216 w 289"/>
                <a:gd name="T45" fmla="*/ 131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9" h="252">
                  <a:moveTo>
                    <a:pt x="143" y="1"/>
                  </a:moveTo>
                  <a:cubicBezTo>
                    <a:pt x="63" y="2"/>
                    <a:pt x="0" y="51"/>
                    <a:pt x="0" y="111"/>
                  </a:cubicBezTo>
                  <a:cubicBezTo>
                    <a:pt x="1" y="151"/>
                    <a:pt x="30" y="185"/>
                    <a:pt x="73" y="203"/>
                  </a:cubicBezTo>
                  <a:cubicBezTo>
                    <a:pt x="47" y="252"/>
                    <a:pt x="47" y="252"/>
                    <a:pt x="47" y="252"/>
                  </a:cubicBezTo>
                  <a:cubicBezTo>
                    <a:pt x="121" y="216"/>
                    <a:pt x="121" y="216"/>
                    <a:pt x="121" y="216"/>
                  </a:cubicBezTo>
                  <a:cubicBezTo>
                    <a:pt x="129" y="217"/>
                    <a:pt x="137" y="218"/>
                    <a:pt x="146" y="217"/>
                  </a:cubicBezTo>
                  <a:cubicBezTo>
                    <a:pt x="225" y="216"/>
                    <a:pt x="289" y="167"/>
                    <a:pt x="288" y="107"/>
                  </a:cubicBezTo>
                  <a:cubicBezTo>
                    <a:pt x="287" y="47"/>
                    <a:pt x="222" y="0"/>
                    <a:pt x="143" y="1"/>
                  </a:cubicBezTo>
                  <a:close/>
                  <a:moveTo>
                    <a:pt x="73" y="131"/>
                  </a:moveTo>
                  <a:cubicBezTo>
                    <a:pt x="63" y="131"/>
                    <a:pt x="55" y="123"/>
                    <a:pt x="55" y="113"/>
                  </a:cubicBezTo>
                  <a:cubicBezTo>
                    <a:pt x="55" y="103"/>
                    <a:pt x="63" y="95"/>
                    <a:pt x="73" y="95"/>
                  </a:cubicBezTo>
                  <a:cubicBezTo>
                    <a:pt x="83" y="95"/>
                    <a:pt x="91" y="103"/>
                    <a:pt x="91" y="113"/>
                  </a:cubicBezTo>
                  <a:cubicBezTo>
                    <a:pt x="91" y="123"/>
                    <a:pt x="83" y="131"/>
                    <a:pt x="73" y="131"/>
                  </a:cubicBezTo>
                  <a:close/>
                  <a:moveTo>
                    <a:pt x="144" y="131"/>
                  </a:moveTo>
                  <a:cubicBezTo>
                    <a:pt x="134" y="131"/>
                    <a:pt x="126" y="123"/>
                    <a:pt x="126" y="113"/>
                  </a:cubicBezTo>
                  <a:cubicBezTo>
                    <a:pt x="126" y="103"/>
                    <a:pt x="134" y="95"/>
                    <a:pt x="144" y="95"/>
                  </a:cubicBezTo>
                  <a:cubicBezTo>
                    <a:pt x="154" y="95"/>
                    <a:pt x="162" y="103"/>
                    <a:pt x="162" y="113"/>
                  </a:cubicBezTo>
                  <a:cubicBezTo>
                    <a:pt x="162" y="123"/>
                    <a:pt x="154" y="131"/>
                    <a:pt x="144" y="131"/>
                  </a:cubicBezTo>
                  <a:close/>
                  <a:moveTo>
                    <a:pt x="216" y="131"/>
                  </a:moveTo>
                  <a:cubicBezTo>
                    <a:pt x="206" y="131"/>
                    <a:pt x="198" y="123"/>
                    <a:pt x="198" y="113"/>
                  </a:cubicBezTo>
                  <a:cubicBezTo>
                    <a:pt x="198" y="103"/>
                    <a:pt x="206" y="95"/>
                    <a:pt x="216" y="95"/>
                  </a:cubicBezTo>
                  <a:cubicBezTo>
                    <a:pt x="225" y="95"/>
                    <a:pt x="233" y="103"/>
                    <a:pt x="233" y="113"/>
                  </a:cubicBezTo>
                  <a:cubicBezTo>
                    <a:pt x="233" y="123"/>
                    <a:pt x="225" y="131"/>
                    <a:pt x="216" y="1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87" name="矩形 86"/>
          <p:cNvSpPr/>
          <p:nvPr/>
        </p:nvSpPr>
        <p:spPr>
          <a:xfrm>
            <a:off x="0" y="1073427"/>
            <a:ext cx="23555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矩形 87"/>
          <p:cNvSpPr/>
          <p:nvPr/>
        </p:nvSpPr>
        <p:spPr>
          <a:xfrm>
            <a:off x="735497" y="1073426"/>
            <a:ext cx="2443638"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TextBox 88"/>
          <p:cNvSpPr txBox="1"/>
          <p:nvPr/>
        </p:nvSpPr>
        <p:spPr>
          <a:xfrm>
            <a:off x="1051891" y="1065798"/>
            <a:ext cx="2127243" cy="369332"/>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前端框架：</a:t>
            </a:r>
            <a:r>
              <a:rPr lang="en-US" altLang="zh-CN" dirty="0">
                <a:solidFill>
                  <a:schemeClr val="bg1"/>
                </a:solidFill>
                <a:latin typeface="微软雅黑" panose="020B0503020204020204" pitchFamily="34" charset="-122"/>
                <a:ea typeface="微软雅黑" panose="020B0503020204020204" pitchFamily="34" charset="-122"/>
              </a:rPr>
              <a:t>Vue.js</a:t>
            </a:r>
          </a:p>
        </p:txBody>
      </p:sp>
      <p:sp>
        <p:nvSpPr>
          <p:cNvPr id="90" name="文本框 43"/>
          <p:cNvSpPr txBox="1"/>
          <p:nvPr/>
        </p:nvSpPr>
        <p:spPr>
          <a:xfrm>
            <a:off x="2902235" y="1786503"/>
            <a:ext cx="2781300" cy="338554"/>
          </a:xfrm>
          <a:prstGeom prst="rect">
            <a:avLst/>
          </a:prstGeom>
          <a:noFill/>
        </p:spPr>
        <p:txBody>
          <a:bodyPr wrap="square" rtlCol="0">
            <a:spAutoFit/>
          </a:bodyPr>
          <a:lstStyle/>
          <a:p>
            <a:r>
              <a:rPr lang="zh-CN" altLang="en-US" sz="1600" dirty="0">
                <a:solidFill>
                  <a:srgbClr val="605E5E"/>
                </a:solidFill>
                <a:latin typeface="微软雅黑" panose="020B0503020204020204" pitchFamily="34" charset="-122"/>
                <a:ea typeface="微软雅黑" panose="020B0503020204020204" pitchFamily="34" charset="-122"/>
                <a:cs typeface="Arial Unicode MS" panose="020B0604020202020204" pitchFamily="34" charset="-122"/>
              </a:rPr>
              <a:t>声明式渲染</a:t>
            </a:r>
          </a:p>
        </p:txBody>
      </p:sp>
      <p:sp>
        <p:nvSpPr>
          <p:cNvPr id="91" name="文本框 43"/>
          <p:cNvSpPr txBox="1"/>
          <p:nvPr/>
        </p:nvSpPr>
        <p:spPr>
          <a:xfrm>
            <a:off x="2029682" y="3587154"/>
            <a:ext cx="1504332" cy="338554"/>
          </a:xfrm>
          <a:prstGeom prst="rect">
            <a:avLst/>
          </a:prstGeom>
          <a:noFill/>
        </p:spPr>
        <p:txBody>
          <a:bodyPr wrap="square" rtlCol="0">
            <a:spAutoFit/>
          </a:bodyPr>
          <a:lstStyle/>
          <a:p>
            <a:r>
              <a:rPr lang="zh-CN" altLang="en-US" sz="1600" dirty="0">
                <a:solidFill>
                  <a:srgbClr val="605E5E"/>
                </a:solidFill>
                <a:latin typeface="微软雅黑" panose="020B0503020204020204" pitchFamily="34" charset="-122"/>
                <a:ea typeface="微软雅黑" panose="020B0503020204020204" pitchFamily="34" charset="-122"/>
                <a:cs typeface="Arial Unicode MS" panose="020B0604020202020204" pitchFamily="34" charset="-122"/>
              </a:rPr>
              <a:t>生命周期管理</a:t>
            </a:r>
          </a:p>
        </p:txBody>
      </p:sp>
      <p:sp>
        <p:nvSpPr>
          <p:cNvPr id="92" name="文本框 43"/>
          <p:cNvSpPr txBox="1"/>
          <p:nvPr/>
        </p:nvSpPr>
        <p:spPr>
          <a:xfrm>
            <a:off x="3376864" y="5515666"/>
            <a:ext cx="1154444" cy="338554"/>
          </a:xfrm>
          <a:prstGeom prst="rect">
            <a:avLst/>
          </a:prstGeom>
          <a:noFill/>
        </p:spPr>
        <p:txBody>
          <a:bodyPr wrap="square" rtlCol="0">
            <a:spAutoFit/>
          </a:bodyPr>
          <a:lstStyle/>
          <a:p>
            <a:r>
              <a:rPr lang="zh-CN" altLang="en-US" sz="1600" dirty="0">
                <a:solidFill>
                  <a:srgbClr val="605E5E"/>
                </a:solidFill>
                <a:latin typeface="微软雅黑" panose="020B0503020204020204" pitchFamily="34" charset="-122"/>
                <a:ea typeface="微软雅黑" panose="020B0503020204020204" pitchFamily="34" charset="-122"/>
                <a:cs typeface="Arial Unicode MS" panose="020B0604020202020204" pitchFamily="34" charset="-122"/>
              </a:rPr>
              <a:t>构建工具</a:t>
            </a:r>
          </a:p>
        </p:txBody>
      </p:sp>
      <p:sp>
        <p:nvSpPr>
          <p:cNvPr id="93" name="文本框 43"/>
          <p:cNvSpPr txBox="1"/>
          <p:nvPr/>
        </p:nvSpPr>
        <p:spPr>
          <a:xfrm>
            <a:off x="7982657" y="5427860"/>
            <a:ext cx="2781300" cy="338554"/>
          </a:xfrm>
          <a:prstGeom prst="rect">
            <a:avLst/>
          </a:prstGeom>
          <a:noFill/>
        </p:spPr>
        <p:txBody>
          <a:bodyPr wrap="square" rtlCol="0">
            <a:spAutoFit/>
          </a:bodyPr>
          <a:lstStyle/>
          <a:p>
            <a:r>
              <a:rPr lang="zh-CN" altLang="en-US" sz="1600" dirty="0">
                <a:solidFill>
                  <a:srgbClr val="605E5E"/>
                </a:solidFill>
                <a:latin typeface="微软雅黑" panose="020B0503020204020204" pitchFamily="34" charset="-122"/>
                <a:ea typeface="微软雅黑" panose="020B0503020204020204" pitchFamily="34" charset="-122"/>
                <a:cs typeface="Arial Unicode MS" panose="020B0604020202020204" pitchFamily="34" charset="-122"/>
              </a:rPr>
              <a:t>状态管理</a:t>
            </a:r>
          </a:p>
        </p:txBody>
      </p:sp>
      <p:sp>
        <p:nvSpPr>
          <p:cNvPr id="94" name="文本框 43"/>
          <p:cNvSpPr txBox="1"/>
          <p:nvPr/>
        </p:nvSpPr>
        <p:spPr>
          <a:xfrm>
            <a:off x="8773232" y="3407346"/>
            <a:ext cx="2781300" cy="338554"/>
          </a:xfrm>
          <a:prstGeom prst="rect">
            <a:avLst/>
          </a:prstGeom>
          <a:noFill/>
        </p:spPr>
        <p:txBody>
          <a:bodyPr wrap="square" rtlCol="0">
            <a:spAutoFit/>
          </a:bodyPr>
          <a:lstStyle/>
          <a:p>
            <a:r>
              <a:rPr lang="zh-CN" altLang="en-US" sz="1600" dirty="0">
                <a:solidFill>
                  <a:srgbClr val="605E5E"/>
                </a:solidFill>
                <a:latin typeface="微软雅黑" panose="020B0503020204020204" pitchFamily="34" charset="-122"/>
                <a:ea typeface="微软雅黑" panose="020B0503020204020204" pitchFamily="34" charset="-122"/>
                <a:cs typeface="Arial Unicode MS" panose="020B0604020202020204" pitchFamily="34" charset="-122"/>
              </a:rPr>
              <a:t>客户端路由</a:t>
            </a:r>
          </a:p>
        </p:txBody>
      </p:sp>
      <p:sp>
        <p:nvSpPr>
          <p:cNvPr id="95" name="文本框 43"/>
          <p:cNvSpPr txBox="1"/>
          <p:nvPr/>
        </p:nvSpPr>
        <p:spPr>
          <a:xfrm>
            <a:off x="7946438" y="1807961"/>
            <a:ext cx="2781300" cy="338554"/>
          </a:xfrm>
          <a:prstGeom prst="rect">
            <a:avLst/>
          </a:prstGeom>
          <a:noFill/>
        </p:spPr>
        <p:txBody>
          <a:bodyPr wrap="square" rtlCol="0">
            <a:spAutoFit/>
          </a:bodyPr>
          <a:lstStyle/>
          <a:p>
            <a:r>
              <a:rPr lang="zh-CN" altLang="en-US" sz="1600" dirty="0">
                <a:solidFill>
                  <a:srgbClr val="605E5E"/>
                </a:solidFill>
                <a:latin typeface="微软雅黑" panose="020B0503020204020204" pitchFamily="34" charset="-122"/>
                <a:ea typeface="微软雅黑" panose="020B0503020204020204" pitchFamily="34" charset="-122"/>
                <a:cs typeface="Arial Unicode MS" panose="020B0604020202020204" pitchFamily="34" charset="-122"/>
              </a:rPr>
              <a:t>组件系统</a:t>
            </a:r>
          </a:p>
        </p:txBody>
      </p:sp>
      <p:sp>
        <p:nvSpPr>
          <p:cNvPr id="96" name="TextBox 95"/>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开发模式的改变：前后端分离</a:t>
            </a:r>
          </a:p>
        </p:txBody>
      </p:sp>
    </p:spTree>
    <p:extLst>
      <p:ext uri="{BB962C8B-B14F-4D97-AF65-F5344CB8AC3E}">
        <p14:creationId xmlns:p14="http://schemas.microsoft.com/office/powerpoint/2010/main" val="7547458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231904" y="2821862"/>
            <a:ext cx="2351798" cy="646331"/>
          </a:xfrm>
          <a:prstGeom prst="rect">
            <a:avLst/>
          </a:prstGeom>
          <a:solidFill>
            <a:schemeClr val="accent6">
              <a:lumMod val="75000"/>
            </a:schemeClr>
          </a:solidFill>
        </p:spPr>
        <p:txBody>
          <a:bodyPr wrap="none" rtlCol="0" anchor="ctr" anchorCtr="1">
            <a:spAutoFit/>
          </a:bodyPr>
          <a:lstStyle/>
          <a:p>
            <a:r>
              <a:rPr lang="en-US" altLang="zh-CN" sz="3600" dirty="0">
                <a:solidFill>
                  <a:schemeClr val="bg1"/>
                </a:solidFill>
                <a:latin typeface="微软雅黑" pitchFamily="34" charset="-122"/>
                <a:ea typeface="微软雅黑" pitchFamily="34" charset="-122"/>
              </a:rPr>
              <a:t>Part three</a:t>
            </a:r>
            <a:endParaRPr lang="zh-CN" altLang="en-US" sz="3600" dirty="0">
              <a:solidFill>
                <a:schemeClr val="bg1"/>
              </a:solidFill>
              <a:latin typeface="微软雅黑" pitchFamily="34" charset="-122"/>
              <a:ea typeface="微软雅黑" pitchFamily="34" charset="-122"/>
            </a:endParaRPr>
          </a:p>
        </p:txBody>
      </p:sp>
      <p:sp>
        <p:nvSpPr>
          <p:cNvPr id="5" name="TextBox 4"/>
          <p:cNvSpPr txBox="1"/>
          <p:nvPr/>
        </p:nvSpPr>
        <p:spPr>
          <a:xfrm>
            <a:off x="5203720" y="3509262"/>
            <a:ext cx="5301247" cy="553998"/>
          </a:xfrm>
          <a:prstGeom prst="rect">
            <a:avLst/>
          </a:prstGeom>
          <a:noFill/>
        </p:spPr>
        <p:txBody>
          <a:bodyPr wrap="square" rtlCol="0">
            <a:spAutoFit/>
          </a:bodyPr>
          <a:lstStyle>
            <a:defPPr>
              <a:defRPr lang="en-US"/>
            </a:defPPr>
            <a:lvl1pPr algn="ctr">
              <a:defRPr sz="4267" b="1">
                <a:solidFill>
                  <a:schemeClr val="bg2">
                    <a:lumMod val="50000"/>
                  </a:schemeClr>
                </a:solidFill>
                <a:latin typeface="微软雅黑" pitchFamily="34" charset="-122"/>
                <a:ea typeface="微软雅黑" pitchFamily="34" charset="-122"/>
              </a:defRPr>
            </a:lvl1pPr>
          </a:lstStyle>
          <a:p>
            <a:pPr algn="l"/>
            <a:r>
              <a:rPr lang="zh-CN" altLang="en-US" sz="3000" dirty="0"/>
              <a:t>项目集成的改变：持续集成</a:t>
            </a:r>
          </a:p>
        </p:txBody>
      </p:sp>
      <p:sp>
        <p:nvSpPr>
          <p:cNvPr id="6" name="TextBox 5"/>
          <p:cNvSpPr txBox="1"/>
          <p:nvPr/>
        </p:nvSpPr>
        <p:spPr>
          <a:xfrm>
            <a:off x="2882544" y="2419790"/>
            <a:ext cx="2210862" cy="2062103"/>
          </a:xfrm>
          <a:prstGeom prst="rect">
            <a:avLst/>
          </a:prstGeom>
          <a:noFill/>
        </p:spPr>
        <p:txBody>
          <a:bodyPr wrap="none" rtlCol="0">
            <a:spAutoFit/>
          </a:bodyPr>
          <a:lstStyle/>
          <a:p>
            <a:r>
              <a:rPr lang="en-US" altLang="zh-CN" sz="12800" b="1" dirty="0">
                <a:solidFill>
                  <a:schemeClr val="bg2">
                    <a:lumMod val="50000"/>
                  </a:schemeClr>
                </a:solidFill>
                <a:latin typeface="微软雅黑" panose="020B0503020204020204" pitchFamily="34" charset="-122"/>
                <a:ea typeface="微软雅黑" panose="020B0503020204020204" pitchFamily="34" charset="-122"/>
              </a:rPr>
              <a:t>03</a:t>
            </a:r>
            <a:endParaRPr lang="zh-CN" altLang="en-US" sz="12800" b="1" dirty="0">
              <a:solidFill>
                <a:schemeClr val="bg2">
                  <a:lumMod val="50000"/>
                </a:schemeClr>
              </a:solidFill>
              <a:latin typeface="微软雅黑" panose="020B0503020204020204" pitchFamily="34" charset="-122"/>
              <a:ea typeface="微软雅黑" panose="020B0503020204020204" pitchFamily="34" charset="-122"/>
            </a:endParaRPr>
          </a:p>
        </p:txBody>
      </p:sp>
      <p:cxnSp>
        <p:nvCxnSpPr>
          <p:cNvPr id="7" name="直接连接符 6"/>
          <p:cNvCxnSpPr/>
          <p:nvPr/>
        </p:nvCxnSpPr>
        <p:spPr>
          <a:xfrm>
            <a:off x="3083094" y="4223289"/>
            <a:ext cx="5664629" cy="0"/>
          </a:xfrm>
          <a:prstGeom prst="line">
            <a:avLst/>
          </a:prstGeom>
          <a:ln>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3083094" y="2426241"/>
            <a:ext cx="5664629" cy="0"/>
          </a:xfrm>
          <a:prstGeom prst="line">
            <a:avLst/>
          </a:prstGeom>
          <a:ln>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157166"/>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750"/>
                                        <p:tgtEl>
                                          <p:spTgt spid="7"/>
                                        </p:tgtEl>
                                      </p:cBhvr>
                                    </p:animEffect>
                                    <p:anim calcmode="lin" valueType="num">
                                      <p:cBhvr>
                                        <p:cTn id="8" dur="750" fill="hold"/>
                                        <p:tgtEl>
                                          <p:spTgt spid="7"/>
                                        </p:tgtEl>
                                        <p:attrNameLst>
                                          <p:attrName>ppt_x</p:attrName>
                                        </p:attrNameLst>
                                      </p:cBhvr>
                                      <p:tavLst>
                                        <p:tav tm="0">
                                          <p:val>
                                            <p:strVal val="#ppt_x"/>
                                          </p:val>
                                        </p:tav>
                                        <p:tav tm="100000">
                                          <p:val>
                                            <p:strVal val="#ppt_x"/>
                                          </p:val>
                                        </p:tav>
                                      </p:tavLst>
                                    </p:anim>
                                    <p:anim calcmode="lin" valueType="num">
                                      <p:cBhvr>
                                        <p:cTn id="9" dur="750" fill="hold"/>
                                        <p:tgtEl>
                                          <p:spTgt spid="7"/>
                                        </p:tgtEl>
                                        <p:attrNameLst>
                                          <p:attrName>ppt_y</p:attrName>
                                        </p:attrNameLst>
                                      </p:cBhvr>
                                      <p:tavLst>
                                        <p:tav tm="0">
                                          <p:val>
                                            <p:strVal val="#ppt_y+.1"/>
                                          </p:val>
                                        </p:tav>
                                        <p:tav tm="100000">
                                          <p:val>
                                            <p:strVal val="#ppt_y"/>
                                          </p:val>
                                        </p:tav>
                                      </p:tavLst>
                                    </p:anim>
                                  </p:childTnLst>
                                </p:cTn>
                              </p:par>
                              <p:par>
                                <p:cTn id="10" presetID="47" presetClass="entr" presetSubtype="0" fill="hold" nodeType="with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750"/>
                                        <p:tgtEl>
                                          <p:spTgt spid="8"/>
                                        </p:tgtEl>
                                      </p:cBhvr>
                                    </p:animEffect>
                                    <p:anim calcmode="lin" valueType="num">
                                      <p:cBhvr>
                                        <p:cTn id="13" dur="750" fill="hold"/>
                                        <p:tgtEl>
                                          <p:spTgt spid="8"/>
                                        </p:tgtEl>
                                        <p:attrNameLst>
                                          <p:attrName>ppt_x</p:attrName>
                                        </p:attrNameLst>
                                      </p:cBhvr>
                                      <p:tavLst>
                                        <p:tav tm="0">
                                          <p:val>
                                            <p:strVal val="#ppt_x"/>
                                          </p:val>
                                        </p:tav>
                                        <p:tav tm="100000">
                                          <p:val>
                                            <p:strVal val="#ppt_x"/>
                                          </p:val>
                                        </p:tav>
                                      </p:tavLst>
                                    </p:anim>
                                    <p:anim calcmode="lin" valueType="num">
                                      <p:cBhvr>
                                        <p:cTn id="14" dur="750" fill="hold"/>
                                        <p:tgtEl>
                                          <p:spTgt spid="8"/>
                                        </p:tgtEl>
                                        <p:attrNameLst>
                                          <p:attrName>ppt_y</p:attrName>
                                        </p:attrNameLst>
                                      </p:cBhvr>
                                      <p:tavLst>
                                        <p:tav tm="0">
                                          <p:val>
                                            <p:strVal val="#ppt_y-.1"/>
                                          </p:val>
                                        </p:tav>
                                        <p:tav tm="100000">
                                          <p:val>
                                            <p:strVal val="#ppt_y"/>
                                          </p:val>
                                        </p:tav>
                                      </p:tavLst>
                                    </p:anim>
                                  </p:childTnLst>
                                </p:cTn>
                              </p:par>
                            </p:childTnLst>
                          </p:cTn>
                        </p:par>
                        <p:par>
                          <p:cTn id="15" fill="hold">
                            <p:stCondLst>
                              <p:cond delay="750"/>
                            </p:stCondLst>
                            <p:childTnLst>
                              <p:par>
                                <p:cTn id="16" presetID="22" presetClass="entr" presetSubtype="4" fill="hold" grpId="0" nodeType="after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wipe(down)">
                                      <p:cBhvr>
                                        <p:cTn id="18" dur="1000"/>
                                        <p:tgtEl>
                                          <p:spTgt spid="6"/>
                                        </p:tgtEl>
                                      </p:cBhvr>
                                    </p:animEffect>
                                  </p:childTnLst>
                                </p:cTn>
                              </p:par>
                            </p:childTnLst>
                          </p:cTn>
                        </p:par>
                        <p:par>
                          <p:cTn id="19" fill="hold">
                            <p:stCondLst>
                              <p:cond delay="1750"/>
                            </p:stCondLst>
                            <p:childTnLst>
                              <p:par>
                                <p:cTn id="20" presetID="22" presetClass="entr" presetSubtype="8" fill="hold" grpId="0" nodeType="after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wipe(left)">
                                      <p:cBhvr>
                                        <p:cTn id="22" dur="1000"/>
                                        <p:tgtEl>
                                          <p:spTgt spid="4"/>
                                        </p:tgtEl>
                                      </p:cBhvr>
                                    </p:animEffect>
                                  </p:childTnLst>
                                </p:cTn>
                              </p:par>
                            </p:childTnLst>
                          </p:cTn>
                        </p:par>
                        <p:par>
                          <p:cTn id="23" fill="hold">
                            <p:stCondLst>
                              <p:cond delay="2750"/>
                            </p:stCondLst>
                            <p:childTnLst>
                              <p:par>
                                <p:cTn id="24" presetID="47" presetClass="entr" presetSubtype="0" fill="hold" grpId="0" nodeType="after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fade">
                                      <p:cBhvr>
                                        <p:cTn id="26" dur="1000"/>
                                        <p:tgtEl>
                                          <p:spTgt spid="5"/>
                                        </p:tgtEl>
                                      </p:cBhvr>
                                    </p:animEffect>
                                    <p:anim calcmode="lin" valueType="num">
                                      <p:cBhvr>
                                        <p:cTn id="27" dur="1000" fill="hold"/>
                                        <p:tgtEl>
                                          <p:spTgt spid="5"/>
                                        </p:tgtEl>
                                        <p:attrNameLst>
                                          <p:attrName>ppt_x</p:attrName>
                                        </p:attrNameLst>
                                      </p:cBhvr>
                                      <p:tavLst>
                                        <p:tav tm="0">
                                          <p:val>
                                            <p:strVal val="#ppt_x"/>
                                          </p:val>
                                        </p:tav>
                                        <p:tav tm="100000">
                                          <p:val>
                                            <p:strVal val="#ppt_x"/>
                                          </p:val>
                                        </p:tav>
                                      </p:tavLst>
                                    </p:anim>
                                    <p:anim calcmode="lin" valueType="num">
                                      <p:cBhvr>
                                        <p:cTn id="28"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6" grpId="0"/>
    </p:bld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基于</a:t>
            </a:r>
            <a:r>
              <a:rPr lang="en-US" altLang="zh-CN" sz="2400" b="1" dirty="0">
                <a:solidFill>
                  <a:schemeClr val="bg1"/>
                </a:solidFill>
                <a:latin typeface="微软雅黑" panose="020B0503020204020204" pitchFamily="34" charset="-122"/>
                <a:ea typeface="微软雅黑" panose="020B0503020204020204" pitchFamily="34" charset="-122"/>
              </a:rPr>
              <a:t>Jenkins</a:t>
            </a:r>
            <a:r>
              <a:rPr lang="zh-CN" altLang="en-US" sz="2400" b="1" dirty="0">
                <a:solidFill>
                  <a:schemeClr val="bg1"/>
                </a:solidFill>
                <a:latin typeface="微软雅黑" panose="020B0503020204020204" pitchFamily="34" charset="-122"/>
                <a:ea typeface="微软雅黑" panose="020B0503020204020204" pitchFamily="34" charset="-122"/>
              </a:rPr>
              <a:t>的</a:t>
            </a:r>
            <a:r>
              <a:rPr lang="en-US" altLang="zh-CN" sz="2400" b="1" dirty="0">
                <a:solidFill>
                  <a:schemeClr val="bg1"/>
                </a:solidFill>
                <a:latin typeface="微软雅黑" panose="020B0503020204020204" pitchFamily="34" charset="-122"/>
                <a:ea typeface="微软雅黑" panose="020B0503020204020204" pitchFamily="34" charset="-122"/>
              </a:rPr>
              <a:t>CI/CD</a:t>
            </a:r>
            <a:r>
              <a:rPr lang="zh-CN" altLang="en-US" sz="2400" b="1" dirty="0">
                <a:solidFill>
                  <a:schemeClr val="bg1"/>
                </a:solidFill>
                <a:latin typeface="微软雅黑" panose="020B0503020204020204" pitchFamily="34" charset="-122"/>
                <a:ea typeface="微软雅黑" panose="020B0503020204020204" pitchFamily="34" charset="-122"/>
              </a:rPr>
              <a:t>：目标</a:t>
            </a:r>
          </a:p>
        </p:txBody>
      </p:sp>
      <p:pic>
        <p:nvPicPr>
          <p:cNvPr id="3" name="图片 2" descr="图片包含 天空, 地图, 文字, 室内&#10;&#10;已生成极高可信度的说明"/>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1562" y="752642"/>
            <a:ext cx="11907908" cy="5768002"/>
          </a:xfrm>
          <a:prstGeom prst="rect">
            <a:avLst/>
          </a:prstGeom>
        </p:spPr>
      </p:pic>
    </p:spTree>
    <p:extLst>
      <p:ext uri="{BB962C8B-B14F-4D97-AF65-F5344CB8AC3E}">
        <p14:creationId xmlns:p14="http://schemas.microsoft.com/office/powerpoint/2010/main" val="36441147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9945607" y="3386627"/>
            <a:ext cx="1176834" cy="1176834"/>
          </a:xfrm>
          <a:prstGeom prst="ellipse">
            <a:avLst/>
          </a:prstGeom>
          <a:gradFill flip="none" rotWithShape="1">
            <a:gsLst>
              <a:gs pos="0">
                <a:srgbClr val="0070C0"/>
              </a:gs>
              <a:gs pos="100000">
                <a:srgbClr val="00B0F0"/>
              </a:gs>
            </a:gsLst>
            <a:lin ang="0" scaled="1"/>
            <a:tileRect/>
          </a:gradFill>
          <a:ln>
            <a:noFill/>
          </a:ln>
          <a:effectLst>
            <a:outerShdw blurRad="88900" dist="88900" dir="5400000" sx="99000" sy="99000" algn="t" rotWithShape="0">
              <a:prstClr val="black">
                <a:alpha val="7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a:off x="5666517" y="2798210"/>
            <a:ext cx="1176834" cy="1176834"/>
          </a:xfrm>
          <a:prstGeom prst="ellipse">
            <a:avLst/>
          </a:prstGeom>
          <a:gradFill>
            <a:gsLst>
              <a:gs pos="0">
                <a:srgbClr val="0070C0"/>
              </a:gs>
              <a:gs pos="100000">
                <a:srgbClr val="00B0F0"/>
              </a:gs>
            </a:gsLst>
            <a:lin ang="0" scaled="1"/>
          </a:gradFill>
          <a:ln>
            <a:noFill/>
          </a:ln>
          <a:effectLst>
            <a:outerShdw blurRad="88900" dist="88900" dir="5400000" sx="99000" sy="99000" algn="t" rotWithShape="0">
              <a:prstClr val="black">
                <a:alpha val="7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848793" y="3167541"/>
            <a:ext cx="1176834" cy="1176834"/>
          </a:xfrm>
          <a:prstGeom prst="ellipse">
            <a:avLst/>
          </a:prstGeom>
          <a:gradFill flip="none" rotWithShape="1">
            <a:gsLst>
              <a:gs pos="0">
                <a:srgbClr val="0070C0"/>
              </a:gs>
              <a:gs pos="100000">
                <a:srgbClr val="00B0F0"/>
              </a:gs>
            </a:gsLst>
            <a:lin ang="0" scaled="1"/>
            <a:tileRect/>
          </a:gradFill>
          <a:ln>
            <a:noFill/>
          </a:ln>
          <a:effectLst>
            <a:outerShdw blurRad="88900" dist="88900" dir="5400000" sx="99000" sy="99000" algn="t" rotWithShape="0">
              <a:prstClr val="black">
                <a:alpha val="7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5698079" y="3117177"/>
            <a:ext cx="1113710" cy="769441"/>
          </a:xfrm>
          <a:prstGeom prst="rect">
            <a:avLst/>
          </a:prstGeom>
        </p:spPr>
        <p:txBody>
          <a:bodyPr wrap="square">
            <a:spAutoFit/>
          </a:bodyPr>
          <a:lstStyle/>
          <a:p>
            <a:pPr algn="ctr"/>
            <a:r>
              <a:rPr lang="en-US" altLang="zh-CN" sz="2400" b="1" dirty="0">
                <a:solidFill>
                  <a:schemeClr val="bg1"/>
                </a:solidFill>
                <a:latin typeface="微软雅黑" panose="020B0503020204020204" pitchFamily="34" charset="-122"/>
                <a:ea typeface="微软雅黑" panose="020B0503020204020204" pitchFamily="34" charset="-122"/>
              </a:rPr>
              <a:t>CD</a:t>
            </a:r>
            <a:endParaRPr lang="zh-CN" altLang="en-US" sz="2400" b="1" dirty="0">
              <a:solidFill>
                <a:schemeClr val="bg1"/>
              </a:solidFill>
              <a:latin typeface="微软雅黑" panose="020B0503020204020204" pitchFamily="34" charset="-122"/>
              <a:ea typeface="微软雅黑" panose="020B0503020204020204" pitchFamily="34" charset="-122"/>
            </a:endParaRPr>
          </a:p>
          <a:p>
            <a:endParaRPr lang="zh-CN" altLang="en-US" sz="2000" b="1" dirty="0">
              <a:solidFill>
                <a:schemeClr val="bg1"/>
              </a:solidFill>
              <a:latin typeface="微软雅黑" panose="020B0503020204020204" pitchFamily="34" charset="-122"/>
              <a:ea typeface="微软雅黑" panose="020B0503020204020204" pitchFamily="34" charset="-122"/>
            </a:endParaRPr>
          </a:p>
        </p:txBody>
      </p:sp>
      <p:cxnSp>
        <p:nvCxnSpPr>
          <p:cNvPr id="8" name="직선 연결선 25"/>
          <p:cNvCxnSpPr/>
          <p:nvPr/>
        </p:nvCxnSpPr>
        <p:spPr>
          <a:xfrm flipH="1">
            <a:off x="3061427" y="3317233"/>
            <a:ext cx="2565549" cy="369331"/>
          </a:xfrm>
          <a:prstGeom prst="line">
            <a:avLst/>
          </a:prstGeom>
          <a:ln>
            <a:solidFill>
              <a:schemeClr val="accent3"/>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9" name="직선 연결선 25"/>
          <p:cNvCxnSpPr/>
          <p:nvPr/>
        </p:nvCxnSpPr>
        <p:spPr>
          <a:xfrm flipH="1" flipV="1">
            <a:off x="6843352" y="3386627"/>
            <a:ext cx="3102255" cy="461473"/>
          </a:xfrm>
          <a:prstGeom prst="line">
            <a:avLst/>
          </a:prstGeom>
          <a:ln>
            <a:solidFill>
              <a:schemeClr val="accent3"/>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1880355" y="3501898"/>
            <a:ext cx="1113710" cy="769441"/>
          </a:xfrm>
          <a:prstGeom prst="rect">
            <a:avLst/>
          </a:prstGeom>
        </p:spPr>
        <p:txBody>
          <a:bodyPr wrap="square">
            <a:spAutoFit/>
          </a:bodyPr>
          <a:lstStyle/>
          <a:p>
            <a:pPr algn="ctr"/>
            <a:r>
              <a:rPr lang="en-US" altLang="zh-CN" sz="2400" b="1" dirty="0">
                <a:solidFill>
                  <a:schemeClr val="bg1"/>
                </a:solidFill>
                <a:latin typeface="微软雅黑" panose="020B0503020204020204" pitchFamily="34" charset="-122"/>
                <a:ea typeface="微软雅黑" panose="020B0503020204020204" pitchFamily="34" charset="-122"/>
              </a:rPr>
              <a:t>CI</a:t>
            </a:r>
            <a:endParaRPr lang="zh-CN" altLang="en-US" sz="2400" b="1" dirty="0">
              <a:solidFill>
                <a:schemeClr val="bg1"/>
              </a:solidFill>
              <a:latin typeface="微软雅黑" panose="020B0503020204020204" pitchFamily="34" charset="-122"/>
              <a:ea typeface="微软雅黑" panose="020B0503020204020204" pitchFamily="34" charset="-122"/>
            </a:endParaRPr>
          </a:p>
          <a:p>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11" name="矩形 10"/>
          <p:cNvSpPr/>
          <p:nvPr/>
        </p:nvSpPr>
        <p:spPr>
          <a:xfrm>
            <a:off x="10008731" y="3703755"/>
            <a:ext cx="1113710" cy="769441"/>
          </a:xfrm>
          <a:prstGeom prst="rect">
            <a:avLst/>
          </a:prstGeom>
        </p:spPr>
        <p:txBody>
          <a:bodyPr wrap="square">
            <a:spAutoFit/>
          </a:bodyPr>
          <a:lstStyle/>
          <a:p>
            <a:pPr algn="ctr"/>
            <a:r>
              <a:rPr lang="en-US" altLang="zh-CN" sz="2400" b="1" dirty="0">
                <a:solidFill>
                  <a:schemeClr val="bg1"/>
                </a:solidFill>
                <a:latin typeface="微软雅黑" panose="020B0503020204020204" pitchFamily="34" charset="-122"/>
                <a:ea typeface="微软雅黑" panose="020B0503020204020204" pitchFamily="34" charset="-122"/>
              </a:rPr>
              <a:t>CD</a:t>
            </a:r>
            <a:endParaRPr lang="zh-CN" altLang="en-US" sz="2400" b="1" dirty="0">
              <a:solidFill>
                <a:schemeClr val="bg1"/>
              </a:solidFill>
              <a:latin typeface="微软雅黑" panose="020B0503020204020204" pitchFamily="34" charset="-122"/>
              <a:ea typeface="微软雅黑" panose="020B0503020204020204" pitchFamily="34" charset="-122"/>
            </a:endParaRPr>
          </a:p>
          <a:p>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12" name="TextBox 11"/>
          <p:cNvSpPr txBox="1"/>
          <p:nvPr/>
        </p:nvSpPr>
        <p:spPr>
          <a:xfrm>
            <a:off x="1393824" y="4646436"/>
            <a:ext cx="2086771" cy="338554"/>
          </a:xfrm>
          <a:prstGeom prst="rect">
            <a:avLst/>
          </a:prstGeom>
          <a:noFill/>
        </p:spPr>
        <p:txBody>
          <a:bodyPr wrap="square" rtlCol="0">
            <a:spAutoFit/>
          </a:bodyPr>
          <a:lstStyle/>
          <a:p>
            <a:r>
              <a:rPr lang="zh-CN" altLang="en-US" sz="1600" dirty="0">
                <a:latin typeface="微软雅黑" panose="020B0503020204020204" pitchFamily="34" charset="-122"/>
                <a:ea typeface="微软雅黑" panose="020B0503020204020204" pitchFamily="34" charset="-122"/>
              </a:rPr>
              <a:t>持续集成</a:t>
            </a:r>
          </a:p>
        </p:txBody>
      </p:sp>
      <p:sp>
        <p:nvSpPr>
          <p:cNvPr id="13" name="TextBox 12"/>
          <p:cNvSpPr txBox="1"/>
          <p:nvPr/>
        </p:nvSpPr>
        <p:spPr>
          <a:xfrm>
            <a:off x="5211548" y="4327311"/>
            <a:ext cx="2086771" cy="338554"/>
          </a:xfrm>
          <a:prstGeom prst="rect">
            <a:avLst/>
          </a:prstGeom>
          <a:noFill/>
        </p:spPr>
        <p:txBody>
          <a:bodyPr wrap="square" rtlCol="0">
            <a:spAutoFit/>
          </a:bodyPr>
          <a:lstStyle/>
          <a:p>
            <a:r>
              <a:rPr lang="zh-CN" altLang="en-US" sz="1600" dirty="0">
                <a:latin typeface="微软雅黑" panose="020B0503020204020204" pitchFamily="34" charset="-122"/>
                <a:ea typeface="微软雅黑" panose="020B0503020204020204" pitchFamily="34" charset="-122"/>
              </a:rPr>
              <a:t>持续交付</a:t>
            </a:r>
          </a:p>
        </p:txBody>
      </p:sp>
      <p:sp>
        <p:nvSpPr>
          <p:cNvPr id="14" name="TextBox 13"/>
          <p:cNvSpPr txBox="1"/>
          <p:nvPr/>
        </p:nvSpPr>
        <p:spPr>
          <a:xfrm>
            <a:off x="9522200" y="4772098"/>
            <a:ext cx="2086771" cy="338554"/>
          </a:xfrm>
          <a:prstGeom prst="rect">
            <a:avLst/>
          </a:prstGeom>
          <a:noFill/>
        </p:spPr>
        <p:txBody>
          <a:bodyPr wrap="square" rtlCol="0">
            <a:spAutoFit/>
          </a:bodyPr>
          <a:lstStyle/>
          <a:p>
            <a:r>
              <a:rPr lang="zh-CN" altLang="en-US" sz="1600" dirty="0">
                <a:latin typeface="微软雅黑" panose="020B0503020204020204" pitchFamily="34" charset="-122"/>
                <a:ea typeface="微软雅黑" panose="020B0503020204020204" pitchFamily="34" charset="-122"/>
              </a:rPr>
              <a:t>持续部署</a:t>
            </a:r>
          </a:p>
        </p:txBody>
      </p:sp>
      <p:sp>
        <p:nvSpPr>
          <p:cNvPr id="18" name="TextBox 17"/>
          <p:cNvSpPr txBox="1"/>
          <p:nvPr/>
        </p:nvSpPr>
        <p:spPr>
          <a:xfrm>
            <a:off x="390418" y="195206"/>
            <a:ext cx="9210782" cy="1200329"/>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基于</a:t>
            </a:r>
            <a:r>
              <a:rPr lang="en-US" altLang="zh-CN" sz="2400" b="1" dirty="0">
                <a:solidFill>
                  <a:schemeClr val="bg1"/>
                </a:solidFill>
                <a:latin typeface="微软雅黑" panose="020B0503020204020204" pitchFamily="34" charset="-122"/>
                <a:ea typeface="微软雅黑" panose="020B0503020204020204" pitchFamily="34" charset="-122"/>
              </a:rPr>
              <a:t>Jenkins</a:t>
            </a:r>
            <a:r>
              <a:rPr lang="zh-CN" altLang="en-US" sz="2400" b="1" dirty="0">
                <a:solidFill>
                  <a:schemeClr val="bg1"/>
                </a:solidFill>
                <a:latin typeface="微软雅黑" panose="020B0503020204020204" pitchFamily="34" charset="-122"/>
                <a:ea typeface="微软雅黑" panose="020B0503020204020204" pitchFamily="34" charset="-122"/>
              </a:rPr>
              <a:t>的</a:t>
            </a:r>
            <a:r>
              <a:rPr lang="en-US" altLang="zh-CN" sz="2400" b="1" dirty="0">
                <a:solidFill>
                  <a:schemeClr val="bg1"/>
                </a:solidFill>
                <a:latin typeface="微软雅黑" panose="020B0503020204020204" pitchFamily="34" charset="-122"/>
                <a:ea typeface="微软雅黑" panose="020B0503020204020204" pitchFamily="34" charset="-122"/>
              </a:rPr>
              <a:t>CI/CD</a:t>
            </a:r>
            <a:r>
              <a:rPr lang="zh-CN" altLang="en-US" sz="2400" b="1" dirty="0">
                <a:solidFill>
                  <a:schemeClr val="bg1"/>
                </a:solidFill>
                <a:latin typeface="微软雅黑" panose="020B0503020204020204" pitchFamily="34" charset="-122"/>
                <a:ea typeface="微软雅黑" panose="020B0503020204020204" pitchFamily="34" charset="-122"/>
              </a:rPr>
              <a:t>：</a:t>
            </a:r>
            <a:r>
              <a:rPr lang="en-US" altLang="zh-CN" sz="2400" b="1" dirty="0">
                <a:solidFill>
                  <a:schemeClr val="bg1"/>
                </a:solidFill>
                <a:latin typeface="微软雅黑" panose="020B0503020204020204" pitchFamily="34" charset="-122"/>
                <a:ea typeface="微软雅黑" panose="020B0503020204020204" pitchFamily="34" charset="-122"/>
              </a:rPr>
              <a:t>Jenkins</a:t>
            </a:r>
            <a:r>
              <a:rPr lang="zh-CN" altLang="en-US" sz="2400" b="1" dirty="0">
                <a:solidFill>
                  <a:schemeClr val="bg1"/>
                </a:solidFill>
                <a:latin typeface="微软雅黑" panose="020B0503020204020204" pitchFamily="34" charset="-122"/>
                <a:ea typeface="微软雅黑" panose="020B0503020204020204" pitchFamily="34" charset="-122"/>
              </a:rPr>
              <a:t>简介</a:t>
            </a:r>
          </a:p>
          <a:p>
            <a:endParaRPr lang="zh-CN" altLang="en-US" sz="2400" b="1" dirty="0">
              <a:solidFill>
                <a:schemeClr val="bg1"/>
              </a:solidFill>
              <a:latin typeface="微软雅黑" panose="020B0503020204020204" pitchFamily="34" charset="-122"/>
              <a:ea typeface="微软雅黑" panose="020B0503020204020204" pitchFamily="34" charset="-122"/>
            </a:endParaRPr>
          </a:p>
          <a:p>
            <a:endParaRPr lang="zh-CN" altLang="en-US" sz="2400" b="1" dirty="0">
              <a:solidFill>
                <a:schemeClr val="bg1"/>
              </a:solidFill>
              <a:latin typeface="微软雅黑" panose="020B0503020204020204" pitchFamily="34" charset="-122"/>
              <a:ea typeface="微软雅黑" panose="020B0503020204020204" pitchFamily="34" charset="-122"/>
            </a:endParaRPr>
          </a:p>
        </p:txBody>
      </p:sp>
      <p:sp>
        <p:nvSpPr>
          <p:cNvPr id="15" name="矩形 14"/>
          <p:cNvSpPr/>
          <p:nvPr/>
        </p:nvSpPr>
        <p:spPr>
          <a:xfrm>
            <a:off x="0" y="1073427"/>
            <a:ext cx="23555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35497" y="1073426"/>
            <a:ext cx="1620078"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TextBox 16"/>
          <p:cNvSpPr txBox="1"/>
          <p:nvPr/>
        </p:nvSpPr>
        <p:spPr>
          <a:xfrm>
            <a:off x="1051891" y="1065798"/>
            <a:ext cx="1303683" cy="369332"/>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开发过程</a:t>
            </a:r>
          </a:p>
        </p:txBody>
      </p:sp>
    </p:spTree>
    <p:extLst>
      <p:ext uri="{BB962C8B-B14F-4D97-AF65-F5344CB8AC3E}">
        <p14:creationId xmlns:p14="http://schemas.microsoft.com/office/powerpoint/2010/main" val="21851367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基于</a:t>
            </a:r>
            <a:r>
              <a:rPr lang="en-US" altLang="zh-CN" sz="2400" b="1" dirty="0">
                <a:solidFill>
                  <a:schemeClr val="bg1"/>
                </a:solidFill>
                <a:latin typeface="微软雅黑" panose="020B0503020204020204" pitchFamily="34" charset="-122"/>
                <a:ea typeface="微软雅黑" panose="020B0503020204020204" pitchFamily="34" charset="-122"/>
              </a:rPr>
              <a:t>Jenkins</a:t>
            </a:r>
            <a:r>
              <a:rPr lang="zh-CN" altLang="en-US" sz="2400" b="1" dirty="0">
                <a:solidFill>
                  <a:schemeClr val="bg1"/>
                </a:solidFill>
                <a:latin typeface="微软雅黑" panose="020B0503020204020204" pitchFamily="34" charset="-122"/>
                <a:ea typeface="微软雅黑" panose="020B0503020204020204" pitchFamily="34" charset="-122"/>
              </a:rPr>
              <a:t>的</a:t>
            </a:r>
            <a:r>
              <a:rPr lang="en-US" altLang="zh-CN" sz="2400" b="1" dirty="0">
                <a:solidFill>
                  <a:schemeClr val="bg1"/>
                </a:solidFill>
                <a:latin typeface="微软雅黑" panose="020B0503020204020204" pitchFamily="34" charset="-122"/>
                <a:ea typeface="微软雅黑" panose="020B0503020204020204" pitchFamily="34" charset="-122"/>
              </a:rPr>
              <a:t>CI/CD</a:t>
            </a:r>
            <a:r>
              <a:rPr lang="zh-CN" altLang="en-US" sz="2400" b="1" dirty="0">
                <a:solidFill>
                  <a:schemeClr val="bg1"/>
                </a:solidFill>
                <a:latin typeface="微软雅黑" panose="020B0503020204020204" pitchFamily="34" charset="-122"/>
                <a:ea typeface="微软雅黑" panose="020B0503020204020204" pitchFamily="34" charset="-122"/>
              </a:rPr>
              <a:t>：</a:t>
            </a:r>
            <a:r>
              <a:rPr lang="en-US" altLang="zh-CN" sz="2400" b="1" dirty="0">
                <a:solidFill>
                  <a:schemeClr val="bg1"/>
                </a:solidFill>
                <a:latin typeface="微软雅黑" panose="020B0503020204020204" pitchFamily="34" charset="-122"/>
                <a:ea typeface="微软雅黑" panose="020B0503020204020204" pitchFamily="34" charset="-122"/>
              </a:rPr>
              <a:t>Jenkins</a:t>
            </a:r>
            <a:r>
              <a:rPr lang="zh-CN" altLang="en-US" sz="2400" b="1" dirty="0">
                <a:solidFill>
                  <a:schemeClr val="bg1"/>
                </a:solidFill>
                <a:latin typeface="微软雅黑" panose="020B0503020204020204" pitchFamily="34" charset="-122"/>
                <a:ea typeface="微软雅黑" panose="020B0503020204020204" pitchFamily="34" charset="-122"/>
              </a:rPr>
              <a:t>简介</a:t>
            </a:r>
          </a:p>
        </p:txBody>
      </p:sp>
      <p:sp>
        <p:nvSpPr>
          <p:cNvPr id="5" name="TextBox 4"/>
          <p:cNvSpPr txBox="1"/>
          <p:nvPr/>
        </p:nvSpPr>
        <p:spPr>
          <a:xfrm>
            <a:off x="613145" y="929281"/>
            <a:ext cx="10912548" cy="5401479"/>
          </a:xfrm>
          <a:prstGeom prst="rect">
            <a:avLst/>
          </a:prstGeom>
          <a:noFill/>
        </p:spPr>
        <p:txBody>
          <a:bodyPr wrap="square" rtlCol="0">
            <a:spAutoFit/>
          </a:bodyPr>
          <a:lstStyle/>
          <a:p>
            <a:pPr>
              <a:lnSpc>
                <a:spcPct val="150000"/>
              </a:lnSpc>
            </a:pPr>
            <a:r>
              <a:rPr lang="en-US" altLang="zh-CN" sz="2200" dirty="0">
                <a:latin typeface="微软雅黑" panose="020B0503020204020204" pitchFamily="34" charset="-122"/>
                <a:ea typeface="微软雅黑" panose="020B0503020204020204" pitchFamily="34" charset="-122"/>
              </a:rPr>
              <a:t>CI</a:t>
            </a:r>
            <a:r>
              <a:rPr lang="zh-CN" altLang="en-US" sz="2200" dirty="0">
                <a:latin typeface="微软雅黑" panose="020B0503020204020204" pitchFamily="34" charset="-122"/>
                <a:ea typeface="微软雅黑" panose="020B0503020204020204" pitchFamily="34" charset="-122"/>
              </a:rPr>
              <a:t>（</a:t>
            </a:r>
            <a:r>
              <a:rPr lang="en-US" altLang="zh-CN" sz="2200" dirty="0">
                <a:latin typeface="微软雅黑" panose="020B0503020204020204" pitchFamily="34" charset="-122"/>
                <a:ea typeface="微软雅黑" panose="020B0503020204020204" pitchFamily="34" charset="-122"/>
              </a:rPr>
              <a:t>Continuous integration</a:t>
            </a:r>
            <a:r>
              <a:rPr lang="zh-CN" altLang="en-US" sz="2200" dirty="0">
                <a:latin typeface="微软雅黑" panose="020B0503020204020204" pitchFamily="34" charset="-122"/>
                <a:ea typeface="微软雅黑" panose="020B0503020204020204" pitchFamily="34" charset="-122"/>
              </a:rPr>
              <a:t>）持续集成</a:t>
            </a:r>
            <a:endParaRPr lang="en-US" altLang="zh-CN" sz="2200" dirty="0">
              <a:latin typeface="微软雅黑" panose="020B0503020204020204" pitchFamily="34" charset="-122"/>
              <a:ea typeface="微软雅黑" panose="020B0503020204020204" pitchFamily="34" charset="-122"/>
            </a:endParaRPr>
          </a:p>
          <a:p>
            <a:pPr>
              <a:lnSpc>
                <a:spcPct val="150000"/>
              </a:lnSpc>
            </a:pPr>
            <a:r>
              <a:rPr lang="zh-CN" altLang="en-US" sz="1600" dirty="0">
                <a:latin typeface="微软雅黑" panose="020B0503020204020204" pitchFamily="34" charset="-122"/>
                <a:ea typeface="微软雅黑" panose="020B0503020204020204" pitchFamily="34" charset="-122"/>
              </a:rPr>
              <a:t>持续集成指的是，频繁地（一天多次）将代码集成到主干。</a:t>
            </a:r>
            <a:endParaRPr lang="en-US" altLang="zh-CN" sz="1600" dirty="0">
              <a:latin typeface="微软雅黑" panose="020B0503020204020204" pitchFamily="34" charset="-122"/>
              <a:ea typeface="微软雅黑" panose="020B0503020204020204" pitchFamily="34" charset="-122"/>
            </a:endParaRPr>
          </a:p>
          <a:p>
            <a:pPr>
              <a:lnSpc>
                <a:spcPct val="150000"/>
              </a:lnSpc>
            </a:pPr>
            <a:r>
              <a:rPr lang="zh-CN" altLang="en-US" sz="1600" b="1" dirty="0">
                <a:solidFill>
                  <a:srgbClr val="FF0000"/>
                </a:solidFill>
                <a:latin typeface="微软雅黑" panose="020B0503020204020204" pitchFamily="34" charset="-122"/>
                <a:ea typeface="微软雅黑" panose="020B0503020204020204" pitchFamily="34" charset="-122"/>
              </a:rPr>
              <a:t>好处：</a:t>
            </a:r>
            <a:endParaRPr lang="en-US" altLang="zh-CN" sz="1600" b="1" dirty="0">
              <a:solidFill>
                <a:srgbClr val="FF0000"/>
              </a:solidFill>
              <a:latin typeface="微软雅黑" panose="020B0503020204020204" pitchFamily="34" charset="-122"/>
              <a:ea typeface="微软雅黑" panose="020B0503020204020204" pitchFamily="34" charset="-122"/>
            </a:endParaRPr>
          </a:p>
          <a:p>
            <a:pPr>
              <a:lnSpc>
                <a:spcPct val="150000"/>
              </a:lnSpc>
            </a:pPr>
            <a:r>
              <a:rPr lang="zh-CN" altLang="en-US" sz="1600" dirty="0">
                <a:latin typeface="微软雅黑" panose="020B0503020204020204" pitchFamily="34" charset="-122"/>
                <a:ea typeface="微软雅黑" panose="020B0503020204020204" pitchFamily="34" charset="-122"/>
              </a:rPr>
              <a:t>（</a:t>
            </a:r>
            <a:r>
              <a:rPr lang="en-US" altLang="zh-CN" sz="1600" dirty="0">
                <a:latin typeface="微软雅黑" panose="020B0503020204020204" pitchFamily="34" charset="-122"/>
                <a:ea typeface="微软雅黑" panose="020B0503020204020204" pitchFamily="34" charset="-122"/>
              </a:rPr>
              <a:t>1</a:t>
            </a:r>
            <a:r>
              <a:rPr lang="zh-CN" altLang="en-US" sz="1600" dirty="0">
                <a:latin typeface="微软雅黑" panose="020B0503020204020204" pitchFamily="34" charset="-122"/>
                <a:ea typeface="微软雅黑" panose="020B0503020204020204" pitchFamily="34" charset="-122"/>
              </a:rPr>
              <a:t>）快速发现错误。每完成一点更新，就集成到主干，可以快速发现错误，定位错误也比较容易。</a:t>
            </a:r>
          </a:p>
          <a:p>
            <a:pPr>
              <a:lnSpc>
                <a:spcPct val="150000"/>
              </a:lnSpc>
            </a:pPr>
            <a:r>
              <a:rPr lang="zh-CN" altLang="en-US" sz="1600" dirty="0">
                <a:latin typeface="微软雅黑" panose="020B0503020204020204" pitchFamily="34" charset="-122"/>
                <a:ea typeface="微软雅黑" panose="020B0503020204020204" pitchFamily="34" charset="-122"/>
              </a:rPr>
              <a:t>（</a:t>
            </a:r>
            <a:r>
              <a:rPr lang="en-US" altLang="zh-CN" sz="1600" dirty="0">
                <a:latin typeface="微软雅黑" panose="020B0503020204020204" pitchFamily="34" charset="-122"/>
                <a:ea typeface="微软雅黑" panose="020B0503020204020204" pitchFamily="34" charset="-122"/>
              </a:rPr>
              <a:t>2</a:t>
            </a:r>
            <a:r>
              <a:rPr lang="zh-CN" altLang="en-US" sz="1600" dirty="0">
                <a:latin typeface="微软雅黑" panose="020B0503020204020204" pitchFamily="34" charset="-122"/>
                <a:ea typeface="微软雅黑" panose="020B0503020204020204" pitchFamily="34" charset="-122"/>
              </a:rPr>
              <a:t>）防止分支大幅偏离主干。如果不是经常集成，主干又在不断更新，会导致以后集成的难度变大，甚至难以集成。</a:t>
            </a:r>
            <a:endParaRPr lang="en-US" altLang="zh-CN" sz="1600" dirty="0">
              <a:latin typeface="微软雅黑" panose="020B0503020204020204" pitchFamily="34" charset="-122"/>
              <a:ea typeface="微软雅黑" panose="020B0503020204020204" pitchFamily="34" charset="-122"/>
            </a:endParaRPr>
          </a:p>
          <a:p>
            <a:pPr>
              <a:lnSpc>
                <a:spcPct val="150000"/>
              </a:lnSpc>
            </a:pPr>
            <a:r>
              <a:rPr lang="zh-CN" altLang="en-US" sz="1600" b="1" dirty="0">
                <a:solidFill>
                  <a:srgbClr val="FF0000"/>
                </a:solidFill>
                <a:latin typeface="微软雅黑" panose="020B0503020204020204" pitchFamily="34" charset="-122"/>
                <a:ea typeface="微软雅黑" panose="020B0503020204020204" pitchFamily="34" charset="-122"/>
              </a:rPr>
              <a:t>目的：</a:t>
            </a:r>
            <a:endParaRPr lang="en-US" altLang="zh-CN" sz="1600" b="1" dirty="0">
              <a:solidFill>
                <a:srgbClr val="FF0000"/>
              </a:solidFill>
              <a:latin typeface="微软雅黑" panose="020B0503020204020204" pitchFamily="34" charset="-122"/>
              <a:ea typeface="微软雅黑" panose="020B0503020204020204" pitchFamily="34" charset="-122"/>
            </a:endParaRPr>
          </a:p>
          <a:p>
            <a:pPr>
              <a:lnSpc>
                <a:spcPct val="150000"/>
              </a:lnSpc>
            </a:pPr>
            <a:r>
              <a:rPr lang="zh-CN" altLang="en-US" sz="1600" dirty="0">
                <a:latin typeface="微软雅黑" panose="020B0503020204020204" pitchFamily="34" charset="-122"/>
                <a:ea typeface="微软雅黑" panose="020B0503020204020204" pitchFamily="34" charset="-122"/>
              </a:rPr>
              <a:t>让产品可以快速迭代，同时还能保持高质量。它的核心措施是，代码集成到主干之前，必须通过自动化测试。只要有一个测试用例失败，就不能集成。</a:t>
            </a:r>
            <a:endParaRPr lang="en-US" altLang="zh-CN" sz="1600" dirty="0">
              <a:latin typeface="微软雅黑" panose="020B0503020204020204" pitchFamily="34" charset="-122"/>
              <a:ea typeface="微软雅黑" panose="020B0503020204020204" pitchFamily="34" charset="-122"/>
            </a:endParaRPr>
          </a:p>
          <a:p>
            <a:pPr>
              <a:lnSpc>
                <a:spcPct val="150000"/>
              </a:lnSpc>
            </a:pPr>
            <a:r>
              <a:rPr lang="zh-CN" altLang="en-US" sz="1600" b="1" dirty="0">
                <a:solidFill>
                  <a:srgbClr val="FF0000"/>
                </a:solidFill>
                <a:latin typeface="微软雅黑" panose="020B0503020204020204" pitchFamily="34" charset="-122"/>
                <a:ea typeface="微软雅黑" panose="020B0503020204020204" pitchFamily="34" charset="-122"/>
              </a:rPr>
              <a:t>场景：</a:t>
            </a:r>
            <a:endParaRPr lang="en-US" altLang="zh-CN" sz="1600" b="1" dirty="0">
              <a:solidFill>
                <a:srgbClr val="FF0000"/>
              </a:solidFill>
              <a:latin typeface="微软雅黑" panose="020B0503020204020204" pitchFamily="34" charset="-122"/>
              <a:ea typeface="微软雅黑" panose="020B0503020204020204" pitchFamily="34" charset="-122"/>
            </a:endParaRPr>
          </a:p>
          <a:p>
            <a:pPr>
              <a:lnSpc>
                <a:spcPct val="150000"/>
              </a:lnSpc>
            </a:pPr>
            <a:r>
              <a:rPr lang="zh-CN" altLang="en-US" sz="1600" dirty="0">
                <a:latin typeface="微软雅黑" panose="020B0503020204020204" pitchFamily="34" charset="-122"/>
                <a:ea typeface="微软雅黑" panose="020B0503020204020204" pitchFamily="34" charset="-122"/>
              </a:rPr>
              <a:t>（</a:t>
            </a:r>
            <a:r>
              <a:rPr lang="en-US" altLang="zh-CN" sz="1600" dirty="0">
                <a:latin typeface="微软雅黑" panose="020B0503020204020204" pitchFamily="34" charset="-122"/>
                <a:ea typeface="微软雅黑" panose="020B0503020204020204" pitchFamily="34" charset="-122"/>
              </a:rPr>
              <a:t>1</a:t>
            </a:r>
            <a:r>
              <a:rPr lang="zh-CN" altLang="en-US" sz="1600" dirty="0">
                <a:latin typeface="微软雅黑" panose="020B0503020204020204" pitchFamily="34" charset="-122"/>
                <a:ea typeface="微软雅黑" panose="020B0503020204020204" pitchFamily="34" charset="-122"/>
              </a:rPr>
              <a:t>）开发人员向版本控制库提交代码，同时，集成构建计算机上的</a:t>
            </a:r>
            <a:r>
              <a:rPr lang="en-US" altLang="zh-CN" sz="1600" dirty="0">
                <a:latin typeface="微软雅黑" panose="020B0503020204020204" pitchFamily="34" charset="-122"/>
                <a:ea typeface="微软雅黑" panose="020B0503020204020204" pitchFamily="34" charset="-122"/>
              </a:rPr>
              <a:t>CI</a:t>
            </a:r>
            <a:r>
              <a:rPr lang="zh-CN" altLang="en-US" sz="1600" dirty="0">
                <a:latin typeface="微软雅黑" panose="020B0503020204020204" pitchFamily="34" charset="-122"/>
                <a:ea typeface="微软雅黑" panose="020B0503020204020204" pitchFamily="34" charset="-122"/>
              </a:rPr>
              <a:t>服务器正在轮询检查版本控制库中的变更</a:t>
            </a:r>
          </a:p>
          <a:p>
            <a:pPr>
              <a:lnSpc>
                <a:spcPct val="150000"/>
              </a:lnSpc>
            </a:pPr>
            <a:r>
              <a:rPr lang="zh-CN" altLang="en-US" sz="1600" dirty="0">
                <a:latin typeface="微软雅黑" panose="020B0503020204020204" pitchFamily="34" charset="-122"/>
                <a:ea typeface="微软雅黑" panose="020B0503020204020204" pitchFamily="34" charset="-122"/>
              </a:rPr>
              <a:t>（</a:t>
            </a:r>
            <a:r>
              <a:rPr lang="en-US" altLang="zh-CN" sz="1600" dirty="0">
                <a:latin typeface="微软雅黑" panose="020B0503020204020204" pitchFamily="34" charset="-122"/>
                <a:ea typeface="微软雅黑" panose="020B0503020204020204" pitchFamily="34" charset="-122"/>
              </a:rPr>
              <a:t>2</a:t>
            </a:r>
            <a:r>
              <a:rPr lang="zh-CN" altLang="en-US" sz="1600" dirty="0">
                <a:latin typeface="微软雅黑" panose="020B0503020204020204" pitchFamily="34" charset="-122"/>
                <a:ea typeface="微软雅黑" panose="020B0503020204020204" pitchFamily="34" charset="-122"/>
              </a:rPr>
              <a:t>）在提交发生之后，</a:t>
            </a:r>
            <a:r>
              <a:rPr lang="en-US" altLang="zh-CN" sz="1600" dirty="0">
                <a:latin typeface="微软雅黑" panose="020B0503020204020204" pitchFamily="34" charset="-122"/>
                <a:ea typeface="微软雅黑" panose="020B0503020204020204" pitchFamily="34" charset="-122"/>
              </a:rPr>
              <a:t>CI</a:t>
            </a:r>
            <a:r>
              <a:rPr lang="zh-CN" altLang="en-US" sz="1600" dirty="0">
                <a:latin typeface="微软雅黑" panose="020B0503020204020204" pitchFamily="34" charset="-122"/>
                <a:ea typeface="微软雅黑" panose="020B0503020204020204" pitchFamily="34" charset="-122"/>
              </a:rPr>
              <a:t>服务器检测到版本控制库中发生了变更，所以</a:t>
            </a:r>
            <a:r>
              <a:rPr lang="en-US" altLang="zh-CN" sz="1600" dirty="0">
                <a:latin typeface="微软雅黑" panose="020B0503020204020204" pitchFamily="34" charset="-122"/>
                <a:ea typeface="微软雅黑" panose="020B0503020204020204" pitchFamily="34" charset="-122"/>
              </a:rPr>
              <a:t>CI</a:t>
            </a:r>
            <a:r>
              <a:rPr lang="zh-CN" altLang="en-US" sz="1600" dirty="0">
                <a:latin typeface="微软雅黑" panose="020B0503020204020204" pitchFamily="34" charset="-122"/>
                <a:ea typeface="微软雅黑" panose="020B0503020204020204" pitchFamily="34" charset="-122"/>
              </a:rPr>
              <a:t>服务器会从库中取得最新的代码副本，执行构建脚本，该脚本将对软件进行集成</a:t>
            </a:r>
          </a:p>
          <a:p>
            <a:pPr>
              <a:lnSpc>
                <a:spcPct val="150000"/>
              </a:lnSpc>
            </a:pPr>
            <a:r>
              <a:rPr lang="zh-CN" altLang="en-US" sz="1600" dirty="0">
                <a:latin typeface="微软雅黑" panose="020B0503020204020204" pitchFamily="34" charset="-122"/>
                <a:ea typeface="微软雅黑" panose="020B0503020204020204" pitchFamily="34" charset="-122"/>
              </a:rPr>
              <a:t>（</a:t>
            </a:r>
            <a:r>
              <a:rPr lang="en-US" altLang="zh-CN" sz="1600" dirty="0">
                <a:latin typeface="微软雅黑" panose="020B0503020204020204" pitchFamily="34" charset="-122"/>
                <a:ea typeface="微软雅黑" panose="020B0503020204020204" pitchFamily="34" charset="-122"/>
              </a:rPr>
              <a:t>3</a:t>
            </a:r>
            <a:r>
              <a:rPr lang="zh-CN" altLang="en-US" sz="1600" dirty="0">
                <a:latin typeface="微软雅黑" panose="020B0503020204020204" pitchFamily="34" charset="-122"/>
                <a:ea typeface="微软雅黑" panose="020B0503020204020204" pitchFamily="34" charset="-122"/>
              </a:rPr>
              <a:t>）</a:t>
            </a:r>
            <a:r>
              <a:rPr lang="en-US" altLang="zh-CN" sz="1600" dirty="0">
                <a:latin typeface="微软雅黑" panose="020B0503020204020204" pitchFamily="34" charset="-122"/>
                <a:ea typeface="微软雅黑" panose="020B0503020204020204" pitchFamily="34" charset="-122"/>
              </a:rPr>
              <a:t>CI</a:t>
            </a:r>
            <a:r>
              <a:rPr lang="zh-CN" altLang="en-US" sz="1600" dirty="0">
                <a:latin typeface="微软雅黑" panose="020B0503020204020204" pitchFamily="34" charset="-122"/>
                <a:ea typeface="微软雅黑" panose="020B0503020204020204" pitchFamily="34" charset="-122"/>
              </a:rPr>
              <a:t>服务器向指定的项目成员发成电子邮件，提供构建结果的反馈信息。</a:t>
            </a:r>
          </a:p>
          <a:p>
            <a:pPr>
              <a:lnSpc>
                <a:spcPct val="150000"/>
              </a:lnSpc>
            </a:pPr>
            <a:r>
              <a:rPr lang="zh-CN" altLang="en-US" sz="1600" dirty="0">
                <a:latin typeface="微软雅黑" panose="020B0503020204020204" pitchFamily="34" charset="-122"/>
                <a:ea typeface="微软雅黑" panose="020B0503020204020204" pitchFamily="34" charset="-122"/>
              </a:rPr>
              <a:t>（</a:t>
            </a:r>
            <a:r>
              <a:rPr lang="en-US" altLang="zh-CN" sz="1600" dirty="0">
                <a:latin typeface="微软雅黑" panose="020B0503020204020204" pitchFamily="34" charset="-122"/>
                <a:ea typeface="微软雅黑" panose="020B0503020204020204" pitchFamily="34" charset="-122"/>
              </a:rPr>
              <a:t>4</a:t>
            </a:r>
            <a:r>
              <a:rPr lang="zh-CN" altLang="en-US" sz="1600" dirty="0">
                <a:latin typeface="微软雅黑" panose="020B0503020204020204" pitchFamily="34" charset="-122"/>
                <a:ea typeface="微软雅黑" panose="020B0503020204020204" pitchFamily="34" charset="-122"/>
              </a:rPr>
              <a:t>）</a:t>
            </a:r>
            <a:r>
              <a:rPr lang="en-US" altLang="zh-CN" sz="1600" dirty="0">
                <a:latin typeface="微软雅黑" panose="020B0503020204020204" pitchFamily="34" charset="-122"/>
                <a:ea typeface="微软雅黑" panose="020B0503020204020204" pitchFamily="34" charset="-122"/>
              </a:rPr>
              <a:t>CI</a:t>
            </a:r>
            <a:r>
              <a:rPr lang="zh-CN" altLang="en-US" sz="1600" dirty="0">
                <a:latin typeface="微软雅黑" panose="020B0503020204020204" pitchFamily="34" charset="-122"/>
                <a:ea typeface="微软雅黑" panose="020B0503020204020204" pitchFamily="34" charset="-122"/>
              </a:rPr>
              <a:t>服务器继续轮询版本控制库中的变更。</a:t>
            </a:r>
          </a:p>
        </p:txBody>
      </p:sp>
    </p:spTree>
    <p:extLst>
      <p:ext uri="{BB962C8B-B14F-4D97-AF65-F5344CB8AC3E}">
        <p14:creationId xmlns:p14="http://schemas.microsoft.com/office/powerpoint/2010/main" val="1441841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基于</a:t>
            </a:r>
            <a:r>
              <a:rPr lang="en-US" altLang="zh-CN" sz="2400" b="1" dirty="0">
                <a:solidFill>
                  <a:schemeClr val="bg1"/>
                </a:solidFill>
                <a:latin typeface="微软雅黑" panose="020B0503020204020204" pitchFamily="34" charset="-122"/>
                <a:ea typeface="微软雅黑" panose="020B0503020204020204" pitchFamily="34" charset="-122"/>
              </a:rPr>
              <a:t>Jenkins</a:t>
            </a:r>
            <a:r>
              <a:rPr lang="zh-CN" altLang="en-US" sz="2400" b="1" dirty="0">
                <a:solidFill>
                  <a:schemeClr val="bg1"/>
                </a:solidFill>
                <a:latin typeface="微软雅黑" panose="020B0503020204020204" pitchFamily="34" charset="-122"/>
                <a:ea typeface="微软雅黑" panose="020B0503020204020204" pitchFamily="34" charset="-122"/>
              </a:rPr>
              <a:t>的</a:t>
            </a:r>
            <a:r>
              <a:rPr lang="en-US" altLang="zh-CN" sz="2400" b="1" dirty="0">
                <a:solidFill>
                  <a:schemeClr val="bg1"/>
                </a:solidFill>
                <a:latin typeface="微软雅黑" panose="020B0503020204020204" pitchFamily="34" charset="-122"/>
                <a:ea typeface="微软雅黑" panose="020B0503020204020204" pitchFamily="34" charset="-122"/>
              </a:rPr>
              <a:t>CI/CD</a:t>
            </a:r>
            <a:r>
              <a:rPr lang="zh-CN" altLang="en-US" sz="2400" b="1" dirty="0">
                <a:solidFill>
                  <a:schemeClr val="bg1"/>
                </a:solidFill>
                <a:latin typeface="微软雅黑" panose="020B0503020204020204" pitchFamily="34" charset="-122"/>
                <a:ea typeface="微软雅黑" panose="020B0503020204020204" pitchFamily="34" charset="-122"/>
              </a:rPr>
              <a:t>：</a:t>
            </a:r>
            <a:r>
              <a:rPr lang="en-US" altLang="zh-CN" sz="2400" b="1" dirty="0">
                <a:solidFill>
                  <a:schemeClr val="bg1"/>
                </a:solidFill>
                <a:latin typeface="微软雅黑" panose="020B0503020204020204" pitchFamily="34" charset="-122"/>
                <a:ea typeface="微软雅黑" panose="020B0503020204020204" pitchFamily="34" charset="-122"/>
              </a:rPr>
              <a:t>Jenkins</a:t>
            </a:r>
            <a:r>
              <a:rPr lang="zh-CN" altLang="en-US" sz="2400" b="1" dirty="0">
                <a:solidFill>
                  <a:schemeClr val="bg1"/>
                </a:solidFill>
                <a:latin typeface="微软雅黑" panose="020B0503020204020204" pitchFamily="34" charset="-122"/>
                <a:ea typeface="微软雅黑" panose="020B0503020204020204" pitchFamily="34" charset="-122"/>
              </a:rPr>
              <a:t>简介</a:t>
            </a:r>
          </a:p>
        </p:txBody>
      </p:sp>
      <p:sp>
        <p:nvSpPr>
          <p:cNvPr id="5" name="TextBox 4"/>
          <p:cNvSpPr txBox="1"/>
          <p:nvPr/>
        </p:nvSpPr>
        <p:spPr>
          <a:xfrm>
            <a:off x="613145" y="929281"/>
            <a:ext cx="10912548" cy="5770811"/>
          </a:xfrm>
          <a:prstGeom prst="rect">
            <a:avLst/>
          </a:prstGeom>
          <a:noFill/>
        </p:spPr>
        <p:txBody>
          <a:bodyPr wrap="square" rtlCol="0">
            <a:spAutoFit/>
          </a:bodyPr>
          <a:lstStyle/>
          <a:p>
            <a:pPr>
              <a:lnSpc>
                <a:spcPct val="150000"/>
              </a:lnSpc>
            </a:pPr>
            <a:r>
              <a:rPr lang="en-US" altLang="zh-CN" sz="2200" dirty="0">
                <a:latin typeface="微软雅黑" panose="020B0503020204020204" pitchFamily="34" charset="-122"/>
                <a:ea typeface="微软雅黑" panose="020B0503020204020204" pitchFamily="34" charset="-122"/>
              </a:rPr>
              <a:t>CI</a:t>
            </a:r>
            <a:r>
              <a:rPr lang="zh-CN" altLang="en-US" sz="2200" dirty="0">
                <a:latin typeface="微软雅黑" panose="020B0503020204020204" pitchFamily="34" charset="-122"/>
                <a:ea typeface="微软雅黑" panose="020B0503020204020204" pitchFamily="34" charset="-122"/>
              </a:rPr>
              <a:t>（</a:t>
            </a:r>
            <a:r>
              <a:rPr lang="en-US" altLang="zh-CN" sz="2200" dirty="0">
                <a:latin typeface="微软雅黑" panose="020B0503020204020204" pitchFamily="34" charset="-122"/>
                <a:ea typeface="微软雅黑" panose="020B0503020204020204" pitchFamily="34" charset="-122"/>
              </a:rPr>
              <a:t>Continuous integration</a:t>
            </a:r>
            <a:r>
              <a:rPr lang="zh-CN" altLang="en-US" sz="2200" dirty="0">
                <a:latin typeface="微软雅黑" panose="020B0503020204020204" pitchFamily="34" charset="-122"/>
                <a:ea typeface="微软雅黑" panose="020B0503020204020204" pitchFamily="34" charset="-122"/>
              </a:rPr>
              <a:t>）持续集成</a:t>
            </a:r>
            <a:endParaRPr lang="en-US" altLang="zh-CN" sz="2200" dirty="0">
              <a:latin typeface="微软雅黑" panose="020B0503020204020204" pitchFamily="34" charset="-122"/>
              <a:ea typeface="微软雅黑" panose="020B0503020204020204" pitchFamily="34" charset="-122"/>
            </a:endParaRPr>
          </a:p>
          <a:p>
            <a:pPr>
              <a:lnSpc>
                <a:spcPct val="150000"/>
              </a:lnSpc>
            </a:pPr>
            <a:r>
              <a:rPr lang="zh-CN" altLang="en-US" sz="1600" dirty="0">
                <a:latin typeface="微软雅黑" panose="020B0503020204020204" pitchFamily="34" charset="-122"/>
                <a:ea typeface="微软雅黑" panose="020B0503020204020204" pitchFamily="34" charset="-122"/>
              </a:rPr>
              <a:t>持续集成指的是，频繁地（一天多次）将代码集成到主干。</a:t>
            </a:r>
            <a:endParaRPr lang="en-US" altLang="zh-CN" sz="1600" dirty="0">
              <a:latin typeface="微软雅黑" panose="020B0503020204020204" pitchFamily="34" charset="-122"/>
              <a:ea typeface="微软雅黑" panose="020B0503020204020204" pitchFamily="34" charset="-122"/>
            </a:endParaRPr>
          </a:p>
          <a:p>
            <a:pPr>
              <a:lnSpc>
                <a:spcPct val="150000"/>
              </a:lnSpc>
            </a:pPr>
            <a:r>
              <a:rPr lang="zh-CN" altLang="en-US" sz="1600" b="1" dirty="0">
                <a:solidFill>
                  <a:srgbClr val="FF0000"/>
                </a:solidFill>
                <a:latin typeface="微软雅黑" panose="020B0503020204020204" pitchFamily="34" charset="-122"/>
                <a:ea typeface="微软雅黑" panose="020B0503020204020204" pitchFamily="34" charset="-122"/>
              </a:rPr>
              <a:t>集成周期：</a:t>
            </a:r>
            <a:endParaRPr lang="en-US" altLang="zh-CN" sz="1600" b="1" dirty="0">
              <a:solidFill>
                <a:srgbClr val="FF0000"/>
              </a:solidFill>
              <a:latin typeface="微软雅黑" panose="020B0503020204020204" pitchFamily="34" charset="-122"/>
              <a:ea typeface="微软雅黑" panose="020B0503020204020204" pitchFamily="34" charset="-122"/>
            </a:endParaRPr>
          </a:p>
          <a:p>
            <a:pPr>
              <a:lnSpc>
                <a:spcPct val="150000"/>
              </a:lnSpc>
            </a:pPr>
            <a:r>
              <a:rPr lang="zh-CN" altLang="en-US" sz="1600" dirty="0">
                <a:latin typeface="微软雅黑" panose="020B0503020204020204" pitchFamily="34" charset="-122"/>
                <a:ea typeface="微软雅黑" panose="020B0503020204020204" pitchFamily="34" charset="-122"/>
              </a:rPr>
              <a:t>一个典型的持续集成周期包括以下几个步骤：</a:t>
            </a:r>
          </a:p>
          <a:p>
            <a:pPr>
              <a:lnSpc>
                <a:spcPct val="150000"/>
              </a:lnSpc>
            </a:pPr>
            <a:r>
              <a:rPr lang="zh-CN" altLang="en-US" sz="1600" dirty="0">
                <a:latin typeface="微软雅黑" panose="020B0503020204020204" pitchFamily="34" charset="-122"/>
                <a:ea typeface="微软雅黑" panose="020B0503020204020204" pitchFamily="34" charset="-122"/>
              </a:rPr>
              <a:t>（</a:t>
            </a:r>
            <a:r>
              <a:rPr lang="en-US" altLang="zh-CN" sz="1600" dirty="0">
                <a:latin typeface="微软雅黑" panose="020B0503020204020204" pitchFamily="34" charset="-122"/>
                <a:ea typeface="微软雅黑" panose="020B0503020204020204" pitchFamily="34" charset="-122"/>
              </a:rPr>
              <a:t>1</a:t>
            </a:r>
            <a:r>
              <a:rPr lang="zh-CN" altLang="en-US" sz="1600" dirty="0">
                <a:latin typeface="微软雅黑" panose="020B0503020204020204" pitchFamily="34" charset="-122"/>
                <a:ea typeface="微软雅黑" panose="020B0503020204020204" pitchFamily="34" charset="-122"/>
              </a:rPr>
              <a:t>）持续集成服务器不断从版本控制服务器上检查代码状态，看代码是否有更新。</a:t>
            </a:r>
          </a:p>
          <a:p>
            <a:pPr>
              <a:lnSpc>
                <a:spcPct val="150000"/>
              </a:lnSpc>
            </a:pPr>
            <a:r>
              <a:rPr lang="zh-CN" altLang="en-US" sz="1600" dirty="0">
                <a:latin typeface="微软雅黑" panose="020B0503020204020204" pitchFamily="34" charset="-122"/>
                <a:ea typeface="微软雅黑" panose="020B0503020204020204" pitchFamily="34" charset="-122"/>
              </a:rPr>
              <a:t>（</a:t>
            </a:r>
            <a:r>
              <a:rPr lang="en-US" altLang="zh-CN" sz="1600" dirty="0">
                <a:latin typeface="微软雅黑" panose="020B0503020204020204" pitchFamily="34" charset="-122"/>
                <a:ea typeface="微软雅黑" panose="020B0503020204020204" pitchFamily="34" charset="-122"/>
              </a:rPr>
              <a:t>2</a:t>
            </a:r>
            <a:r>
              <a:rPr lang="zh-CN" altLang="en-US" sz="1600" dirty="0">
                <a:latin typeface="微软雅黑" panose="020B0503020204020204" pitchFamily="34" charset="-122"/>
                <a:ea typeface="微软雅黑" panose="020B0503020204020204" pitchFamily="34" charset="-122"/>
              </a:rPr>
              <a:t>）如果发现代码有最新的提交，那么就从版本控制服务器下载最新的代码。</a:t>
            </a:r>
          </a:p>
          <a:p>
            <a:pPr>
              <a:lnSpc>
                <a:spcPct val="150000"/>
              </a:lnSpc>
            </a:pPr>
            <a:r>
              <a:rPr lang="zh-CN" altLang="en-US" sz="1600" dirty="0">
                <a:latin typeface="微软雅黑" panose="020B0503020204020204" pitchFamily="34" charset="-122"/>
                <a:ea typeface="微软雅黑" panose="020B0503020204020204" pitchFamily="34" charset="-122"/>
              </a:rPr>
              <a:t>（</a:t>
            </a:r>
            <a:r>
              <a:rPr lang="en-US" altLang="zh-CN" sz="1600" dirty="0">
                <a:latin typeface="微软雅黑" panose="020B0503020204020204" pitchFamily="34" charset="-122"/>
                <a:ea typeface="微软雅黑" panose="020B0503020204020204" pitchFamily="34" charset="-122"/>
              </a:rPr>
              <a:t>3</a:t>
            </a:r>
            <a:r>
              <a:rPr lang="zh-CN" altLang="en-US" sz="1600" dirty="0">
                <a:latin typeface="微软雅黑" panose="020B0503020204020204" pitchFamily="34" charset="-122"/>
                <a:ea typeface="微软雅黑" panose="020B0503020204020204" pitchFamily="34" charset="-122"/>
              </a:rPr>
              <a:t>）等代码完全更新以后，调用自动化编译脚本，进行代码编译。</a:t>
            </a:r>
          </a:p>
          <a:p>
            <a:pPr>
              <a:lnSpc>
                <a:spcPct val="150000"/>
              </a:lnSpc>
            </a:pPr>
            <a:r>
              <a:rPr lang="zh-CN" altLang="en-US" sz="1600" dirty="0">
                <a:latin typeface="微软雅黑" panose="020B0503020204020204" pitchFamily="34" charset="-122"/>
                <a:ea typeface="微软雅黑" panose="020B0503020204020204" pitchFamily="34" charset="-122"/>
              </a:rPr>
              <a:t>（</a:t>
            </a:r>
            <a:r>
              <a:rPr lang="en-US" altLang="zh-CN" sz="1600" dirty="0">
                <a:latin typeface="微软雅黑" panose="020B0503020204020204" pitchFamily="34" charset="-122"/>
                <a:ea typeface="微软雅黑" panose="020B0503020204020204" pitchFamily="34" charset="-122"/>
              </a:rPr>
              <a:t>4</a:t>
            </a:r>
            <a:r>
              <a:rPr lang="zh-CN" altLang="en-US" sz="1600" dirty="0">
                <a:latin typeface="微软雅黑" panose="020B0503020204020204" pitchFamily="34" charset="-122"/>
                <a:ea typeface="微软雅黑" panose="020B0503020204020204" pitchFamily="34" charset="-122"/>
              </a:rPr>
              <a:t>）运行所有的自动化测试。</a:t>
            </a:r>
          </a:p>
          <a:p>
            <a:pPr>
              <a:lnSpc>
                <a:spcPct val="150000"/>
              </a:lnSpc>
            </a:pPr>
            <a:r>
              <a:rPr lang="zh-CN" altLang="en-US" sz="1600" dirty="0">
                <a:latin typeface="微软雅黑" panose="020B0503020204020204" pitchFamily="34" charset="-122"/>
                <a:ea typeface="微软雅黑" panose="020B0503020204020204" pitchFamily="34" charset="-122"/>
              </a:rPr>
              <a:t>（</a:t>
            </a:r>
            <a:r>
              <a:rPr lang="en-US" altLang="zh-CN" sz="1600" dirty="0">
                <a:latin typeface="微软雅黑" panose="020B0503020204020204" pitchFamily="34" charset="-122"/>
                <a:ea typeface="微软雅黑" panose="020B0503020204020204" pitchFamily="34" charset="-122"/>
              </a:rPr>
              <a:t>5</a:t>
            </a:r>
            <a:r>
              <a:rPr lang="zh-CN" altLang="en-US" sz="1600" dirty="0">
                <a:latin typeface="微软雅黑" panose="020B0503020204020204" pitchFamily="34" charset="-122"/>
                <a:ea typeface="微软雅黑" panose="020B0503020204020204" pitchFamily="34" charset="-122"/>
              </a:rPr>
              <a:t>）进行代码分析。</a:t>
            </a:r>
          </a:p>
          <a:p>
            <a:pPr>
              <a:lnSpc>
                <a:spcPct val="150000"/>
              </a:lnSpc>
            </a:pPr>
            <a:r>
              <a:rPr lang="zh-CN" altLang="en-US" sz="1600" dirty="0">
                <a:latin typeface="微软雅黑" panose="020B0503020204020204" pitchFamily="34" charset="-122"/>
                <a:ea typeface="微软雅黑" panose="020B0503020204020204" pitchFamily="34" charset="-122"/>
              </a:rPr>
              <a:t>（</a:t>
            </a:r>
            <a:r>
              <a:rPr lang="en-US" altLang="zh-CN" sz="1600" dirty="0">
                <a:latin typeface="微软雅黑" panose="020B0503020204020204" pitchFamily="34" charset="-122"/>
                <a:ea typeface="微软雅黑" panose="020B0503020204020204" pitchFamily="34" charset="-122"/>
              </a:rPr>
              <a:t>6</a:t>
            </a:r>
            <a:r>
              <a:rPr lang="zh-CN" altLang="en-US" sz="1600" dirty="0">
                <a:latin typeface="微软雅黑" panose="020B0503020204020204" pitchFamily="34" charset="-122"/>
                <a:ea typeface="微软雅黑" panose="020B0503020204020204" pitchFamily="34" charset="-122"/>
              </a:rPr>
              <a:t>）产生可执行的软件，能够提供给测试人员进行测试。</a:t>
            </a:r>
            <a:endParaRPr lang="en-US" altLang="zh-CN" sz="1600" dirty="0">
              <a:latin typeface="微软雅黑" panose="020B0503020204020204" pitchFamily="34" charset="-122"/>
              <a:ea typeface="微软雅黑" panose="020B0503020204020204" pitchFamily="34" charset="-122"/>
            </a:endParaRPr>
          </a:p>
          <a:p>
            <a:pPr>
              <a:lnSpc>
                <a:spcPct val="150000"/>
              </a:lnSpc>
            </a:pPr>
            <a:r>
              <a:rPr lang="zh-CN" altLang="en-US" sz="1600" b="1" dirty="0">
                <a:solidFill>
                  <a:srgbClr val="FF0000"/>
                </a:solidFill>
                <a:latin typeface="微软雅黑" panose="020B0503020204020204" pitchFamily="34" charset="-122"/>
                <a:ea typeface="微软雅黑" panose="020B0503020204020204" pitchFamily="34" charset="-122"/>
              </a:rPr>
              <a:t>工具：</a:t>
            </a:r>
            <a:endParaRPr lang="en-US" altLang="zh-CN" sz="1600" b="1" dirty="0">
              <a:solidFill>
                <a:srgbClr val="FF0000"/>
              </a:solidFill>
              <a:latin typeface="微软雅黑" panose="020B0503020204020204" pitchFamily="34" charset="-122"/>
              <a:ea typeface="微软雅黑" panose="020B0503020204020204" pitchFamily="34" charset="-122"/>
            </a:endParaRPr>
          </a:p>
          <a:p>
            <a:pPr>
              <a:lnSpc>
                <a:spcPct val="150000"/>
              </a:lnSpc>
            </a:pPr>
            <a:r>
              <a:rPr lang="zh-CN" altLang="en-US" sz="1600" dirty="0">
                <a:latin typeface="微软雅黑" panose="020B0503020204020204" pitchFamily="34" charset="-122"/>
                <a:ea typeface="微软雅黑" panose="020B0503020204020204" pitchFamily="34" charset="-122"/>
              </a:rPr>
              <a:t>持续集成工具：</a:t>
            </a:r>
            <a:r>
              <a:rPr lang="en-US" altLang="zh-CN" sz="1600" dirty="0" err="1">
                <a:latin typeface="微软雅黑" panose="020B0503020204020204" pitchFamily="34" charset="-122"/>
                <a:ea typeface="微软雅黑" panose="020B0503020204020204" pitchFamily="34" charset="-122"/>
              </a:rPr>
              <a:t>jenkins</a:t>
            </a:r>
            <a:r>
              <a:rPr lang="zh-CN" altLang="en-US" sz="1600" dirty="0">
                <a:latin typeface="微软雅黑" panose="020B0503020204020204" pitchFamily="34" charset="-122"/>
                <a:ea typeface="微软雅黑" panose="020B0503020204020204" pitchFamily="34" charset="-122"/>
              </a:rPr>
              <a:t>、</a:t>
            </a:r>
            <a:r>
              <a:rPr lang="en-US" altLang="zh-CN" sz="1600" dirty="0" err="1">
                <a:latin typeface="微软雅黑" panose="020B0503020204020204" pitchFamily="34" charset="-122"/>
                <a:ea typeface="微软雅黑" panose="020B0503020204020204" pitchFamily="34" charset="-122"/>
              </a:rPr>
              <a:t>CruiseControl</a:t>
            </a:r>
            <a:r>
              <a:rPr lang="zh-CN" altLang="en-US" sz="1600" dirty="0">
                <a:latin typeface="微软雅黑" panose="020B0503020204020204" pitchFamily="34" charset="-122"/>
                <a:ea typeface="微软雅黑" panose="020B0503020204020204" pitchFamily="34" charset="-122"/>
              </a:rPr>
              <a:t>、</a:t>
            </a:r>
            <a:r>
              <a:rPr lang="en-US" altLang="zh-CN" sz="1600" dirty="0">
                <a:latin typeface="微软雅黑" panose="020B0503020204020204" pitchFamily="34" charset="-122"/>
                <a:ea typeface="微软雅黑" panose="020B0503020204020204" pitchFamily="34" charset="-122"/>
              </a:rPr>
              <a:t>Hudson</a:t>
            </a:r>
            <a:r>
              <a:rPr lang="zh-CN" altLang="en-US" sz="1600" dirty="0">
                <a:latin typeface="微软雅黑" panose="020B0503020204020204" pitchFamily="34" charset="-122"/>
                <a:ea typeface="微软雅黑" panose="020B0503020204020204" pitchFamily="34" charset="-122"/>
              </a:rPr>
              <a:t>、</a:t>
            </a:r>
            <a:r>
              <a:rPr lang="en-US" altLang="zh-CN" sz="1600" dirty="0">
                <a:latin typeface="微软雅黑" panose="020B0503020204020204" pitchFamily="34" charset="-122"/>
                <a:ea typeface="微软雅黑" panose="020B0503020204020204" pitchFamily="34" charset="-122"/>
              </a:rPr>
              <a:t>gauntlet</a:t>
            </a:r>
          </a:p>
          <a:p>
            <a:pPr>
              <a:lnSpc>
                <a:spcPct val="150000"/>
              </a:lnSpc>
            </a:pPr>
            <a:r>
              <a:rPr lang="zh-CN" altLang="en-US" sz="1600" dirty="0">
                <a:latin typeface="微软雅黑" panose="020B0503020204020204" pitchFamily="34" charset="-122"/>
                <a:ea typeface="微软雅黑" panose="020B0503020204020204" pitchFamily="34" charset="-122"/>
              </a:rPr>
              <a:t>构建工具：</a:t>
            </a:r>
            <a:r>
              <a:rPr lang="en-US" altLang="zh-CN" sz="1600" dirty="0">
                <a:latin typeface="微软雅黑" panose="020B0503020204020204" pitchFamily="34" charset="-122"/>
                <a:ea typeface="微软雅黑" panose="020B0503020204020204" pitchFamily="34" charset="-122"/>
              </a:rPr>
              <a:t>Maven</a:t>
            </a:r>
            <a:r>
              <a:rPr lang="zh-CN" altLang="en-US" sz="1600" dirty="0">
                <a:latin typeface="微软雅黑" panose="020B0503020204020204" pitchFamily="34" charset="-122"/>
                <a:ea typeface="微软雅黑" panose="020B0503020204020204" pitchFamily="34" charset="-122"/>
              </a:rPr>
              <a:t>、</a:t>
            </a:r>
            <a:r>
              <a:rPr lang="en-US" altLang="zh-CN" sz="1600" dirty="0">
                <a:latin typeface="微软雅黑" panose="020B0503020204020204" pitchFamily="34" charset="-122"/>
                <a:ea typeface="微软雅黑" panose="020B0503020204020204" pitchFamily="34" charset="-122"/>
              </a:rPr>
              <a:t>Ant</a:t>
            </a:r>
            <a:r>
              <a:rPr lang="zh-CN" altLang="en-US" sz="1600" dirty="0">
                <a:latin typeface="微软雅黑" panose="020B0503020204020204" pitchFamily="34" charset="-122"/>
                <a:ea typeface="微软雅黑" panose="020B0503020204020204" pitchFamily="34" charset="-122"/>
              </a:rPr>
              <a:t>、</a:t>
            </a:r>
            <a:r>
              <a:rPr lang="en-US" altLang="zh-CN" sz="1600" dirty="0">
                <a:latin typeface="微软雅黑" panose="020B0503020204020204" pitchFamily="34" charset="-122"/>
                <a:ea typeface="微软雅黑" panose="020B0503020204020204" pitchFamily="34" charset="-122"/>
              </a:rPr>
              <a:t>groovy</a:t>
            </a:r>
          </a:p>
          <a:p>
            <a:pPr>
              <a:lnSpc>
                <a:spcPct val="150000"/>
              </a:lnSpc>
            </a:pPr>
            <a:r>
              <a:rPr lang="en-US" altLang="zh-CN" sz="1600" dirty="0">
                <a:latin typeface="微软雅黑" panose="020B0503020204020204" pitchFamily="34" charset="-122"/>
                <a:ea typeface="微软雅黑" panose="020B0503020204020204" pitchFamily="34" charset="-122"/>
              </a:rPr>
              <a:t>CDBI</a:t>
            </a:r>
            <a:r>
              <a:rPr lang="zh-CN" altLang="en-US" sz="1600" dirty="0">
                <a:latin typeface="微软雅黑" panose="020B0503020204020204" pitchFamily="34" charset="-122"/>
                <a:ea typeface="微软雅黑" panose="020B0503020204020204" pitchFamily="34" charset="-122"/>
              </a:rPr>
              <a:t>：持续数据库集成，即每次项目的版本控制库中发生变更时，重建数据库和测试数据。</a:t>
            </a:r>
            <a:endParaRPr lang="en-US" altLang="zh-CN" sz="1600" dirty="0">
              <a:latin typeface="微软雅黑" panose="020B0503020204020204" pitchFamily="34" charset="-122"/>
              <a:ea typeface="微软雅黑" panose="020B0503020204020204" pitchFamily="34" charset="-122"/>
            </a:endParaRPr>
          </a:p>
          <a:p>
            <a:pPr>
              <a:lnSpc>
                <a:spcPct val="150000"/>
              </a:lnSpc>
            </a:pPr>
            <a:endParaRPr lang="en-US" altLang="zh-CN" sz="1600" dirty="0">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2"/>
          <a:stretch>
            <a:fillRect/>
          </a:stretch>
        </p:blipFill>
        <p:spPr>
          <a:xfrm>
            <a:off x="6546866" y="3391786"/>
            <a:ext cx="5629644" cy="2489603"/>
          </a:xfrm>
          <a:prstGeom prst="rect">
            <a:avLst/>
          </a:prstGeom>
        </p:spPr>
      </p:pic>
    </p:spTree>
    <p:extLst>
      <p:ext uri="{BB962C8B-B14F-4D97-AF65-F5344CB8AC3E}">
        <p14:creationId xmlns:p14="http://schemas.microsoft.com/office/powerpoint/2010/main" val="6725703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p:cNvSpPr/>
          <p:nvPr/>
        </p:nvSpPr>
        <p:spPr>
          <a:xfrm>
            <a:off x="0" y="1073427"/>
            <a:ext cx="23555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735496" y="1073426"/>
            <a:ext cx="3336774"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TextBox 22"/>
          <p:cNvSpPr txBox="1"/>
          <p:nvPr/>
        </p:nvSpPr>
        <p:spPr>
          <a:xfrm>
            <a:off x="1051891" y="1065798"/>
            <a:ext cx="3147969" cy="369332"/>
          </a:xfrm>
          <a:prstGeom prst="rect">
            <a:avLst/>
          </a:prstGeom>
          <a:noFill/>
        </p:spPr>
        <p:txBody>
          <a:bodyPr wrap="squar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WEB</a:t>
            </a:r>
            <a:r>
              <a:rPr lang="zh-CN" altLang="en-US" dirty="0">
                <a:solidFill>
                  <a:schemeClr val="bg1"/>
                </a:solidFill>
                <a:latin typeface="微软雅黑" panose="020B0503020204020204" pitchFamily="34" charset="-122"/>
                <a:ea typeface="微软雅黑" panose="020B0503020204020204" pitchFamily="34" charset="-122"/>
              </a:rPr>
              <a:t>技术发展与</a:t>
            </a:r>
            <a:r>
              <a:rPr lang="en-US" altLang="zh-CN" dirty="0">
                <a:solidFill>
                  <a:schemeClr val="bg1"/>
                </a:solidFill>
                <a:latin typeface="微软雅黑" panose="020B0503020204020204" pitchFamily="34" charset="-122"/>
                <a:ea typeface="微软雅黑" panose="020B0503020204020204" pitchFamily="34" charset="-122"/>
              </a:rPr>
              <a:t>REST</a:t>
            </a:r>
            <a:r>
              <a:rPr lang="zh-CN" altLang="en-US" dirty="0">
                <a:solidFill>
                  <a:schemeClr val="bg1"/>
                </a:solidFill>
                <a:latin typeface="微软雅黑" panose="020B0503020204020204" pitchFamily="34" charset="-122"/>
                <a:ea typeface="微软雅黑" panose="020B0503020204020204" pitchFamily="34" charset="-122"/>
              </a:rPr>
              <a:t>的由来</a:t>
            </a:r>
          </a:p>
        </p:txBody>
      </p:sp>
      <p:sp>
        <p:nvSpPr>
          <p:cNvPr id="24" name="TextBox 23"/>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r>
              <a:rPr lang="en-US" altLang="zh-CN" sz="2400" b="1" dirty="0">
                <a:solidFill>
                  <a:schemeClr val="bg1"/>
                </a:solidFill>
                <a:latin typeface="微软雅黑" panose="020B0503020204020204" pitchFamily="34" charset="-122"/>
                <a:ea typeface="微软雅黑" panose="020B0503020204020204" pitchFamily="34" charset="-122"/>
              </a:rPr>
              <a:t>REST</a:t>
            </a:r>
            <a:r>
              <a:rPr lang="zh-CN" altLang="en-US" sz="2400" b="1" dirty="0">
                <a:solidFill>
                  <a:schemeClr val="bg1"/>
                </a:solidFill>
                <a:latin typeface="微软雅黑" panose="020B0503020204020204" pitchFamily="34" charset="-122"/>
                <a:ea typeface="微软雅黑" panose="020B0503020204020204" pitchFamily="34" charset="-122"/>
              </a:rPr>
              <a:t>架构风格介绍</a:t>
            </a:r>
          </a:p>
        </p:txBody>
      </p:sp>
      <p:sp>
        <p:nvSpPr>
          <p:cNvPr id="2" name="矩形 1"/>
          <p:cNvSpPr/>
          <p:nvPr/>
        </p:nvSpPr>
        <p:spPr>
          <a:xfrm>
            <a:off x="4744342" y="1681439"/>
            <a:ext cx="2078261" cy="458908"/>
          </a:xfrm>
          <a:prstGeom prst="rect">
            <a:avLst/>
          </a:prstGeom>
        </p:spPr>
        <p:txBody>
          <a:bodyPr wrap="none">
            <a:spAutoFit/>
          </a:bodyPr>
          <a:lstStyle/>
          <a:p>
            <a:pPr>
              <a:lnSpc>
                <a:spcPct val="150000"/>
              </a:lnSpc>
            </a:pPr>
            <a:r>
              <a:rPr lang="en-US" altLang="zh-CN" dirty="0">
                <a:latin typeface="微软雅黑" panose="020B0503020204020204" pitchFamily="34" charset="-122"/>
                <a:ea typeface="微软雅黑" panose="020B0503020204020204" pitchFamily="34" charset="-122"/>
              </a:rPr>
              <a:t>WEB</a:t>
            </a:r>
            <a:r>
              <a:rPr lang="zh-CN" altLang="en-US" dirty="0">
                <a:latin typeface="微软雅黑" panose="020B0503020204020204" pitchFamily="34" charset="-122"/>
                <a:ea typeface="微软雅黑" panose="020B0503020204020204" pitchFamily="34" charset="-122"/>
              </a:rPr>
              <a:t>技术发展历程</a:t>
            </a:r>
          </a:p>
        </p:txBody>
      </p:sp>
      <p:graphicFrame>
        <p:nvGraphicFramePr>
          <p:cNvPr id="8" name="图示 7"/>
          <p:cNvGraphicFramePr/>
          <p:nvPr>
            <p:extLst>
              <p:ext uri="{D42A27DB-BD31-4B8C-83A1-F6EECF244321}">
                <p14:modId xmlns:p14="http://schemas.microsoft.com/office/powerpoint/2010/main" val="3059390673"/>
              </p:ext>
            </p:extLst>
          </p:nvPr>
        </p:nvGraphicFramePr>
        <p:xfrm>
          <a:off x="1177787" y="2445863"/>
          <a:ext cx="9972339" cy="33628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5898117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基于</a:t>
            </a:r>
            <a:r>
              <a:rPr lang="en-US" altLang="zh-CN" sz="2400" b="1" dirty="0">
                <a:solidFill>
                  <a:schemeClr val="bg1"/>
                </a:solidFill>
                <a:latin typeface="微软雅黑" panose="020B0503020204020204" pitchFamily="34" charset="-122"/>
                <a:ea typeface="微软雅黑" panose="020B0503020204020204" pitchFamily="34" charset="-122"/>
              </a:rPr>
              <a:t>Jenkins</a:t>
            </a:r>
            <a:r>
              <a:rPr lang="zh-CN" altLang="en-US" sz="2400" b="1" dirty="0">
                <a:solidFill>
                  <a:schemeClr val="bg1"/>
                </a:solidFill>
                <a:latin typeface="微软雅黑" panose="020B0503020204020204" pitchFamily="34" charset="-122"/>
                <a:ea typeface="微软雅黑" panose="020B0503020204020204" pitchFamily="34" charset="-122"/>
              </a:rPr>
              <a:t>的</a:t>
            </a:r>
            <a:r>
              <a:rPr lang="en-US" altLang="zh-CN" sz="2400" b="1" dirty="0">
                <a:solidFill>
                  <a:schemeClr val="bg1"/>
                </a:solidFill>
                <a:latin typeface="微软雅黑" panose="020B0503020204020204" pitchFamily="34" charset="-122"/>
                <a:ea typeface="微软雅黑" panose="020B0503020204020204" pitchFamily="34" charset="-122"/>
              </a:rPr>
              <a:t>CI/CD</a:t>
            </a:r>
            <a:r>
              <a:rPr lang="zh-CN" altLang="en-US" sz="2400" b="1" dirty="0">
                <a:solidFill>
                  <a:schemeClr val="bg1"/>
                </a:solidFill>
                <a:latin typeface="微软雅黑" panose="020B0503020204020204" pitchFamily="34" charset="-122"/>
                <a:ea typeface="微软雅黑" panose="020B0503020204020204" pitchFamily="34" charset="-122"/>
              </a:rPr>
              <a:t>：</a:t>
            </a:r>
            <a:r>
              <a:rPr lang="en-US" altLang="zh-CN" sz="2400" b="1" dirty="0">
                <a:solidFill>
                  <a:schemeClr val="bg1"/>
                </a:solidFill>
                <a:latin typeface="微软雅黑" panose="020B0503020204020204" pitchFamily="34" charset="-122"/>
                <a:ea typeface="微软雅黑" panose="020B0503020204020204" pitchFamily="34" charset="-122"/>
              </a:rPr>
              <a:t>Jenkins</a:t>
            </a:r>
            <a:r>
              <a:rPr lang="zh-CN" altLang="en-US" sz="2400" b="1" dirty="0">
                <a:solidFill>
                  <a:schemeClr val="bg1"/>
                </a:solidFill>
                <a:latin typeface="微软雅黑" panose="020B0503020204020204" pitchFamily="34" charset="-122"/>
                <a:ea typeface="微软雅黑" panose="020B0503020204020204" pitchFamily="34" charset="-122"/>
              </a:rPr>
              <a:t>简介</a:t>
            </a:r>
          </a:p>
        </p:txBody>
      </p:sp>
      <p:sp>
        <p:nvSpPr>
          <p:cNvPr id="5" name="TextBox 4"/>
          <p:cNvSpPr txBox="1"/>
          <p:nvPr/>
        </p:nvSpPr>
        <p:spPr>
          <a:xfrm>
            <a:off x="613145" y="929281"/>
            <a:ext cx="10912548" cy="2446824"/>
          </a:xfrm>
          <a:prstGeom prst="rect">
            <a:avLst/>
          </a:prstGeom>
          <a:noFill/>
        </p:spPr>
        <p:txBody>
          <a:bodyPr wrap="square" rtlCol="0">
            <a:spAutoFit/>
          </a:bodyPr>
          <a:lstStyle/>
          <a:p>
            <a:pPr>
              <a:lnSpc>
                <a:spcPct val="150000"/>
              </a:lnSpc>
            </a:pPr>
            <a:r>
              <a:rPr lang="en-US" altLang="zh-CN" sz="2200" dirty="0">
                <a:latin typeface="微软雅黑" panose="020B0503020204020204" pitchFamily="34" charset="-122"/>
                <a:ea typeface="微软雅黑" panose="020B0503020204020204" pitchFamily="34" charset="-122"/>
              </a:rPr>
              <a:t>CD</a:t>
            </a:r>
            <a:r>
              <a:rPr lang="zh-CN" altLang="en-US" sz="2200" dirty="0">
                <a:latin typeface="微软雅黑" panose="020B0503020204020204" pitchFamily="34" charset="-122"/>
                <a:ea typeface="微软雅黑" panose="020B0503020204020204" pitchFamily="34" charset="-122"/>
              </a:rPr>
              <a:t>（</a:t>
            </a:r>
            <a:r>
              <a:rPr lang="en-US" altLang="zh-CN" sz="2200" dirty="0">
                <a:latin typeface="微软雅黑" panose="020B0503020204020204" pitchFamily="34" charset="-122"/>
                <a:ea typeface="微软雅黑" panose="020B0503020204020204" pitchFamily="34" charset="-122"/>
              </a:rPr>
              <a:t>Continuous delivery</a:t>
            </a:r>
            <a:r>
              <a:rPr lang="zh-CN" altLang="en-US" sz="2200" dirty="0">
                <a:latin typeface="微软雅黑" panose="020B0503020204020204" pitchFamily="34" charset="-122"/>
                <a:ea typeface="微软雅黑" panose="020B0503020204020204" pitchFamily="34" charset="-122"/>
              </a:rPr>
              <a:t>）持续交付</a:t>
            </a:r>
            <a:endParaRPr lang="en-US" altLang="zh-CN" sz="2200" dirty="0">
              <a:latin typeface="微软雅黑" panose="020B0503020204020204" pitchFamily="34" charset="-122"/>
              <a:ea typeface="微软雅黑" panose="020B0503020204020204" pitchFamily="34" charset="-122"/>
            </a:endParaRPr>
          </a:p>
          <a:p>
            <a:pPr>
              <a:lnSpc>
                <a:spcPct val="150000"/>
              </a:lnSpc>
            </a:pPr>
            <a:r>
              <a:rPr lang="zh-CN" altLang="en-US" sz="1600" dirty="0">
                <a:latin typeface="微软雅黑" panose="020B0503020204020204" pitchFamily="34" charset="-122"/>
                <a:ea typeface="微软雅黑" panose="020B0503020204020204" pitchFamily="34" charset="-122"/>
              </a:rPr>
              <a:t>持续交付指的是，频繁地将软件的新版本，交付给质量团队或者用户，以供评审。如果评审通过，代码就进入生产阶段。</a:t>
            </a:r>
            <a:endParaRPr lang="en-US" altLang="zh-CN" sz="1600" dirty="0">
              <a:latin typeface="微软雅黑" panose="020B0503020204020204" pitchFamily="34" charset="-122"/>
              <a:ea typeface="微软雅黑" panose="020B0503020204020204" pitchFamily="34" charset="-122"/>
            </a:endParaRPr>
          </a:p>
          <a:p>
            <a:pPr>
              <a:lnSpc>
                <a:spcPct val="150000"/>
              </a:lnSpc>
            </a:pPr>
            <a:endParaRPr lang="en-US" altLang="zh-CN" sz="1600" dirty="0">
              <a:latin typeface="微软雅黑" panose="020B0503020204020204" pitchFamily="34" charset="-122"/>
              <a:ea typeface="微软雅黑" panose="020B0503020204020204" pitchFamily="34" charset="-122"/>
            </a:endParaRPr>
          </a:p>
          <a:p>
            <a:pPr>
              <a:lnSpc>
                <a:spcPct val="150000"/>
              </a:lnSpc>
            </a:pPr>
            <a:r>
              <a:rPr lang="zh-CN" altLang="en-US" sz="1600" dirty="0">
                <a:latin typeface="微软雅黑" panose="020B0503020204020204" pitchFamily="34" charset="-122"/>
                <a:ea typeface="微软雅黑" panose="020B0503020204020204" pitchFamily="34" charset="-122"/>
              </a:rPr>
              <a:t>持续交付可以看作持续集成的下一步。</a:t>
            </a:r>
            <a:endParaRPr lang="en-US" altLang="zh-CN" sz="1600" dirty="0">
              <a:latin typeface="微软雅黑" panose="020B0503020204020204" pitchFamily="34" charset="-122"/>
              <a:ea typeface="微软雅黑" panose="020B0503020204020204" pitchFamily="34" charset="-122"/>
            </a:endParaRPr>
          </a:p>
          <a:p>
            <a:pPr>
              <a:lnSpc>
                <a:spcPct val="150000"/>
              </a:lnSpc>
            </a:pPr>
            <a:r>
              <a:rPr lang="zh-CN" altLang="en-US" sz="1600" dirty="0">
                <a:latin typeface="微软雅黑" panose="020B0503020204020204" pitchFamily="34" charset="-122"/>
                <a:ea typeface="微软雅黑" panose="020B0503020204020204" pitchFamily="34" charset="-122"/>
              </a:rPr>
              <a:t>它强调的是，不管怎么更新，软件是随时随地可以交付的。</a:t>
            </a:r>
            <a:endParaRPr lang="en-US" altLang="zh-CN" sz="1600" dirty="0">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2"/>
          <a:stretch>
            <a:fillRect/>
          </a:stretch>
        </p:blipFill>
        <p:spPr>
          <a:xfrm>
            <a:off x="6069419" y="1975348"/>
            <a:ext cx="5956004" cy="4413612"/>
          </a:xfrm>
          <a:prstGeom prst="rect">
            <a:avLst/>
          </a:prstGeom>
        </p:spPr>
      </p:pic>
    </p:spTree>
    <p:extLst>
      <p:ext uri="{BB962C8B-B14F-4D97-AF65-F5344CB8AC3E}">
        <p14:creationId xmlns:p14="http://schemas.microsoft.com/office/powerpoint/2010/main" val="15157608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基于</a:t>
            </a:r>
            <a:r>
              <a:rPr lang="en-US" altLang="zh-CN" sz="2400" b="1" dirty="0">
                <a:solidFill>
                  <a:schemeClr val="bg1"/>
                </a:solidFill>
                <a:latin typeface="微软雅黑" panose="020B0503020204020204" pitchFamily="34" charset="-122"/>
                <a:ea typeface="微软雅黑" panose="020B0503020204020204" pitchFamily="34" charset="-122"/>
              </a:rPr>
              <a:t>Jenkins</a:t>
            </a:r>
            <a:r>
              <a:rPr lang="zh-CN" altLang="en-US" sz="2400" b="1" dirty="0">
                <a:solidFill>
                  <a:schemeClr val="bg1"/>
                </a:solidFill>
                <a:latin typeface="微软雅黑" panose="020B0503020204020204" pitchFamily="34" charset="-122"/>
                <a:ea typeface="微软雅黑" panose="020B0503020204020204" pitchFamily="34" charset="-122"/>
              </a:rPr>
              <a:t>的</a:t>
            </a:r>
            <a:r>
              <a:rPr lang="en-US" altLang="zh-CN" sz="2400" b="1" dirty="0">
                <a:solidFill>
                  <a:schemeClr val="bg1"/>
                </a:solidFill>
                <a:latin typeface="微软雅黑" panose="020B0503020204020204" pitchFamily="34" charset="-122"/>
                <a:ea typeface="微软雅黑" panose="020B0503020204020204" pitchFamily="34" charset="-122"/>
              </a:rPr>
              <a:t>CI/CD</a:t>
            </a:r>
            <a:r>
              <a:rPr lang="zh-CN" altLang="en-US" sz="2400" b="1" dirty="0">
                <a:solidFill>
                  <a:schemeClr val="bg1"/>
                </a:solidFill>
                <a:latin typeface="微软雅黑" panose="020B0503020204020204" pitchFamily="34" charset="-122"/>
                <a:ea typeface="微软雅黑" panose="020B0503020204020204" pitchFamily="34" charset="-122"/>
              </a:rPr>
              <a:t>：</a:t>
            </a:r>
            <a:r>
              <a:rPr lang="en-US" altLang="zh-CN" sz="2400" b="1" dirty="0">
                <a:solidFill>
                  <a:schemeClr val="bg1"/>
                </a:solidFill>
                <a:latin typeface="微软雅黑" panose="020B0503020204020204" pitchFamily="34" charset="-122"/>
                <a:ea typeface="微软雅黑" panose="020B0503020204020204" pitchFamily="34" charset="-122"/>
              </a:rPr>
              <a:t>Jenkins</a:t>
            </a:r>
            <a:r>
              <a:rPr lang="zh-CN" altLang="en-US" sz="2400" b="1" dirty="0">
                <a:solidFill>
                  <a:schemeClr val="bg1"/>
                </a:solidFill>
                <a:latin typeface="微软雅黑" panose="020B0503020204020204" pitchFamily="34" charset="-122"/>
                <a:ea typeface="微软雅黑" panose="020B0503020204020204" pitchFamily="34" charset="-122"/>
              </a:rPr>
              <a:t>简介</a:t>
            </a:r>
          </a:p>
        </p:txBody>
      </p:sp>
      <p:sp>
        <p:nvSpPr>
          <p:cNvPr id="5" name="TextBox 4"/>
          <p:cNvSpPr txBox="1"/>
          <p:nvPr/>
        </p:nvSpPr>
        <p:spPr>
          <a:xfrm>
            <a:off x="613145" y="929281"/>
            <a:ext cx="10912548" cy="2446824"/>
          </a:xfrm>
          <a:prstGeom prst="rect">
            <a:avLst/>
          </a:prstGeom>
          <a:noFill/>
        </p:spPr>
        <p:txBody>
          <a:bodyPr wrap="square" rtlCol="0">
            <a:spAutoFit/>
          </a:bodyPr>
          <a:lstStyle/>
          <a:p>
            <a:pPr>
              <a:lnSpc>
                <a:spcPct val="150000"/>
              </a:lnSpc>
            </a:pPr>
            <a:r>
              <a:rPr lang="en-US" altLang="zh-CN" sz="2200" dirty="0">
                <a:latin typeface="微软雅黑" panose="020B0503020204020204" pitchFamily="34" charset="-122"/>
                <a:ea typeface="微软雅黑" panose="020B0503020204020204" pitchFamily="34" charset="-122"/>
              </a:rPr>
              <a:t>CD</a:t>
            </a:r>
            <a:r>
              <a:rPr lang="zh-CN" altLang="en-US" sz="2200" dirty="0">
                <a:latin typeface="微软雅黑" panose="020B0503020204020204" pitchFamily="34" charset="-122"/>
                <a:ea typeface="微软雅黑" panose="020B0503020204020204" pitchFamily="34" charset="-122"/>
              </a:rPr>
              <a:t>（</a:t>
            </a:r>
            <a:r>
              <a:rPr lang="en-US" altLang="zh-CN" sz="2200" dirty="0">
                <a:latin typeface="微软雅黑" panose="020B0503020204020204" pitchFamily="34" charset="-122"/>
                <a:ea typeface="微软雅黑" panose="020B0503020204020204" pitchFamily="34" charset="-122"/>
              </a:rPr>
              <a:t>Continuous deploy</a:t>
            </a:r>
            <a:r>
              <a:rPr lang="zh-CN" altLang="en-US" sz="2200" dirty="0">
                <a:latin typeface="微软雅黑" panose="020B0503020204020204" pitchFamily="34" charset="-122"/>
                <a:ea typeface="微软雅黑" panose="020B0503020204020204" pitchFamily="34" charset="-122"/>
              </a:rPr>
              <a:t>）持续部署</a:t>
            </a:r>
            <a:endParaRPr lang="en-US" altLang="zh-CN" sz="2200" dirty="0">
              <a:latin typeface="微软雅黑" panose="020B0503020204020204" pitchFamily="34" charset="-122"/>
              <a:ea typeface="微软雅黑" panose="020B0503020204020204" pitchFamily="34" charset="-122"/>
            </a:endParaRPr>
          </a:p>
          <a:p>
            <a:pPr>
              <a:lnSpc>
                <a:spcPct val="150000"/>
              </a:lnSpc>
            </a:pPr>
            <a:r>
              <a:rPr lang="zh-CN" altLang="en-US" sz="1600" dirty="0">
                <a:latin typeface="微软雅黑" panose="020B0503020204020204" pitchFamily="34" charset="-122"/>
                <a:ea typeface="微软雅黑" panose="020B0503020204020204" pitchFamily="34" charset="-122"/>
              </a:rPr>
              <a:t>持续部署是持续交付的下一步，指的是代码通过评审以后，自动部署到生产环境。</a:t>
            </a:r>
            <a:endParaRPr lang="en-US" altLang="zh-CN" sz="1600" dirty="0">
              <a:latin typeface="微软雅黑" panose="020B0503020204020204" pitchFamily="34" charset="-122"/>
              <a:ea typeface="微软雅黑" panose="020B0503020204020204" pitchFamily="34" charset="-122"/>
            </a:endParaRPr>
          </a:p>
          <a:p>
            <a:pPr>
              <a:lnSpc>
                <a:spcPct val="150000"/>
              </a:lnSpc>
            </a:pPr>
            <a:r>
              <a:rPr lang="zh-CN" altLang="en-US" sz="1600" b="1" dirty="0">
                <a:solidFill>
                  <a:srgbClr val="FF0000"/>
                </a:solidFill>
                <a:latin typeface="微软雅黑" panose="020B0503020204020204" pitchFamily="34" charset="-122"/>
                <a:ea typeface="微软雅黑" panose="020B0503020204020204" pitchFamily="34" charset="-122"/>
              </a:rPr>
              <a:t>目标：</a:t>
            </a:r>
            <a:endParaRPr lang="en-US" altLang="zh-CN" sz="1600" b="1" dirty="0">
              <a:solidFill>
                <a:srgbClr val="FF0000"/>
              </a:solidFill>
              <a:latin typeface="微软雅黑" panose="020B0503020204020204" pitchFamily="34" charset="-122"/>
              <a:ea typeface="微软雅黑" panose="020B0503020204020204" pitchFamily="34" charset="-122"/>
            </a:endParaRPr>
          </a:p>
          <a:p>
            <a:pPr>
              <a:lnSpc>
                <a:spcPct val="150000"/>
              </a:lnSpc>
            </a:pPr>
            <a:r>
              <a:rPr lang="zh-CN" altLang="en-US" sz="1600" dirty="0">
                <a:latin typeface="微软雅黑" panose="020B0503020204020204" pitchFamily="34" charset="-122"/>
                <a:ea typeface="微软雅黑" panose="020B0503020204020204" pitchFamily="34" charset="-122"/>
              </a:rPr>
              <a:t>代码在任何时刻都是可部署的，可以进入生产阶段。</a:t>
            </a:r>
          </a:p>
          <a:p>
            <a:pPr>
              <a:lnSpc>
                <a:spcPct val="150000"/>
              </a:lnSpc>
            </a:pPr>
            <a:r>
              <a:rPr lang="zh-CN" altLang="en-US" sz="1600" b="1" dirty="0">
                <a:solidFill>
                  <a:srgbClr val="FF0000"/>
                </a:solidFill>
                <a:latin typeface="微软雅黑" panose="020B0503020204020204" pitchFamily="34" charset="-122"/>
                <a:ea typeface="微软雅黑" panose="020B0503020204020204" pitchFamily="34" charset="-122"/>
              </a:rPr>
              <a:t>前提：</a:t>
            </a:r>
            <a:endParaRPr lang="en-US" altLang="zh-CN" sz="1600" b="1" dirty="0">
              <a:solidFill>
                <a:srgbClr val="FF0000"/>
              </a:solidFill>
              <a:latin typeface="微软雅黑" panose="020B0503020204020204" pitchFamily="34" charset="-122"/>
              <a:ea typeface="微软雅黑" panose="020B0503020204020204" pitchFamily="34" charset="-122"/>
            </a:endParaRPr>
          </a:p>
          <a:p>
            <a:pPr>
              <a:lnSpc>
                <a:spcPct val="150000"/>
              </a:lnSpc>
            </a:pPr>
            <a:r>
              <a:rPr lang="zh-CN" altLang="en-US" sz="1600" dirty="0">
                <a:latin typeface="微软雅黑" panose="020B0503020204020204" pitchFamily="34" charset="-122"/>
                <a:ea typeface="微软雅黑" panose="020B0503020204020204" pitchFamily="34" charset="-122"/>
              </a:rPr>
              <a:t>是能自动化完成测试、构建、部署等步骤。</a:t>
            </a:r>
          </a:p>
        </p:txBody>
      </p:sp>
      <p:pic>
        <p:nvPicPr>
          <p:cNvPr id="3" name="图片 2"/>
          <p:cNvPicPr>
            <a:picLocks noChangeAspect="1"/>
          </p:cNvPicPr>
          <p:nvPr/>
        </p:nvPicPr>
        <p:blipFill>
          <a:blip r:embed="rId2"/>
          <a:stretch>
            <a:fillRect/>
          </a:stretch>
        </p:blipFill>
        <p:spPr>
          <a:xfrm>
            <a:off x="6069419" y="1864753"/>
            <a:ext cx="6049482" cy="4482883"/>
          </a:xfrm>
          <a:prstGeom prst="rect">
            <a:avLst/>
          </a:prstGeom>
        </p:spPr>
      </p:pic>
    </p:spTree>
    <p:extLst>
      <p:ext uri="{BB962C8B-B14F-4D97-AF65-F5344CB8AC3E}">
        <p14:creationId xmlns:p14="http://schemas.microsoft.com/office/powerpoint/2010/main" val="11616689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1073427"/>
            <a:ext cx="23555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735496" y="1073426"/>
            <a:ext cx="1884331"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TextBox 4"/>
          <p:cNvSpPr txBox="1"/>
          <p:nvPr/>
        </p:nvSpPr>
        <p:spPr>
          <a:xfrm>
            <a:off x="752542" y="1060312"/>
            <a:ext cx="2227240" cy="369332"/>
          </a:xfrm>
          <a:prstGeom prst="rect">
            <a:avLst/>
          </a:prstGeom>
          <a:noFill/>
        </p:spPr>
        <p:txBody>
          <a:bodyPr wrap="squar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CI</a:t>
            </a:r>
            <a:r>
              <a:rPr lang="zh-CN" altLang="en-US" dirty="0">
                <a:solidFill>
                  <a:schemeClr val="bg1"/>
                </a:solidFill>
                <a:latin typeface="微软雅黑" panose="020B0503020204020204" pitchFamily="34" charset="-122"/>
                <a:ea typeface="微软雅黑" panose="020B0503020204020204" pitchFamily="34" charset="-122"/>
              </a:rPr>
              <a:t>持续集成流程</a:t>
            </a:r>
          </a:p>
        </p:txBody>
      </p:sp>
      <p:cxnSp>
        <p:nvCxnSpPr>
          <p:cNvPr id="6" name="直接连接符 5"/>
          <p:cNvCxnSpPr/>
          <p:nvPr/>
        </p:nvCxnSpPr>
        <p:spPr>
          <a:xfrm>
            <a:off x="1126792" y="4011244"/>
            <a:ext cx="9974717"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flipV="1">
            <a:off x="1112505" y="3168282"/>
            <a:ext cx="428625" cy="842962"/>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8" name="椭圆 7"/>
          <p:cNvSpPr/>
          <p:nvPr/>
        </p:nvSpPr>
        <p:spPr>
          <a:xfrm>
            <a:off x="1498267" y="3053981"/>
            <a:ext cx="157163" cy="157163"/>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600" dirty="0">
              <a:latin typeface="微软雅黑" panose="020B0503020204020204" pitchFamily="34" charset="-122"/>
              <a:ea typeface="微软雅黑" panose="020B0503020204020204" pitchFamily="34" charset="-122"/>
            </a:endParaRPr>
          </a:p>
        </p:txBody>
      </p:sp>
      <p:sp>
        <p:nvSpPr>
          <p:cNvPr id="9" name="椭圆 8"/>
          <p:cNvSpPr/>
          <p:nvPr/>
        </p:nvSpPr>
        <p:spPr>
          <a:xfrm>
            <a:off x="1608995" y="2243165"/>
            <a:ext cx="642938" cy="6429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sz="1600" dirty="0">
                <a:latin typeface="微软雅黑" panose="020B0503020204020204" pitchFamily="34" charset="-122"/>
                <a:ea typeface="微软雅黑" panose="020B0503020204020204" pitchFamily="34" charset="-122"/>
              </a:rPr>
              <a:t>01</a:t>
            </a:r>
            <a:endParaRPr lang="zh-CN" altLang="en-US" sz="1600" dirty="0">
              <a:latin typeface="微软雅黑" panose="020B0503020204020204" pitchFamily="34" charset="-122"/>
              <a:ea typeface="微软雅黑" panose="020B0503020204020204" pitchFamily="34" charset="-122"/>
            </a:endParaRPr>
          </a:p>
        </p:txBody>
      </p:sp>
      <p:grpSp>
        <p:nvGrpSpPr>
          <p:cNvPr id="10" name="组合 9"/>
          <p:cNvGrpSpPr/>
          <p:nvPr/>
        </p:nvGrpSpPr>
        <p:grpSpPr>
          <a:xfrm>
            <a:off x="1498267" y="2132437"/>
            <a:ext cx="864394" cy="864394"/>
            <a:chOff x="857250" y="1893093"/>
            <a:chExt cx="864394" cy="864394"/>
          </a:xfrm>
        </p:grpSpPr>
        <p:sp>
          <p:nvSpPr>
            <p:cNvPr id="11" name="弧形 10"/>
            <p:cNvSpPr/>
            <p:nvPr/>
          </p:nvSpPr>
          <p:spPr>
            <a:xfrm>
              <a:off x="857250" y="1893093"/>
              <a:ext cx="864394" cy="864394"/>
            </a:xfrm>
            <a:prstGeom prst="arc">
              <a:avLst>
                <a:gd name="adj1" fmla="val 3406397"/>
                <a:gd name="adj2" fmla="val 20528884"/>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a:p>
          </p:txBody>
        </p:sp>
        <p:sp>
          <p:nvSpPr>
            <p:cNvPr id="12" name="弧形 11"/>
            <p:cNvSpPr/>
            <p:nvPr/>
          </p:nvSpPr>
          <p:spPr>
            <a:xfrm>
              <a:off x="857250" y="1893093"/>
              <a:ext cx="864394" cy="864394"/>
            </a:xfrm>
            <a:prstGeom prst="arc">
              <a:avLst>
                <a:gd name="adj1" fmla="val 7448849"/>
                <a:gd name="adj2" fmla="val 17571339"/>
              </a:avLst>
            </a:prstGeom>
            <a:ln w="762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a:p>
          </p:txBody>
        </p:sp>
      </p:grpSp>
      <p:sp>
        <p:nvSpPr>
          <p:cNvPr id="13" name="文本框 12"/>
          <p:cNvSpPr txBox="1"/>
          <p:nvPr/>
        </p:nvSpPr>
        <p:spPr>
          <a:xfrm>
            <a:off x="2473389" y="2149134"/>
            <a:ext cx="1981653" cy="169065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ts val="600"/>
              </a:spcBef>
            </a:pPr>
            <a:r>
              <a:rPr lang="zh-CN" altLang="en-US" sz="1600" b="1" dirty="0">
                <a:solidFill>
                  <a:srgbClr val="FF0000"/>
                </a:solidFill>
                <a:latin typeface="微软雅黑" panose="020B0503020204020204" pitchFamily="34" charset="-122"/>
                <a:ea typeface="微软雅黑" panose="020B0503020204020204" pitchFamily="34" charset="-122"/>
              </a:rPr>
              <a:t>提交：</a:t>
            </a:r>
            <a:endParaRPr lang="en-US" altLang="zh-CN" sz="1600" b="1" dirty="0">
              <a:solidFill>
                <a:srgbClr val="FF0000"/>
              </a:solidFill>
              <a:latin typeface="微软雅黑" panose="020B0503020204020204" pitchFamily="34" charset="-122"/>
              <a:ea typeface="微软雅黑" panose="020B0503020204020204" pitchFamily="34" charset="-122"/>
            </a:endParaRPr>
          </a:p>
          <a:p>
            <a:pPr>
              <a:spcBef>
                <a:spcPts val="600"/>
              </a:spcBef>
            </a:pPr>
            <a:r>
              <a:rPr lang="zh-CN" altLang="en-US" sz="1600" dirty="0">
                <a:latin typeface="微软雅黑" panose="020B0503020204020204" pitchFamily="34" charset="-122"/>
                <a:ea typeface="微软雅黑" panose="020B0503020204020204" pitchFamily="34" charset="-122"/>
              </a:rPr>
              <a:t>开发者向代码仓库提交代码。所有后面的步骤都始于本地代码的一次提交（</a:t>
            </a:r>
            <a:r>
              <a:rPr lang="en-US" altLang="zh-CN" sz="1600" dirty="0">
                <a:latin typeface="微软雅黑" panose="020B0503020204020204" pitchFamily="34" charset="-122"/>
                <a:ea typeface="微软雅黑" panose="020B0503020204020204" pitchFamily="34" charset="-122"/>
              </a:rPr>
              <a:t>commit</a:t>
            </a:r>
            <a:r>
              <a:rPr lang="zh-CN" altLang="en-US" sz="1600" dirty="0">
                <a:latin typeface="微软雅黑" panose="020B0503020204020204" pitchFamily="34" charset="-122"/>
                <a:ea typeface="微软雅黑" panose="020B0503020204020204" pitchFamily="34" charset="-122"/>
              </a:rPr>
              <a:t>）。</a:t>
            </a:r>
          </a:p>
        </p:txBody>
      </p:sp>
      <p:cxnSp>
        <p:nvCxnSpPr>
          <p:cNvPr id="14" name="直接连接符 13"/>
          <p:cNvCxnSpPr/>
          <p:nvPr/>
        </p:nvCxnSpPr>
        <p:spPr>
          <a:xfrm flipH="1">
            <a:off x="2534111" y="4027943"/>
            <a:ext cx="428625" cy="842962"/>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5" name="椭圆 14"/>
          <p:cNvSpPr/>
          <p:nvPr/>
        </p:nvSpPr>
        <p:spPr>
          <a:xfrm flipV="1">
            <a:off x="2455530" y="4812595"/>
            <a:ext cx="157163" cy="157163"/>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600" dirty="0">
              <a:latin typeface="微软雅黑" panose="020B0503020204020204" pitchFamily="34" charset="-122"/>
              <a:ea typeface="微软雅黑" panose="020B0503020204020204" pitchFamily="34" charset="-122"/>
            </a:endParaRPr>
          </a:p>
        </p:txBody>
      </p:sp>
      <p:sp>
        <p:nvSpPr>
          <p:cNvPr id="16" name="椭圆 15"/>
          <p:cNvSpPr/>
          <p:nvPr/>
        </p:nvSpPr>
        <p:spPr>
          <a:xfrm>
            <a:off x="1866162" y="5153085"/>
            <a:ext cx="642938" cy="6429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sz="1600" dirty="0">
                <a:latin typeface="微软雅黑" panose="020B0503020204020204" pitchFamily="34" charset="-122"/>
                <a:ea typeface="微软雅黑" panose="020B0503020204020204" pitchFamily="34" charset="-122"/>
              </a:rPr>
              <a:t>02</a:t>
            </a:r>
            <a:endParaRPr lang="zh-CN" altLang="en-US" sz="1600" dirty="0">
              <a:latin typeface="微软雅黑" panose="020B0503020204020204" pitchFamily="34" charset="-122"/>
              <a:ea typeface="微软雅黑" panose="020B0503020204020204" pitchFamily="34" charset="-122"/>
            </a:endParaRPr>
          </a:p>
        </p:txBody>
      </p:sp>
      <p:grpSp>
        <p:nvGrpSpPr>
          <p:cNvPr id="17" name="组合 16"/>
          <p:cNvGrpSpPr/>
          <p:nvPr/>
        </p:nvGrpSpPr>
        <p:grpSpPr>
          <a:xfrm>
            <a:off x="1755434" y="5042357"/>
            <a:ext cx="864394" cy="864394"/>
            <a:chOff x="857250" y="1893093"/>
            <a:chExt cx="864394" cy="864394"/>
          </a:xfrm>
        </p:grpSpPr>
        <p:sp>
          <p:nvSpPr>
            <p:cNvPr id="18" name="弧形 17"/>
            <p:cNvSpPr/>
            <p:nvPr/>
          </p:nvSpPr>
          <p:spPr>
            <a:xfrm>
              <a:off x="857250" y="1893093"/>
              <a:ext cx="864394" cy="864394"/>
            </a:xfrm>
            <a:prstGeom prst="arc">
              <a:avLst>
                <a:gd name="adj1" fmla="val 3406397"/>
                <a:gd name="adj2" fmla="val 20528884"/>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a:p>
          </p:txBody>
        </p:sp>
        <p:sp>
          <p:nvSpPr>
            <p:cNvPr id="19" name="弧形 18"/>
            <p:cNvSpPr/>
            <p:nvPr/>
          </p:nvSpPr>
          <p:spPr>
            <a:xfrm>
              <a:off x="857250" y="1893093"/>
              <a:ext cx="864394" cy="864394"/>
            </a:xfrm>
            <a:prstGeom prst="arc">
              <a:avLst>
                <a:gd name="adj1" fmla="val 7448849"/>
                <a:gd name="adj2" fmla="val 17571339"/>
              </a:avLst>
            </a:prstGeom>
            <a:ln w="762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a:p>
          </p:txBody>
        </p:sp>
      </p:grpSp>
      <p:cxnSp>
        <p:nvCxnSpPr>
          <p:cNvPr id="20" name="直接连接符 19"/>
          <p:cNvCxnSpPr/>
          <p:nvPr/>
        </p:nvCxnSpPr>
        <p:spPr>
          <a:xfrm flipV="1">
            <a:off x="4399564" y="3168282"/>
            <a:ext cx="428625" cy="842962"/>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1" name="椭圆 20"/>
          <p:cNvSpPr/>
          <p:nvPr/>
        </p:nvSpPr>
        <p:spPr>
          <a:xfrm>
            <a:off x="4785326" y="3053981"/>
            <a:ext cx="157163" cy="157163"/>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600" dirty="0">
              <a:latin typeface="微软雅黑" panose="020B0503020204020204" pitchFamily="34" charset="-122"/>
              <a:ea typeface="微软雅黑" panose="020B0503020204020204" pitchFamily="34" charset="-122"/>
            </a:endParaRPr>
          </a:p>
        </p:txBody>
      </p:sp>
      <p:sp>
        <p:nvSpPr>
          <p:cNvPr id="22" name="椭圆 21"/>
          <p:cNvSpPr/>
          <p:nvPr/>
        </p:nvSpPr>
        <p:spPr>
          <a:xfrm>
            <a:off x="4896054" y="2243165"/>
            <a:ext cx="642938" cy="6429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sz="1600" dirty="0">
                <a:latin typeface="微软雅黑" panose="020B0503020204020204" pitchFamily="34" charset="-122"/>
                <a:ea typeface="微软雅黑" panose="020B0503020204020204" pitchFamily="34" charset="-122"/>
              </a:rPr>
              <a:t>03</a:t>
            </a:r>
            <a:endParaRPr lang="zh-CN" altLang="en-US" sz="1600" dirty="0">
              <a:latin typeface="微软雅黑" panose="020B0503020204020204" pitchFamily="34" charset="-122"/>
              <a:ea typeface="微软雅黑" panose="020B0503020204020204" pitchFamily="34" charset="-122"/>
            </a:endParaRPr>
          </a:p>
        </p:txBody>
      </p:sp>
      <p:grpSp>
        <p:nvGrpSpPr>
          <p:cNvPr id="23" name="组合 22"/>
          <p:cNvGrpSpPr/>
          <p:nvPr/>
        </p:nvGrpSpPr>
        <p:grpSpPr>
          <a:xfrm>
            <a:off x="4785326" y="2132437"/>
            <a:ext cx="864394" cy="864394"/>
            <a:chOff x="857250" y="1893093"/>
            <a:chExt cx="864394" cy="864394"/>
          </a:xfrm>
        </p:grpSpPr>
        <p:sp>
          <p:nvSpPr>
            <p:cNvPr id="24" name="弧形 23"/>
            <p:cNvSpPr/>
            <p:nvPr/>
          </p:nvSpPr>
          <p:spPr>
            <a:xfrm>
              <a:off x="857250" y="1893093"/>
              <a:ext cx="864394" cy="864394"/>
            </a:xfrm>
            <a:prstGeom prst="arc">
              <a:avLst>
                <a:gd name="adj1" fmla="val 3406397"/>
                <a:gd name="adj2" fmla="val 20528884"/>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a:p>
          </p:txBody>
        </p:sp>
        <p:sp>
          <p:nvSpPr>
            <p:cNvPr id="25" name="弧形 24"/>
            <p:cNvSpPr/>
            <p:nvPr/>
          </p:nvSpPr>
          <p:spPr>
            <a:xfrm>
              <a:off x="857250" y="1893093"/>
              <a:ext cx="864394" cy="864394"/>
            </a:xfrm>
            <a:prstGeom prst="arc">
              <a:avLst>
                <a:gd name="adj1" fmla="val 7448849"/>
                <a:gd name="adj2" fmla="val 17571339"/>
              </a:avLst>
            </a:prstGeom>
            <a:ln w="762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a:p>
          </p:txBody>
        </p:sp>
      </p:grpSp>
      <p:cxnSp>
        <p:nvCxnSpPr>
          <p:cNvPr id="26" name="直接连接符 25"/>
          <p:cNvCxnSpPr/>
          <p:nvPr/>
        </p:nvCxnSpPr>
        <p:spPr>
          <a:xfrm flipH="1">
            <a:off x="6735573" y="4027943"/>
            <a:ext cx="428625" cy="842962"/>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7" name="椭圆 26"/>
          <p:cNvSpPr/>
          <p:nvPr/>
        </p:nvSpPr>
        <p:spPr>
          <a:xfrm flipV="1">
            <a:off x="6656992" y="4812595"/>
            <a:ext cx="157163" cy="157163"/>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600" dirty="0">
              <a:latin typeface="微软雅黑" panose="020B0503020204020204" pitchFamily="34" charset="-122"/>
              <a:ea typeface="微软雅黑" panose="020B0503020204020204" pitchFamily="34" charset="-122"/>
            </a:endParaRPr>
          </a:p>
        </p:txBody>
      </p:sp>
      <p:sp>
        <p:nvSpPr>
          <p:cNvPr id="28" name="椭圆 27"/>
          <p:cNvSpPr/>
          <p:nvPr/>
        </p:nvSpPr>
        <p:spPr>
          <a:xfrm>
            <a:off x="6067624" y="5153085"/>
            <a:ext cx="642938" cy="6429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sz="1600" dirty="0">
                <a:latin typeface="微软雅黑" panose="020B0503020204020204" pitchFamily="34" charset="-122"/>
                <a:ea typeface="微软雅黑" panose="020B0503020204020204" pitchFamily="34" charset="-122"/>
              </a:rPr>
              <a:t>04</a:t>
            </a:r>
            <a:endParaRPr lang="zh-CN" altLang="en-US" sz="1600" dirty="0">
              <a:latin typeface="微软雅黑" panose="020B0503020204020204" pitchFamily="34" charset="-122"/>
              <a:ea typeface="微软雅黑" panose="020B0503020204020204" pitchFamily="34" charset="-122"/>
            </a:endParaRPr>
          </a:p>
        </p:txBody>
      </p:sp>
      <p:grpSp>
        <p:nvGrpSpPr>
          <p:cNvPr id="29" name="组合 28"/>
          <p:cNvGrpSpPr/>
          <p:nvPr/>
        </p:nvGrpSpPr>
        <p:grpSpPr>
          <a:xfrm>
            <a:off x="5956896" y="5042357"/>
            <a:ext cx="864394" cy="864394"/>
            <a:chOff x="857250" y="1893093"/>
            <a:chExt cx="864394" cy="864394"/>
          </a:xfrm>
        </p:grpSpPr>
        <p:sp>
          <p:nvSpPr>
            <p:cNvPr id="30" name="弧形 29"/>
            <p:cNvSpPr/>
            <p:nvPr/>
          </p:nvSpPr>
          <p:spPr>
            <a:xfrm>
              <a:off x="857250" y="1893093"/>
              <a:ext cx="864394" cy="864394"/>
            </a:xfrm>
            <a:prstGeom prst="arc">
              <a:avLst>
                <a:gd name="adj1" fmla="val 3406397"/>
                <a:gd name="adj2" fmla="val 20528884"/>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a:p>
          </p:txBody>
        </p:sp>
        <p:sp>
          <p:nvSpPr>
            <p:cNvPr id="31" name="弧形 30"/>
            <p:cNvSpPr/>
            <p:nvPr/>
          </p:nvSpPr>
          <p:spPr>
            <a:xfrm>
              <a:off x="857250" y="1893093"/>
              <a:ext cx="864394" cy="864394"/>
            </a:xfrm>
            <a:prstGeom prst="arc">
              <a:avLst>
                <a:gd name="adj1" fmla="val 7448849"/>
                <a:gd name="adj2" fmla="val 17571339"/>
              </a:avLst>
            </a:prstGeom>
            <a:ln w="762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a:p>
          </p:txBody>
        </p:sp>
      </p:grpSp>
      <p:sp>
        <p:nvSpPr>
          <p:cNvPr id="32" name="文本框 12"/>
          <p:cNvSpPr txBox="1"/>
          <p:nvPr/>
        </p:nvSpPr>
        <p:spPr>
          <a:xfrm>
            <a:off x="6035482" y="2149135"/>
            <a:ext cx="2438667" cy="132343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ts val="600"/>
              </a:spcBef>
            </a:pPr>
            <a:r>
              <a:rPr lang="zh-CN" altLang="en-US" sz="1600" b="1" dirty="0">
                <a:solidFill>
                  <a:srgbClr val="FF0000"/>
                </a:solidFill>
                <a:latin typeface="微软雅黑" panose="020B0503020204020204" pitchFamily="34" charset="-122"/>
                <a:ea typeface="微软雅黑" panose="020B0503020204020204" pitchFamily="34" charset="-122"/>
              </a:rPr>
              <a:t>构建：</a:t>
            </a:r>
            <a:br>
              <a:rPr lang="en-US" altLang="zh-CN" sz="1600" dirty="0">
                <a:latin typeface="微软雅黑" panose="020B0503020204020204" pitchFamily="34" charset="-122"/>
                <a:ea typeface="微软雅黑" panose="020B0503020204020204" pitchFamily="34" charset="-122"/>
              </a:rPr>
            </a:br>
            <a:r>
              <a:rPr lang="zh-CN" altLang="en-US" sz="1600" dirty="0">
                <a:latin typeface="微软雅黑" panose="020B0503020204020204" pitchFamily="34" charset="-122"/>
                <a:ea typeface="微软雅黑" panose="020B0503020204020204" pitchFamily="34" charset="-122"/>
              </a:rPr>
              <a:t>将源码转换为可以运行的实际代码，比如安装依赖，配置各种资源（样式表、</a:t>
            </a:r>
            <a:r>
              <a:rPr lang="en-US" altLang="zh-CN" sz="1600" dirty="0">
                <a:latin typeface="微软雅黑" panose="020B0503020204020204" pitchFamily="34" charset="-122"/>
                <a:ea typeface="微软雅黑" panose="020B0503020204020204" pitchFamily="34" charset="-122"/>
              </a:rPr>
              <a:t>JS</a:t>
            </a:r>
            <a:r>
              <a:rPr lang="zh-CN" altLang="en-US" sz="1600" dirty="0">
                <a:latin typeface="微软雅黑" panose="020B0503020204020204" pitchFamily="34" charset="-122"/>
                <a:ea typeface="微软雅黑" panose="020B0503020204020204" pitchFamily="34" charset="-122"/>
              </a:rPr>
              <a:t>脚本、图片）等等。</a:t>
            </a:r>
          </a:p>
        </p:txBody>
      </p:sp>
      <p:sp>
        <p:nvSpPr>
          <p:cNvPr id="33" name="文本框 12"/>
          <p:cNvSpPr txBox="1"/>
          <p:nvPr/>
        </p:nvSpPr>
        <p:spPr>
          <a:xfrm>
            <a:off x="2748423" y="5193271"/>
            <a:ext cx="3025056" cy="140038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ts val="600"/>
              </a:spcBef>
            </a:pPr>
            <a:r>
              <a:rPr lang="zh-CN" altLang="en-US" sz="1600" b="1" dirty="0">
                <a:solidFill>
                  <a:srgbClr val="FF0000"/>
                </a:solidFill>
                <a:latin typeface="微软雅黑" panose="020B0503020204020204" pitchFamily="34" charset="-122"/>
                <a:ea typeface="微软雅黑" panose="020B0503020204020204" pitchFamily="34" charset="-122"/>
              </a:rPr>
              <a:t>测试（第一轮）：</a:t>
            </a:r>
            <a:endParaRPr lang="en-US" altLang="zh-CN" sz="1600" b="1" dirty="0">
              <a:solidFill>
                <a:srgbClr val="FF0000"/>
              </a:solidFill>
              <a:latin typeface="微软雅黑" panose="020B0503020204020204" pitchFamily="34" charset="-122"/>
              <a:ea typeface="微软雅黑" panose="020B0503020204020204" pitchFamily="34" charset="-122"/>
            </a:endParaRPr>
          </a:p>
          <a:p>
            <a:pPr>
              <a:spcBef>
                <a:spcPts val="600"/>
              </a:spcBef>
            </a:pPr>
            <a:r>
              <a:rPr lang="zh-CN" altLang="en-US" sz="1600" dirty="0">
                <a:latin typeface="微软雅黑" panose="020B0503020204020204" pitchFamily="34" charset="-122"/>
                <a:ea typeface="微软雅黑" panose="020B0503020204020204" pitchFamily="34" charset="-122"/>
              </a:rPr>
              <a:t>代码仓库对</a:t>
            </a:r>
            <a:r>
              <a:rPr lang="en-US" altLang="zh-CN" sz="1600" dirty="0">
                <a:latin typeface="微软雅黑" panose="020B0503020204020204" pitchFamily="34" charset="-122"/>
                <a:ea typeface="微软雅黑" panose="020B0503020204020204" pitchFamily="34" charset="-122"/>
              </a:rPr>
              <a:t>commit</a:t>
            </a:r>
            <a:r>
              <a:rPr lang="zh-CN" altLang="en-US" sz="1600" dirty="0">
                <a:latin typeface="微软雅黑" panose="020B0503020204020204" pitchFamily="34" charset="-122"/>
                <a:ea typeface="微软雅黑" panose="020B0503020204020204" pitchFamily="34" charset="-122"/>
              </a:rPr>
              <a:t>操作配置了钩子（</a:t>
            </a:r>
            <a:r>
              <a:rPr lang="en-US" altLang="zh-CN" sz="1600" dirty="0">
                <a:latin typeface="微软雅黑" panose="020B0503020204020204" pitchFamily="34" charset="-122"/>
                <a:ea typeface="微软雅黑" panose="020B0503020204020204" pitchFamily="34" charset="-122"/>
              </a:rPr>
              <a:t>hook</a:t>
            </a:r>
            <a:r>
              <a:rPr lang="zh-CN" altLang="en-US" sz="1600" dirty="0">
                <a:latin typeface="微软雅黑" panose="020B0503020204020204" pitchFamily="34" charset="-122"/>
                <a:ea typeface="微软雅黑" panose="020B0503020204020204" pitchFamily="34" charset="-122"/>
              </a:rPr>
              <a:t>），只要提交代码或者合并进主干，就会跑自动化测试。</a:t>
            </a:r>
          </a:p>
        </p:txBody>
      </p:sp>
      <p:sp>
        <p:nvSpPr>
          <p:cNvPr id="34" name="文本框 12"/>
          <p:cNvSpPr txBox="1"/>
          <p:nvPr/>
        </p:nvSpPr>
        <p:spPr>
          <a:xfrm>
            <a:off x="6982801" y="4477190"/>
            <a:ext cx="2368938" cy="206210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ts val="600"/>
              </a:spcBef>
            </a:pPr>
            <a:r>
              <a:rPr lang="zh-CN" altLang="en-US" sz="1600" b="1" dirty="0">
                <a:solidFill>
                  <a:srgbClr val="FF0000"/>
                </a:solidFill>
                <a:latin typeface="微软雅黑" panose="020B0503020204020204" pitchFamily="34" charset="-122"/>
                <a:ea typeface="微软雅黑" panose="020B0503020204020204" pitchFamily="34" charset="-122"/>
              </a:rPr>
              <a:t>测试（第二轮）：</a:t>
            </a:r>
            <a:br>
              <a:rPr lang="en-US" altLang="zh-CN" sz="1600" dirty="0">
                <a:latin typeface="微软雅黑" panose="020B0503020204020204" pitchFamily="34" charset="-122"/>
                <a:ea typeface="微软雅黑" panose="020B0503020204020204" pitchFamily="34" charset="-122"/>
              </a:rPr>
            </a:br>
            <a:r>
              <a:rPr lang="zh-CN" altLang="en-US" sz="1600" dirty="0">
                <a:latin typeface="微软雅黑" panose="020B0503020204020204" pitchFamily="34" charset="-122"/>
                <a:ea typeface="微软雅黑" panose="020B0503020204020204" pitchFamily="34" charset="-122"/>
              </a:rPr>
              <a:t>全面测试，单元测试和集成测试都会跑，有条件的话，也要做端对端测试。所有测试以自动化为主，少数无法自动化的测试用例，就要人工跑。</a:t>
            </a:r>
          </a:p>
        </p:txBody>
      </p:sp>
      <p:sp>
        <p:nvSpPr>
          <p:cNvPr id="35" name="TextBox 34"/>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基于</a:t>
            </a:r>
            <a:r>
              <a:rPr lang="en-US" altLang="zh-CN" sz="2400" b="1" dirty="0">
                <a:solidFill>
                  <a:schemeClr val="bg1"/>
                </a:solidFill>
                <a:latin typeface="微软雅黑" panose="020B0503020204020204" pitchFamily="34" charset="-122"/>
                <a:ea typeface="微软雅黑" panose="020B0503020204020204" pitchFamily="34" charset="-122"/>
              </a:rPr>
              <a:t>Jenkins</a:t>
            </a:r>
            <a:r>
              <a:rPr lang="zh-CN" altLang="en-US" sz="2400" b="1" dirty="0">
                <a:solidFill>
                  <a:schemeClr val="bg1"/>
                </a:solidFill>
                <a:latin typeface="微软雅黑" panose="020B0503020204020204" pitchFamily="34" charset="-122"/>
                <a:ea typeface="微软雅黑" panose="020B0503020204020204" pitchFamily="34" charset="-122"/>
              </a:rPr>
              <a:t>的</a:t>
            </a:r>
            <a:r>
              <a:rPr lang="en-US" altLang="zh-CN" sz="2400" b="1" dirty="0">
                <a:solidFill>
                  <a:schemeClr val="bg1"/>
                </a:solidFill>
                <a:latin typeface="微软雅黑" panose="020B0503020204020204" pitchFamily="34" charset="-122"/>
                <a:ea typeface="微软雅黑" panose="020B0503020204020204" pitchFamily="34" charset="-122"/>
              </a:rPr>
              <a:t>CI/CD</a:t>
            </a:r>
            <a:r>
              <a:rPr lang="zh-CN" altLang="en-US" sz="2400" b="1" dirty="0">
                <a:solidFill>
                  <a:schemeClr val="bg1"/>
                </a:solidFill>
                <a:latin typeface="微软雅黑" panose="020B0503020204020204" pitchFamily="34" charset="-122"/>
                <a:ea typeface="微软雅黑" panose="020B0503020204020204" pitchFamily="34" charset="-122"/>
              </a:rPr>
              <a:t>：</a:t>
            </a:r>
            <a:r>
              <a:rPr lang="en-US" altLang="zh-CN" sz="2400" b="1" dirty="0">
                <a:solidFill>
                  <a:schemeClr val="bg1"/>
                </a:solidFill>
                <a:latin typeface="微软雅黑" panose="020B0503020204020204" pitchFamily="34" charset="-122"/>
                <a:ea typeface="微软雅黑" panose="020B0503020204020204" pitchFamily="34" charset="-122"/>
              </a:rPr>
              <a:t>Jenkins</a:t>
            </a:r>
            <a:r>
              <a:rPr lang="zh-CN" altLang="en-US" sz="2400" b="1" dirty="0">
                <a:solidFill>
                  <a:schemeClr val="bg1"/>
                </a:solidFill>
                <a:latin typeface="微软雅黑" panose="020B0503020204020204" pitchFamily="34" charset="-122"/>
                <a:ea typeface="微软雅黑" panose="020B0503020204020204" pitchFamily="34" charset="-122"/>
              </a:rPr>
              <a:t>简介</a:t>
            </a:r>
          </a:p>
        </p:txBody>
      </p:sp>
      <p:sp>
        <p:nvSpPr>
          <p:cNvPr id="2" name="文本框 1"/>
          <p:cNvSpPr txBox="1"/>
          <p:nvPr/>
        </p:nvSpPr>
        <p:spPr>
          <a:xfrm>
            <a:off x="4072565" y="1488215"/>
            <a:ext cx="4083169" cy="338554"/>
          </a:xfrm>
          <a:prstGeom prst="rect">
            <a:avLst/>
          </a:prstGeom>
          <a:noFill/>
        </p:spPr>
        <p:txBody>
          <a:bodyPr wrap="none" rtlCol="0">
            <a:spAutoFit/>
          </a:bodyPr>
          <a:lstStyle/>
          <a:p>
            <a:r>
              <a:rPr lang="zh-CN" altLang="en-US" sz="1600" dirty="0">
                <a:latin typeface="微软雅黑" panose="020B0503020204020204" pitchFamily="34" charset="-122"/>
                <a:ea typeface="微软雅黑" panose="020B0503020204020204" pitchFamily="34" charset="-122"/>
              </a:rPr>
              <a:t>代码从提交到生产，整个过程有以下几步：</a:t>
            </a:r>
          </a:p>
        </p:txBody>
      </p:sp>
      <p:sp>
        <p:nvSpPr>
          <p:cNvPr id="36" name="文本框 12"/>
          <p:cNvSpPr txBox="1"/>
          <p:nvPr/>
        </p:nvSpPr>
        <p:spPr>
          <a:xfrm>
            <a:off x="64321" y="4287504"/>
            <a:ext cx="1590680" cy="190821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71450" indent="-171450">
              <a:spcBef>
                <a:spcPts val="600"/>
              </a:spcBef>
              <a:buFont typeface="Wingdings" panose="05000000000000000000" pitchFamily="2" charset="2"/>
              <a:buChar char="l"/>
            </a:pPr>
            <a:r>
              <a:rPr lang="zh-CN" altLang="en-US" sz="1200" dirty="0">
                <a:latin typeface="微软雅黑" panose="020B0503020204020204" pitchFamily="34" charset="-122"/>
                <a:ea typeface="微软雅黑" panose="020B0503020204020204" pitchFamily="34" charset="-122"/>
              </a:rPr>
              <a:t>单元测试：针对函数或模块的测试</a:t>
            </a:r>
          </a:p>
          <a:p>
            <a:pPr marL="171450" indent="-171450">
              <a:spcBef>
                <a:spcPts val="600"/>
              </a:spcBef>
              <a:buFont typeface="Wingdings" panose="05000000000000000000" pitchFamily="2" charset="2"/>
              <a:buChar char="l"/>
            </a:pPr>
            <a:r>
              <a:rPr lang="zh-CN" altLang="en-US" sz="1200" dirty="0">
                <a:latin typeface="微软雅黑" panose="020B0503020204020204" pitchFamily="34" charset="-122"/>
                <a:ea typeface="微软雅黑" panose="020B0503020204020204" pitchFamily="34" charset="-122"/>
              </a:rPr>
              <a:t>集成测试：针对整体产品的某个功能的测试，又称功能测试</a:t>
            </a:r>
          </a:p>
          <a:p>
            <a:pPr marL="171450" indent="-171450">
              <a:spcBef>
                <a:spcPts val="600"/>
              </a:spcBef>
              <a:buFont typeface="Wingdings" panose="05000000000000000000" pitchFamily="2" charset="2"/>
              <a:buChar char="l"/>
            </a:pPr>
            <a:r>
              <a:rPr lang="zh-CN" altLang="en-US" sz="1200" dirty="0">
                <a:latin typeface="微软雅黑" panose="020B0503020204020204" pitchFamily="34" charset="-122"/>
                <a:ea typeface="微软雅黑" panose="020B0503020204020204" pitchFamily="34" charset="-122"/>
              </a:rPr>
              <a:t>端对端测试：从用户界面直达数据库的全链路测试</a:t>
            </a:r>
          </a:p>
        </p:txBody>
      </p:sp>
      <p:cxnSp>
        <p:nvCxnSpPr>
          <p:cNvPr id="37" name="直接连接符 36"/>
          <p:cNvCxnSpPr/>
          <p:nvPr/>
        </p:nvCxnSpPr>
        <p:spPr>
          <a:xfrm flipV="1">
            <a:off x="8234217" y="3168282"/>
            <a:ext cx="428625" cy="842962"/>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8" name="椭圆 37"/>
          <p:cNvSpPr/>
          <p:nvPr/>
        </p:nvSpPr>
        <p:spPr>
          <a:xfrm>
            <a:off x="8619979" y="3053981"/>
            <a:ext cx="157163" cy="157163"/>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600" dirty="0">
              <a:latin typeface="微软雅黑" panose="020B0503020204020204" pitchFamily="34" charset="-122"/>
              <a:ea typeface="微软雅黑" panose="020B0503020204020204" pitchFamily="34" charset="-122"/>
            </a:endParaRPr>
          </a:p>
        </p:txBody>
      </p:sp>
      <p:sp>
        <p:nvSpPr>
          <p:cNvPr id="39" name="椭圆 38"/>
          <p:cNvSpPr/>
          <p:nvPr/>
        </p:nvSpPr>
        <p:spPr>
          <a:xfrm>
            <a:off x="8730707" y="2243165"/>
            <a:ext cx="642938" cy="6429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sz="1600" dirty="0">
                <a:latin typeface="微软雅黑" panose="020B0503020204020204" pitchFamily="34" charset="-122"/>
                <a:ea typeface="微软雅黑" panose="020B0503020204020204" pitchFamily="34" charset="-122"/>
              </a:rPr>
              <a:t>05</a:t>
            </a:r>
            <a:endParaRPr lang="zh-CN" altLang="en-US" sz="1600" dirty="0">
              <a:latin typeface="微软雅黑" panose="020B0503020204020204" pitchFamily="34" charset="-122"/>
              <a:ea typeface="微软雅黑" panose="020B0503020204020204" pitchFamily="34" charset="-122"/>
            </a:endParaRPr>
          </a:p>
        </p:txBody>
      </p:sp>
      <p:grpSp>
        <p:nvGrpSpPr>
          <p:cNvPr id="40" name="组合 39"/>
          <p:cNvGrpSpPr/>
          <p:nvPr/>
        </p:nvGrpSpPr>
        <p:grpSpPr>
          <a:xfrm>
            <a:off x="8619979" y="2132437"/>
            <a:ext cx="864394" cy="864394"/>
            <a:chOff x="857250" y="1893093"/>
            <a:chExt cx="864394" cy="864394"/>
          </a:xfrm>
        </p:grpSpPr>
        <p:sp>
          <p:nvSpPr>
            <p:cNvPr id="41" name="弧形 40"/>
            <p:cNvSpPr/>
            <p:nvPr/>
          </p:nvSpPr>
          <p:spPr>
            <a:xfrm>
              <a:off x="857250" y="1893093"/>
              <a:ext cx="864394" cy="864394"/>
            </a:xfrm>
            <a:prstGeom prst="arc">
              <a:avLst>
                <a:gd name="adj1" fmla="val 3406397"/>
                <a:gd name="adj2" fmla="val 20528884"/>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a:p>
          </p:txBody>
        </p:sp>
        <p:sp>
          <p:nvSpPr>
            <p:cNvPr id="42" name="弧形 41"/>
            <p:cNvSpPr/>
            <p:nvPr/>
          </p:nvSpPr>
          <p:spPr>
            <a:xfrm>
              <a:off x="857250" y="1893093"/>
              <a:ext cx="864394" cy="864394"/>
            </a:xfrm>
            <a:prstGeom prst="arc">
              <a:avLst>
                <a:gd name="adj1" fmla="val 7448849"/>
                <a:gd name="adj2" fmla="val 17571339"/>
              </a:avLst>
            </a:prstGeom>
            <a:ln w="762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a:p>
          </p:txBody>
        </p:sp>
      </p:grpSp>
      <p:sp>
        <p:nvSpPr>
          <p:cNvPr id="43" name="文本框 12"/>
          <p:cNvSpPr txBox="1"/>
          <p:nvPr/>
        </p:nvSpPr>
        <p:spPr>
          <a:xfrm>
            <a:off x="9732575" y="2155059"/>
            <a:ext cx="2459425" cy="156966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ts val="600"/>
              </a:spcBef>
            </a:pPr>
            <a:r>
              <a:rPr lang="zh-CN" altLang="en-US" sz="1600" b="1" dirty="0">
                <a:solidFill>
                  <a:srgbClr val="FF0000"/>
                </a:solidFill>
                <a:latin typeface="微软雅黑" panose="020B0503020204020204" pitchFamily="34" charset="-122"/>
                <a:ea typeface="微软雅黑" panose="020B0503020204020204" pitchFamily="34" charset="-122"/>
              </a:rPr>
              <a:t>部署：</a:t>
            </a:r>
            <a:br>
              <a:rPr lang="en-US" altLang="zh-CN" sz="1600" dirty="0">
                <a:latin typeface="微软雅黑" panose="020B0503020204020204" pitchFamily="34" charset="-122"/>
                <a:ea typeface="微软雅黑" panose="020B0503020204020204" pitchFamily="34" charset="-122"/>
              </a:rPr>
            </a:br>
            <a:r>
              <a:rPr lang="zh-CN" altLang="en-US" sz="1600" dirty="0">
                <a:latin typeface="微软雅黑" panose="020B0503020204020204" pitchFamily="34" charset="-122"/>
                <a:ea typeface="微软雅黑" panose="020B0503020204020204" pitchFamily="34" charset="-122"/>
              </a:rPr>
              <a:t>生产服务器将打包文件，解包成本地的一个目录，再将运行路径的符号链接（</a:t>
            </a:r>
            <a:r>
              <a:rPr lang="en-US" altLang="zh-CN" sz="1600" dirty="0" err="1">
                <a:latin typeface="微软雅黑" panose="020B0503020204020204" pitchFamily="34" charset="-122"/>
                <a:ea typeface="微软雅黑" panose="020B0503020204020204" pitchFamily="34" charset="-122"/>
              </a:rPr>
              <a:t>symlink</a:t>
            </a:r>
            <a:r>
              <a:rPr lang="zh-CN" altLang="en-US" sz="1600" dirty="0">
                <a:latin typeface="微软雅黑" panose="020B0503020204020204" pitchFamily="34" charset="-122"/>
                <a:ea typeface="微软雅黑" panose="020B0503020204020204" pitchFamily="34" charset="-122"/>
              </a:rPr>
              <a:t>）指向这个目录，然后重新启动应用。</a:t>
            </a:r>
          </a:p>
        </p:txBody>
      </p:sp>
      <p:cxnSp>
        <p:nvCxnSpPr>
          <p:cNvPr id="44" name="直接连接符 43"/>
          <p:cNvCxnSpPr/>
          <p:nvPr/>
        </p:nvCxnSpPr>
        <p:spPr>
          <a:xfrm flipH="1">
            <a:off x="10235632" y="4015827"/>
            <a:ext cx="428625" cy="842962"/>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45" name="椭圆 44"/>
          <p:cNvSpPr/>
          <p:nvPr/>
        </p:nvSpPr>
        <p:spPr>
          <a:xfrm flipV="1">
            <a:off x="10157051" y="4800479"/>
            <a:ext cx="157163" cy="157163"/>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600" dirty="0">
              <a:latin typeface="微软雅黑" panose="020B0503020204020204" pitchFamily="34" charset="-122"/>
              <a:ea typeface="微软雅黑" panose="020B0503020204020204" pitchFamily="34" charset="-122"/>
            </a:endParaRPr>
          </a:p>
        </p:txBody>
      </p:sp>
      <p:sp>
        <p:nvSpPr>
          <p:cNvPr id="46" name="椭圆 45"/>
          <p:cNvSpPr/>
          <p:nvPr/>
        </p:nvSpPr>
        <p:spPr>
          <a:xfrm>
            <a:off x="9567683" y="5140969"/>
            <a:ext cx="642938" cy="6429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sz="1600" dirty="0">
                <a:latin typeface="微软雅黑" panose="020B0503020204020204" pitchFamily="34" charset="-122"/>
                <a:ea typeface="微软雅黑" panose="020B0503020204020204" pitchFamily="34" charset="-122"/>
              </a:rPr>
              <a:t>06</a:t>
            </a:r>
            <a:endParaRPr lang="zh-CN" altLang="en-US" sz="1600" dirty="0">
              <a:latin typeface="微软雅黑" panose="020B0503020204020204" pitchFamily="34" charset="-122"/>
              <a:ea typeface="微软雅黑" panose="020B0503020204020204" pitchFamily="34" charset="-122"/>
            </a:endParaRPr>
          </a:p>
        </p:txBody>
      </p:sp>
      <p:grpSp>
        <p:nvGrpSpPr>
          <p:cNvPr id="47" name="组合 46"/>
          <p:cNvGrpSpPr/>
          <p:nvPr/>
        </p:nvGrpSpPr>
        <p:grpSpPr>
          <a:xfrm>
            <a:off x="9456955" y="5030241"/>
            <a:ext cx="864394" cy="864394"/>
            <a:chOff x="857250" y="1893093"/>
            <a:chExt cx="864394" cy="864394"/>
          </a:xfrm>
        </p:grpSpPr>
        <p:sp>
          <p:nvSpPr>
            <p:cNvPr id="48" name="弧形 47"/>
            <p:cNvSpPr/>
            <p:nvPr/>
          </p:nvSpPr>
          <p:spPr>
            <a:xfrm>
              <a:off x="857250" y="1893093"/>
              <a:ext cx="864394" cy="864394"/>
            </a:xfrm>
            <a:prstGeom prst="arc">
              <a:avLst>
                <a:gd name="adj1" fmla="val 3406397"/>
                <a:gd name="adj2" fmla="val 20528884"/>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a:p>
          </p:txBody>
        </p:sp>
        <p:sp>
          <p:nvSpPr>
            <p:cNvPr id="49" name="弧形 48"/>
            <p:cNvSpPr/>
            <p:nvPr/>
          </p:nvSpPr>
          <p:spPr>
            <a:xfrm>
              <a:off x="857250" y="1893093"/>
              <a:ext cx="864394" cy="864394"/>
            </a:xfrm>
            <a:prstGeom prst="arc">
              <a:avLst>
                <a:gd name="adj1" fmla="val 7448849"/>
                <a:gd name="adj2" fmla="val 17571339"/>
              </a:avLst>
            </a:prstGeom>
            <a:ln w="762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a:p>
          </p:txBody>
        </p:sp>
      </p:grpSp>
      <p:sp>
        <p:nvSpPr>
          <p:cNvPr id="50" name="文本框 12"/>
          <p:cNvSpPr txBox="1"/>
          <p:nvPr/>
        </p:nvSpPr>
        <p:spPr>
          <a:xfrm>
            <a:off x="10586060" y="4263389"/>
            <a:ext cx="1650987" cy="230832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ts val="600"/>
              </a:spcBef>
            </a:pPr>
            <a:r>
              <a:rPr lang="zh-CN" altLang="en-US" sz="1600" b="1" dirty="0">
                <a:solidFill>
                  <a:srgbClr val="FF0000"/>
                </a:solidFill>
                <a:latin typeface="微软雅黑" panose="020B0503020204020204" pitchFamily="34" charset="-122"/>
                <a:ea typeface="微软雅黑" panose="020B0503020204020204" pitchFamily="34" charset="-122"/>
              </a:rPr>
              <a:t>回滚：</a:t>
            </a:r>
            <a:br>
              <a:rPr lang="en-US" altLang="zh-CN" sz="1600" dirty="0">
                <a:latin typeface="微软雅黑" panose="020B0503020204020204" pitchFamily="34" charset="-122"/>
                <a:ea typeface="微软雅黑" panose="020B0503020204020204" pitchFamily="34" charset="-122"/>
              </a:rPr>
            </a:br>
            <a:r>
              <a:rPr lang="zh-CN" altLang="en-US" sz="1600" dirty="0">
                <a:latin typeface="微软雅黑" panose="020B0503020204020204" pitchFamily="34" charset="-122"/>
                <a:ea typeface="微软雅黑" panose="020B0503020204020204" pitchFamily="34" charset="-122"/>
              </a:rPr>
              <a:t>一旦当前版本发生问题，就要回滚到上一个版本的构建结果。最简单的做法就是修改一下符号链接，指向上一个版本的目录。</a:t>
            </a:r>
          </a:p>
        </p:txBody>
      </p:sp>
    </p:spTree>
    <p:extLst>
      <p:ext uri="{BB962C8B-B14F-4D97-AF65-F5344CB8AC3E}">
        <p14:creationId xmlns:p14="http://schemas.microsoft.com/office/powerpoint/2010/main" val="761129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1073427"/>
            <a:ext cx="23555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735497" y="1073426"/>
            <a:ext cx="2369210"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TextBox 4"/>
          <p:cNvSpPr txBox="1"/>
          <p:nvPr/>
        </p:nvSpPr>
        <p:spPr>
          <a:xfrm>
            <a:off x="752677" y="1064398"/>
            <a:ext cx="2841128" cy="369332"/>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开发运维（</a:t>
            </a:r>
            <a:r>
              <a:rPr lang="en-US" altLang="zh-CN" dirty="0">
                <a:solidFill>
                  <a:schemeClr val="bg1"/>
                </a:solidFill>
                <a:latin typeface="微软雅黑" panose="020B0503020204020204" pitchFamily="34" charset="-122"/>
                <a:ea typeface="微软雅黑" panose="020B0503020204020204" pitchFamily="34" charset="-122"/>
              </a:rPr>
              <a:t>DevOps</a:t>
            </a:r>
            <a:r>
              <a:rPr lang="zh-CN" altLang="en-US" dirty="0">
                <a:solidFill>
                  <a:schemeClr val="bg1"/>
                </a:solidFill>
                <a:latin typeface="微软雅黑" panose="020B0503020204020204" pitchFamily="34" charset="-122"/>
                <a:ea typeface="微软雅黑" panose="020B0503020204020204" pitchFamily="34" charset="-122"/>
              </a:rPr>
              <a:t>）</a:t>
            </a:r>
          </a:p>
        </p:txBody>
      </p:sp>
      <p:sp>
        <p:nvSpPr>
          <p:cNvPr id="35" name="TextBox 34"/>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基于</a:t>
            </a:r>
            <a:r>
              <a:rPr lang="en-US" altLang="zh-CN" sz="2400" b="1" dirty="0">
                <a:solidFill>
                  <a:schemeClr val="bg1"/>
                </a:solidFill>
                <a:latin typeface="微软雅黑" panose="020B0503020204020204" pitchFamily="34" charset="-122"/>
                <a:ea typeface="微软雅黑" panose="020B0503020204020204" pitchFamily="34" charset="-122"/>
              </a:rPr>
              <a:t>Jenkins</a:t>
            </a:r>
            <a:r>
              <a:rPr lang="zh-CN" altLang="en-US" sz="2400" b="1" dirty="0">
                <a:solidFill>
                  <a:schemeClr val="bg1"/>
                </a:solidFill>
                <a:latin typeface="微软雅黑" panose="020B0503020204020204" pitchFamily="34" charset="-122"/>
                <a:ea typeface="微软雅黑" panose="020B0503020204020204" pitchFamily="34" charset="-122"/>
              </a:rPr>
              <a:t>的</a:t>
            </a:r>
            <a:r>
              <a:rPr lang="en-US" altLang="zh-CN" sz="2400" b="1" dirty="0">
                <a:solidFill>
                  <a:schemeClr val="bg1"/>
                </a:solidFill>
                <a:latin typeface="微软雅黑" panose="020B0503020204020204" pitchFamily="34" charset="-122"/>
                <a:ea typeface="微软雅黑" panose="020B0503020204020204" pitchFamily="34" charset="-122"/>
              </a:rPr>
              <a:t>CI/CD</a:t>
            </a:r>
            <a:r>
              <a:rPr lang="zh-CN" altLang="en-US" sz="2400" b="1" dirty="0">
                <a:solidFill>
                  <a:schemeClr val="bg1"/>
                </a:solidFill>
                <a:latin typeface="微软雅黑" panose="020B0503020204020204" pitchFamily="34" charset="-122"/>
                <a:ea typeface="微软雅黑" panose="020B0503020204020204" pitchFamily="34" charset="-122"/>
              </a:rPr>
              <a:t>：</a:t>
            </a:r>
            <a:r>
              <a:rPr lang="en-US" altLang="zh-CN" sz="2400" b="1" dirty="0">
                <a:solidFill>
                  <a:schemeClr val="bg1"/>
                </a:solidFill>
                <a:latin typeface="微软雅黑" panose="020B0503020204020204" pitchFamily="34" charset="-122"/>
                <a:ea typeface="微软雅黑" panose="020B0503020204020204" pitchFamily="34" charset="-122"/>
              </a:rPr>
              <a:t>Jenkins</a:t>
            </a:r>
            <a:r>
              <a:rPr lang="zh-CN" altLang="en-US" sz="2400" b="1" dirty="0">
                <a:solidFill>
                  <a:schemeClr val="bg1"/>
                </a:solidFill>
                <a:latin typeface="微软雅黑" panose="020B0503020204020204" pitchFamily="34" charset="-122"/>
                <a:ea typeface="微软雅黑" panose="020B0503020204020204" pitchFamily="34" charset="-122"/>
              </a:rPr>
              <a:t>简介</a:t>
            </a:r>
          </a:p>
        </p:txBody>
      </p:sp>
      <p:sp>
        <p:nvSpPr>
          <p:cNvPr id="2" name="文本框 1"/>
          <p:cNvSpPr txBox="1"/>
          <p:nvPr/>
        </p:nvSpPr>
        <p:spPr>
          <a:xfrm>
            <a:off x="138223" y="1584251"/>
            <a:ext cx="11929729" cy="1938992"/>
          </a:xfrm>
          <a:prstGeom prst="rect">
            <a:avLst/>
          </a:prstGeom>
          <a:noFill/>
        </p:spPr>
        <p:txBody>
          <a:bodyPr wrap="square" rtlCol="0">
            <a:spAutoFit/>
          </a:bodyPr>
          <a:lstStyle/>
          <a:p>
            <a:pPr>
              <a:lnSpc>
                <a:spcPct val="150000"/>
              </a:lnSpc>
            </a:pPr>
            <a:r>
              <a:rPr lang="zh-CN" altLang="en-US" sz="1600" dirty="0">
                <a:latin typeface="微软雅黑" panose="020B0503020204020204" pitchFamily="34" charset="-122"/>
                <a:ea typeface="微软雅黑" panose="020B0503020204020204" pitchFamily="34" charset="-122"/>
              </a:rPr>
              <a:t>“</a:t>
            </a:r>
            <a:r>
              <a:rPr lang="en-US" altLang="zh-CN" sz="1600" dirty="0">
                <a:latin typeface="微软雅黑" panose="020B0503020204020204" pitchFamily="34" charset="-122"/>
                <a:ea typeface="微软雅黑" panose="020B0503020204020204" pitchFamily="34" charset="-122"/>
              </a:rPr>
              <a:t>DevOps</a:t>
            </a:r>
            <a:r>
              <a:rPr lang="zh-CN" altLang="en-US" sz="1600" dirty="0">
                <a:latin typeface="微软雅黑" panose="020B0503020204020204" pitchFamily="34" charset="-122"/>
                <a:ea typeface="微软雅黑" panose="020B0503020204020204" pitchFamily="34" charset="-122"/>
              </a:rPr>
              <a:t>”这个词是“</a:t>
            </a:r>
            <a:r>
              <a:rPr lang="en-US" altLang="zh-CN" sz="1600" dirty="0">
                <a:latin typeface="微软雅黑" panose="020B0503020204020204" pitchFamily="34" charset="-122"/>
                <a:ea typeface="微软雅黑" panose="020B0503020204020204" pitchFamily="34" charset="-122"/>
              </a:rPr>
              <a:t>development</a:t>
            </a:r>
            <a:r>
              <a:rPr lang="zh-CN" altLang="en-US" sz="1600" dirty="0">
                <a:latin typeface="微软雅黑" panose="020B0503020204020204" pitchFamily="34" charset="-122"/>
                <a:ea typeface="微软雅黑" panose="020B0503020204020204" pitchFamily="34" charset="-122"/>
              </a:rPr>
              <a:t>”和“</a:t>
            </a:r>
            <a:r>
              <a:rPr lang="en-US" altLang="zh-CN" sz="1600" dirty="0">
                <a:latin typeface="微软雅黑" panose="020B0503020204020204" pitchFamily="34" charset="-122"/>
                <a:ea typeface="微软雅黑" panose="020B0503020204020204" pitchFamily="34" charset="-122"/>
              </a:rPr>
              <a:t>operations</a:t>
            </a:r>
            <a:r>
              <a:rPr lang="zh-CN" altLang="en-US" sz="1600" dirty="0">
                <a:latin typeface="微软雅黑" panose="020B0503020204020204" pitchFamily="34" charset="-122"/>
                <a:ea typeface="微软雅黑" panose="020B0503020204020204" pitchFamily="34" charset="-122"/>
              </a:rPr>
              <a:t>”的组合。</a:t>
            </a:r>
            <a:r>
              <a:rPr lang="en-US" altLang="zh-CN" sz="1600" dirty="0">
                <a:latin typeface="微软雅黑" panose="020B0503020204020204" pitchFamily="34" charset="-122"/>
                <a:ea typeface="微软雅黑" panose="020B0503020204020204" pitchFamily="34" charset="-122"/>
              </a:rPr>
              <a:t>DevOps</a:t>
            </a:r>
            <a:r>
              <a:rPr lang="zh-CN" altLang="en-US" sz="1600" dirty="0">
                <a:latin typeface="微软雅黑" panose="020B0503020204020204" pitchFamily="34" charset="-122"/>
                <a:ea typeface="微软雅黑" panose="020B0503020204020204" pitchFamily="34" charset="-122"/>
              </a:rPr>
              <a:t>已经上升为一种文化，它促使开发人员和其它运维人员协同工作。具体地说，在软件交付和部署的过程中沟通合作，为了能够更快速更可靠的发布质量更好的应用。</a:t>
            </a:r>
            <a:endParaRPr lang="en-US" altLang="zh-CN" sz="1600" dirty="0">
              <a:latin typeface="微软雅黑" panose="020B0503020204020204" pitchFamily="34" charset="-122"/>
              <a:ea typeface="微软雅黑" panose="020B0503020204020204" pitchFamily="34" charset="-122"/>
            </a:endParaRPr>
          </a:p>
          <a:p>
            <a:pPr>
              <a:lnSpc>
                <a:spcPct val="150000"/>
              </a:lnSpc>
            </a:pPr>
            <a:endParaRPr lang="en-US" altLang="zh-CN" sz="1600" dirty="0">
              <a:latin typeface="微软雅黑" panose="020B0503020204020204" pitchFamily="34" charset="-122"/>
              <a:ea typeface="微软雅黑" panose="020B0503020204020204" pitchFamily="34" charset="-122"/>
            </a:endParaRPr>
          </a:p>
          <a:p>
            <a:pPr>
              <a:lnSpc>
                <a:spcPct val="150000"/>
              </a:lnSpc>
            </a:pPr>
            <a:r>
              <a:rPr lang="zh-CN" altLang="en-US" sz="1600" dirty="0">
                <a:latin typeface="微软雅黑" panose="020B0503020204020204" pitchFamily="34" charset="-122"/>
                <a:ea typeface="微软雅黑" panose="020B0503020204020204" pitchFamily="34" charset="-122"/>
              </a:rPr>
              <a:t>拥有</a:t>
            </a:r>
            <a:r>
              <a:rPr lang="en-US" altLang="zh-CN" sz="1600" dirty="0">
                <a:latin typeface="微软雅黑" panose="020B0503020204020204" pitchFamily="34" charset="-122"/>
                <a:ea typeface="微软雅黑" panose="020B0503020204020204" pitchFamily="34" charset="-122"/>
              </a:rPr>
              <a:t>DevOps</a:t>
            </a:r>
            <a:r>
              <a:rPr lang="zh-CN" altLang="en-US" sz="1600" dirty="0">
                <a:latin typeface="微软雅黑" panose="020B0503020204020204" pitchFamily="34" charset="-122"/>
                <a:ea typeface="微软雅黑" panose="020B0503020204020204" pitchFamily="34" charset="-122"/>
              </a:rPr>
              <a:t>文化的团队通常有一个共同的特征：熟练的多技能团队，高水平的测试和自动发布（按持续交付的方式）以及团队成员之间共同的目标。</a:t>
            </a:r>
          </a:p>
        </p:txBody>
      </p:sp>
      <p:pic>
        <p:nvPicPr>
          <p:cNvPr id="36" name="图片 35"/>
          <p:cNvPicPr>
            <a:picLocks noChangeAspect="1"/>
          </p:cNvPicPr>
          <p:nvPr/>
        </p:nvPicPr>
        <p:blipFill>
          <a:blip r:embed="rId2"/>
          <a:stretch>
            <a:fillRect/>
          </a:stretch>
        </p:blipFill>
        <p:spPr>
          <a:xfrm>
            <a:off x="138223" y="3785190"/>
            <a:ext cx="6380479" cy="2140958"/>
          </a:xfrm>
          <a:prstGeom prst="rect">
            <a:avLst/>
          </a:prstGeom>
        </p:spPr>
      </p:pic>
      <p:pic>
        <p:nvPicPr>
          <p:cNvPr id="37" name="图片 36"/>
          <p:cNvPicPr>
            <a:picLocks noChangeAspect="1"/>
          </p:cNvPicPr>
          <p:nvPr/>
        </p:nvPicPr>
        <p:blipFill>
          <a:blip r:embed="rId3"/>
          <a:stretch>
            <a:fillRect/>
          </a:stretch>
        </p:blipFill>
        <p:spPr>
          <a:xfrm>
            <a:off x="7921256" y="3226319"/>
            <a:ext cx="3185890" cy="2999736"/>
          </a:xfrm>
          <a:prstGeom prst="rect">
            <a:avLst/>
          </a:prstGeom>
        </p:spPr>
      </p:pic>
    </p:spTree>
    <p:extLst>
      <p:ext uri="{BB962C8B-B14F-4D97-AF65-F5344CB8AC3E}">
        <p14:creationId xmlns:p14="http://schemas.microsoft.com/office/powerpoint/2010/main" val="56147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基于</a:t>
            </a:r>
            <a:r>
              <a:rPr lang="en-US" altLang="zh-CN" sz="2400" b="1" dirty="0">
                <a:solidFill>
                  <a:schemeClr val="bg1"/>
                </a:solidFill>
                <a:latin typeface="微软雅黑" panose="020B0503020204020204" pitchFamily="34" charset="-122"/>
                <a:ea typeface="微软雅黑" panose="020B0503020204020204" pitchFamily="34" charset="-122"/>
              </a:rPr>
              <a:t>Jenkins</a:t>
            </a:r>
            <a:r>
              <a:rPr lang="zh-CN" altLang="en-US" sz="2400" b="1" dirty="0">
                <a:solidFill>
                  <a:schemeClr val="bg1"/>
                </a:solidFill>
                <a:latin typeface="微软雅黑" panose="020B0503020204020204" pitchFamily="34" charset="-122"/>
                <a:ea typeface="微软雅黑" panose="020B0503020204020204" pitchFamily="34" charset="-122"/>
              </a:rPr>
              <a:t>的</a:t>
            </a:r>
            <a:r>
              <a:rPr lang="en-US" altLang="zh-CN" sz="2400" b="1" dirty="0">
                <a:solidFill>
                  <a:schemeClr val="bg1"/>
                </a:solidFill>
                <a:latin typeface="微软雅黑" panose="020B0503020204020204" pitchFamily="34" charset="-122"/>
                <a:ea typeface="微软雅黑" panose="020B0503020204020204" pitchFamily="34" charset="-122"/>
              </a:rPr>
              <a:t>CI/CD</a:t>
            </a:r>
            <a:r>
              <a:rPr lang="zh-CN" altLang="en-US" sz="2400" b="1" dirty="0">
                <a:solidFill>
                  <a:schemeClr val="bg1"/>
                </a:solidFill>
                <a:latin typeface="微软雅黑" panose="020B0503020204020204" pitchFamily="34" charset="-122"/>
                <a:ea typeface="微软雅黑" panose="020B0503020204020204" pitchFamily="34" charset="-122"/>
              </a:rPr>
              <a:t>：</a:t>
            </a:r>
            <a:r>
              <a:rPr lang="en-US" altLang="zh-CN" sz="2400" b="1" dirty="0">
                <a:solidFill>
                  <a:schemeClr val="bg1"/>
                </a:solidFill>
                <a:latin typeface="微软雅黑" panose="020B0503020204020204" pitchFamily="34" charset="-122"/>
                <a:ea typeface="微软雅黑" panose="020B0503020204020204" pitchFamily="34" charset="-122"/>
              </a:rPr>
              <a:t>Jenkins</a:t>
            </a:r>
            <a:r>
              <a:rPr lang="zh-CN" altLang="en-US" sz="2400" b="1" dirty="0">
                <a:solidFill>
                  <a:schemeClr val="bg1"/>
                </a:solidFill>
                <a:latin typeface="微软雅黑" panose="020B0503020204020204" pitchFamily="34" charset="-122"/>
                <a:ea typeface="微软雅黑" panose="020B0503020204020204" pitchFamily="34" charset="-122"/>
              </a:rPr>
              <a:t>简介</a:t>
            </a:r>
          </a:p>
        </p:txBody>
      </p:sp>
      <p:sp>
        <p:nvSpPr>
          <p:cNvPr id="5" name="TextBox 4"/>
          <p:cNvSpPr txBox="1"/>
          <p:nvPr/>
        </p:nvSpPr>
        <p:spPr>
          <a:xfrm>
            <a:off x="613145" y="929281"/>
            <a:ext cx="10912548" cy="4293483"/>
          </a:xfrm>
          <a:prstGeom prst="rect">
            <a:avLst/>
          </a:prstGeom>
          <a:noFill/>
        </p:spPr>
        <p:txBody>
          <a:bodyPr wrap="square" rtlCol="0">
            <a:spAutoFit/>
          </a:bodyPr>
          <a:lstStyle/>
          <a:p>
            <a:pPr>
              <a:lnSpc>
                <a:spcPct val="150000"/>
              </a:lnSpc>
            </a:pPr>
            <a:r>
              <a:rPr lang="en-US" altLang="zh-CN" sz="2200" b="1" dirty="0">
                <a:solidFill>
                  <a:srgbClr val="FF0000"/>
                </a:solidFill>
                <a:latin typeface="微软雅黑" panose="020B0503020204020204" pitchFamily="34" charset="-122"/>
                <a:ea typeface="微软雅黑" panose="020B0503020204020204" pitchFamily="34" charset="-122"/>
              </a:rPr>
              <a:t>Jenkins</a:t>
            </a:r>
          </a:p>
          <a:p>
            <a:pPr>
              <a:lnSpc>
                <a:spcPct val="150000"/>
              </a:lnSpc>
            </a:pPr>
            <a:r>
              <a:rPr lang="en-US" altLang="zh-CN" sz="1600" dirty="0">
                <a:latin typeface="微软雅黑" panose="020B0503020204020204" pitchFamily="34" charset="-122"/>
                <a:ea typeface="微软雅黑" panose="020B0503020204020204" pitchFamily="34" charset="-122"/>
              </a:rPr>
              <a:t>Jenkins </a:t>
            </a:r>
            <a:r>
              <a:rPr lang="zh-CN" altLang="en-US" sz="1600" dirty="0">
                <a:latin typeface="微软雅黑" panose="020B0503020204020204" pitchFamily="34" charset="-122"/>
                <a:ea typeface="微软雅黑" panose="020B0503020204020204" pitchFamily="34" charset="-122"/>
              </a:rPr>
              <a:t>是一个开源项目，提供了一种易于使用的持续集成系统，使开发者从繁杂的集成中解脱出来，专注于更为重要的业务逻辑实现上。同时 </a:t>
            </a:r>
            <a:r>
              <a:rPr lang="en-US" altLang="zh-CN" sz="1600" dirty="0">
                <a:latin typeface="微软雅黑" panose="020B0503020204020204" pitchFamily="34" charset="-122"/>
                <a:ea typeface="微软雅黑" panose="020B0503020204020204" pitchFamily="34" charset="-122"/>
              </a:rPr>
              <a:t>Jenkins </a:t>
            </a:r>
            <a:r>
              <a:rPr lang="zh-CN" altLang="en-US" sz="1600" dirty="0">
                <a:latin typeface="微软雅黑" panose="020B0503020204020204" pitchFamily="34" charset="-122"/>
                <a:ea typeface="微软雅黑" panose="020B0503020204020204" pitchFamily="34" charset="-122"/>
              </a:rPr>
              <a:t>能实施监控集成中存在的错误，提供详细的日志文件和提醒功能，还能用图表的形式形象地展示项目构建的趋势和稳定性。</a:t>
            </a:r>
            <a:r>
              <a:rPr lang="en-US" altLang="zh-CN" sz="1600" dirty="0">
                <a:latin typeface="微软雅黑" panose="020B0503020204020204" pitchFamily="34" charset="-122"/>
                <a:ea typeface="微软雅黑" panose="020B0503020204020204" pitchFamily="34" charset="-122"/>
              </a:rPr>
              <a:t>Jenkins </a:t>
            </a:r>
            <a:r>
              <a:rPr lang="zh-CN" altLang="en-US" sz="1600" dirty="0">
                <a:latin typeface="微软雅黑" panose="020B0503020204020204" pitchFamily="34" charset="-122"/>
                <a:ea typeface="微软雅黑" panose="020B0503020204020204" pitchFamily="34" charset="-122"/>
              </a:rPr>
              <a:t>还提供了非常丰富的插件支持，这使得 </a:t>
            </a:r>
            <a:r>
              <a:rPr lang="en-US" altLang="zh-CN" sz="1600" dirty="0">
                <a:latin typeface="微软雅黑" panose="020B0503020204020204" pitchFamily="34" charset="-122"/>
                <a:ea typeface="微软雅黑" panose="020B0503020204020204" pitchFamily="34" charset="-122"/>
              </a:rPr>
              <a:t>Jenkins </a:t>
            </a:r>
            <a:r>
              <a:rPr lang="zh-CN" altLang="en-US" sz="1600" dirty="0">
                <a:latin typeface="微软雅黑" panose="020B0503020204020204" pitchFamily="34" charset="-122"/>
                <a:ea typeface="微软雅黑" panose="020B0503020204020204" pitchFamily="34" charset="-122"/>
              </a:rPr>
              <a:t>变得越来越强大。我们可以方便的安装各种第三方插件，从而方便快捷的集成第三方的应用。</a:t>
            </a:r>
            <a:endParaRPr lang="en-US" altLang="zh-CN" sz="1600" dirty="0">
              <a:latin typeface="微软雅黑" panose="020B0503020204020204" pitchFamily="34" charset="-122"/>
              <a:ea typeface="微软雅黑" panose="020B0503020204020204" pitchFamily="34" charset="-122"/>
            </a:endParaRPr>
          </a:p>
          <a:p>
            <a:pPr>
              <a:lnSpc>
                <a:spcPct val="150000"/>
              </a:lnSpc>
            </a:pPr>
            <a:endParaRPr lang="en-US" altLang="zh-CN" sz="1600" dirty="0">
              <a:latin typeface="微软雅黑" panose="020B0503020204020204" pitchFamily="34" charset="-122"/>
              <a:ea typeface="微软雅黑" panose="020B0503020204020204" pitchFamily="34" charset="-122"/>
            </a:endParaRPr>
          </a:p>
          <a:p>
            <a:pPr>
              <a:lnSpc>
                <a:spcPct val="150000"/>
              </a:lnSpc>
            </a:pPr>
            <a:r>
              <a:rPr lang="zh-CN" altLang="en-US" sz="1600" b="1" dirty="0">
                <a:solidFill>
                  <a:srgbClr val="FF0000"/>
                </a:solidFill>
                <a:latin typeface="微软雅黑" panose="020B0503020204020204" pitchFamily="34" charset="-122"/>
                <a:ea typeface="微软雅黑" panose="020B0503020204020204" pitchFamily="34" charset="-122"/>
              </a:rPr>
              <a:t>官网：</a:t>
            </a:r>
            <a:endParaRPr lang="en-US" altLang="zh-CN" sz="1600" b="1" dirty="0">
              <a:solidFill>
                <a:srgbClr val="FF0000"/>
              </a:solidFill>
              <a:latin typeface="微软雅黑" panose="020B0503020204020204" pitchFamily="34" charset="-122"/>
              <a:ea typeface="微软雅黑" panose="020B0503020204020204" pitchFamily="34" charset="-122"/>
            </a:endParaRPr>
          </a:p>
          <a:p>
            <a:pPr>
              <a:lnSpc>
                <a:spcPct val="150000"/>
              </a:lnSpc>
            </a:pPr>
            <a:r>
              <a:rPr lang="en-US" altLang="zh-CN" sz="1600" dirty="0">
                <a:latin typeface="微软雅黑" panose="020B0503020204020204" pitchFamily="34" charset="-122"/>
                <a:ea typeface="微软雅黑" panose="020B0503020204020204" pitchFamily="34" charset="-122"/>
                <a:hlinkClick r:id="rId2"/>
              </a:rPr>
              <a:t>https://jenkins.io</a:t>
            </a:r>
            <a:endParaRPr lang="en-US" altLang="zh-CN" sz="1600" dirty="0">
              <a:latin typeface="微软雅黑" panose="020B0503020204020204" pitchFamily="34" charset="-122"/>
              <a:ea typeface="微软雅黑" panose="020B0503020204020204" pitchFamily="34" charset="-122"/>
            </a:endParaRPr>
          </a:p>
          <a:p>
            <a:pPr>
              <a:lnSpc>
                <a:spcPct val="150000"/>
              </a:lnSpc>
            </a:pPr>
            <a:endParaRPr lang="en-US" altLang="zh-CN" sz="1600" dirty="0">
              <a:latin typeface="微软雅黑" panose="020B0503020204020204" pitchFamily="34" charset="-122"/>
              <a:ea typeface="微软雅黑" panose="020B0503020204020204" pitchFamily="34" charset="-122"/>
            </a:endParaRPr>
          </a:p>
          <a:p>
            <a:pPr>
              <a:lnSpc>
                <a:spcPct val="150000"/>
              </a:lnSpc>
            </a:pPr>
            <a:r>
              <a:rPr lang="zh-CN" altLang="en-US" sz="1600" b="1" dirty="0">
                <a:solidFill>
                  <a:srgbClr val="FF0000"/>
                </a:solidFill>
                <a:latin typeface="微软雅黑" panose="020B0503020204020204" pitchFamily="34" charset="-122"/>
                <a:ea typeface="微软雅黑" panose="020B0503020204020204" pitchFamily="34" charset="-122"/>
              </a:rPr>
              <a:t>下载：</a:t>
            </a:r>
            <a:endParaRPr lang="en-US" altLang="zh-CN" sz="1600" b="1" dirty="0">
              <a:solidFill>
                <a:srgbClr val="FF0000"/>
              </a:solidFill>
              <a:latin typeface="微软雅黑" panose="020B0503020204020204" pitchFamily="34" charset="-122"/>
              <a:ea typeface="微软雅黑" panose="020B0503020204020204" pitchFamily="34" charset="-122"/>
            </a:endParaRPr>
          </a:p>
          <a:p>
            <a:pPr>
              <a:lnSpc>
                <a:spcPct val="150000"/>
              </a:lnSpc>
            </a:pPr>
            <a:r>
              <a:rPr lang="en-US" altLang="zh-CN" sz="1600" dirty="0">
                <a:latin typeface="微软雅黑" panose="020B0503020204020204" pitchFamily="34" charset="-122"/>
                <a:ea typeface="微软雅黑" panose="020B0503020204020204" pitchFamily="34" charset="-122"/>
              </a:rPr>
              <a:t>jenkins-2.61.zip</a:t>
            </a:r>
            <a:endParaRPr lang="zh-CN" altLang="en-US" sz="1600" dirty="0">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3"/>
          <a:stretch>
            <a:fillRect/>
          </a:stretch>
        </p:blipFill>
        <p:spPr>
          <a:xfrm>
            <a:off x="2830762" y="2946578"/>
            <a:ext cx="4346215" cy="3262835"/>
          </a:xfrm>
          <a:prstGeom prst="rect">
            <a:avLst/>
          </a:prstGeom>
        </p:spPr>
      </p:pic>
    </p:spTree>
    <p:extLst>
      <p:ext uri="{BB962C8B-B14F-4D97-AF65-F5344CB8AC3E}">
        <p14:creationId xmlns:p14="http://schemas.microsoft.com/office/powerpoint/2010/main" val="31002061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基于</a:t>
            </a:r>
            <a:r>
              <a:rPr lang="en-US" altLang="zh-CN" sz="2400" b="1" dirty="0">
                <a:solidFill>
                  <a:schemeClr val="bg1"/>
                </a:solidFill>
                <a:latin typeface="微软雅黑" panose="020B0503020204020204" pitchFamily="34" charset="-122"/>
                <a:ea typeface="微软雅黑" panose="020B0503020204020204" pitchFamily="34" charset="-122"/>
              </a:rPr>
              <a:t>Jenkins</a:t>
            </a:r>
            <a:r>
              <a:rPr lang="zh-CN" altLang="en-US" sz="2400" b="1" dirty="0">
                <a:solidFill>
                  <a:schemeClr val="bg1"/>
                </a:solidFill>
                <a:latin typeface="微软雅黑" panose="020B0503020204020204" pitchFamily="34" charset="-122"/>
                <a:ea typeface="微软雅黑" panose="020B0503020204020204" pitchFamily="34" charset="-122"/>
              </a:rPr>
              <a:t>的</a:t>
            </a:r>
            <a:r>
              <a:rPr lang="en-US" altLang="zh-CN" sz="2400" b="1" dirty="0">
                <a:solidFill>
                  <a:schemeClr val="bg1"/>
                </a:solidFill>
                <a:latin typeface="微软雅黑" panose="020B0503020204020204" pitchFamily="34" charset="-122"/>
                <a:ea typeface="微软雅黑" panose="020B0503020204020204" pitchFamily="34" charset="-122"/>
              </a:rPr>
              <a:t>CI/CD</a:t>
            </a:r>
            <a:r>
              <a:rPr lang="zh-CN" altLang="en-US" sz="2400" b="1" dirty="0">
                <a:solidFill>
                  <a:schemeClr val="bg1"/>
                </a:solidFill>
                <a:latin typeface="微软雅黑" panose="020B0503020204020204" pitchFamily="34" charset="-122"/>
                <a:ea typeface="微软雅黑" panose="020B0503020204020204" pitchFamily="34" charset="-122"/>
              </a:rPr>
              <a:t>：</a:t>
            </a:r>
            <a:r>
              <a:rPr lang="en-US" altLang="zh-CN" sz="2400" b="1" dirty="0">
                <a:solidFill>
                  <a:schemeClr val="bg1"/>
                </a:solidFill>
                <a:latin typeface="微软雅黑" panose="020B0503020204020204" pitchFamily="34" charset="-122"/>
                <a:ea typeface="微软雅黑" panose="020B0503020204020204" pitchFamily="34" charset="-122"/>
              </a:rPr>
              <a:t>Jenkins</a:t>
            </a:r>
            <a:r>
              <a:rPr lang="zh-CN" altLang="en-US" sz="2400" b="1" dirty="0">
                <a:solidFill>
                  <a:schemeClr val="bg1"/>
                </a:solidFill>
                <a:latin typeface="微软雅黑" panose="020B0503020204020204" pitchFamily="34" charset="-122"/>
                <a:ea typeface="微软雅黑" panose="020B0503020204020204" pitchFamily="34" charset="-122"/>
              </a:rPr>
              <a:t>使用</a:t>
            </a:r>
          </a:p>
        </p:txBody>
      </p:sp>
      <p:sp>
        <p:nvSpPr>
          <p:cNvPr id="5" name="TextBox 4"/>
          <p:cNvSpPr txBox="1"/>
          <p:nvPr/>
        </p:nvSpPr>
        <p:spPr>
          <a:xfrm>
            <a:off x="496187" y="918648"/>
            <a:ext cx="10912548" cy="1200329"/>
          </a:xfrm>
          <a:prstGeom prst="rect">
            <a:avLst/>
          </a:prstGeom>
          <a:noFill/>
        </p:spPr>
        <p:txBody>
          <a:bodyPr wrap="square" rtlCol="0">
            <a:spAutoFit/>
          </a:bodyPr>
          <a:lstStyle/>
          <a:p>
            <a:pPr>
              <a:lnSpc>
                <a:spcPct val="150000"/>
              </a:lnSpc>
            </a:pPr>
            <a:r>
              <a:rPr lang="zh-CN" altLang="en-US" sz="1600" b="1" dirty="0">
                <a:solidFill>
                  <a:srgbClr val="FF0000"/>
                </a:solidFill>
                <a:latin typeface="微软雅黑" panose="020B0503020204020204" pitchFamily="34" charset="-122"/>
                <a:ea typeface="微软雅黑" panose="020B0503020204020204" pitchFamily="34" charset="-122"/>
              </a:rPr>
              <a:t>创建任务（</a:t>
            </a:r>
            <a:r>
              <a:rPr lang="en-US" altLang="zh-CN" sz="1600" b="1" dirty="0">
                <a:solidFill>
                  <a:srgbClr val="FF0000"/>
                </a:solidFill>
                <a:latin typeface="微软雅黑" panose="020B0503020204020204" pitchFamily="34" charset="-122"/>
                <a:ea typeface="微软雅黑" panose="020B0503020204020204" pitchFamily="34" charset="-122"/>
              </a:rPr>
              <a:t>job</a:t>
            </a:r>
            <a:r>
              <a:rPr lang="zh-CN" altLang="en-US" sz="1600" b="1" dirty="0">
                <a:solidFill>
                  <a:srgbClr val="FF0000"/>
                </a:solidFill>
                <a:latin typeface="微软雅黑" panose="020B0503020204020204" pitchFamily="34" charset="-122"/>
                <a:ea typeface="微软雅黑" panose="020B0503020204020204" pitchFamily="34" charset="-122"/>
              </a:rPr>
              <a:t>）：</a:t>
            </a:r>
            <a:endParaRPr lang="en-US" altLang="zh-CN" sz="1600" b="1" dirty="0">
              <a:solidFill>
                <a:srgbClr val="FF0000"/>
              </a:solidFill>
              <a:latin typeface="微软雅黑" panose="020B0503020204020204" pitchFamily="34" charset="-122"/>
              <a:ea typeface="微软雅黑" panose="020B0503020204020204" pitchFamily="34" charset="-122"/>
            </a:endParaRPr>
          </a:p>
          <a:p>
            <a:pPr>
              <a:lnSpc>
                <a:spcPct val="150000"/>
              </a:lnSpc>
            </a:pPr>
            <a:endParaRPr lang="en-US" altLang="zh-CN" sz="1600" b="1" dirty="0">
              <a:solidFill>
                <a:srgbClr val="FF0000"/>
              </a:solidFill>
              <a:latin typeface="微软雅黑" panose="020B0503020204020204" pitchFamily="34" charset="-122"/>
              <a:ea typeface="微软雅黑" panose="020B0503020204020204" pitchFamily="34" charset="-122"/>
            </a:endParaRPr>
          </a:p>
          <a:p>
            <a:pPr>
              <a:lnSpc>
                <a:spcPct val="150000"/>
              </a:lnSpc>
            </a:pPr>
            <a:endParaRPr lang="zh-CN" altLang="en-US" sz="1600" dirty="0">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2"/>
          <a:stretch>
            <a:fillRect/>
          </a:stretch>
        </p:blipFill>
        <p:spPr>
          <a:xfrm>
            <a:off x="496187" y="1458115"/>
            <a:ext cx="5691962" cy="3165096"/>
          </a:xfrm>
          <a:prstGeom prst="rect">
            <a:avLst/>
          </a:prstGeom>
        </p:spPr>
      </p:pic>
      <p:pic>
        <p:nvPicPr>
          <p:cNvPr id="6" name="图片 5"/>
          <p:cNvPicPr>
            <a:picLocks noChangeAspect="1"/>
          </p:cNvPicPr>
          <p:nvPr/>
        </p:nvPicPr>
        <p:blipFill>
          <a:blip r:embed="rId3"/>
          <a:stretch>
            <a:fillRect/>
          </a:stretch>
        </p:blipFill>
        <p:spPr>
          <a:xfrm>
            <a:off x="496187" y="3592286"/>
            <a:ext cx="10400233" cy="2317272"/>
          </a:xfrm>
          <a:prstGeom prst="rect">
            <a:avLst/>
          </a:prstGeom>
        </p:spPr>
      </p:pic>
    </p:spTree>
    <p:extLst>
      <p:ext uri="{BB962C8B-B14F-4D97-AF65-F5344CB8AC3E}">
        <p14:creationId xmlns:p14="http://schemas.microsoft.com/office/powerpoint/2010/main" val="24322987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基于</a:t>
            </a:r>
            <a:r>
              <a:rPr lang="en-US" altLang="zh-CN" sz="2400" b="1" dirty="0">
                <a:solidFill>
                  <a:schemeClr val="bg1"/>
                </a:solidFill>
                <a:latin typeface="微软雅黑" panose="020B0503020204020204" pitchFamily="34" charset="-122"/>
                <a:ea typeface="微软雅黑" panose="020B0503020204020204" pitchFamily="34" charset="-122"/>
              </a:rPr>
              <a:t>Jenkins</a:t>
            </a:r>
            <a:r>
              <a:rPr lang="zh-CN" altLang="en-US" sz="2400" b="1" dirty="0">
                <a:solidFill>
                  <a:schemeClr val="bg1"/>
                </a:solidFill>
                <a:latin typeface="微软雅黑" panose="020B0503020204020204" pitchFamily="34" charset="-122"/>
                <a:ea typeface="微软雅黑" panose="020B0503020204020204" pitchFamily="34" charset="-122"/>
              </a:rPr>
              <a:t>的</a:t>
            </a:r>
            <a:r>
              <a:rPr lang="en-US" altLang="zh-CN" sz="2400" b="1" dirty="0">
                <a:solidFill>
                  <a:schemeClr val="bg1"/>
                </a:solidFill>
                <a:latin typeface="微软雅黑" panose="020B0503020204020204" pitchFamily="34" charset="-122"/>
                <a:ea typeface="微软雅黑" panose="020B0503020204020204" pitchFamily="34" charset="-122"/>
              </a:rPr>
              <a:t>CI/CD</a:t>
            </a:r>
            <a:r>
              <a:rPr lang="zh-CN" altLang="en-US" sz="2400" b="1" dirty="0">
                <a:solidFill>
                  <a:schemeClr val="bg1"/>
                </a:solidFill>
                <a:latin typeface="微软雅黑" panose="020B0503020204020204" pitchFamily="34" charset="-122"/>
                <a:ea typeface="微软雅黑" panose="020B0503020204020204" pitchFamily="34" charset="-122"/>
              </a:rPr>
              <a:t>：</a:t>
            </a:r>
            <a:r>
              <a:rPr lang="en-US" altLang="zh-CN" sz="2400" b="1" dirty="0">
                <a:solidFill>
                  <a:schemeClr val="bg1"/>
                </a:solidFill>
                <a:latin typeface="微软雅黑" panose="020B0503020204020204" pitchFamily="34" charset="-122"/>
                <a:ea typeface="微软雅黑" panose="020B0503020204020204" pitchFamily="34" charset="-122"/>
              </a:rPr>
              <a:t>Jenkins</a:t>
            </a:r>
            <a:r>
              <a:rPr lang="zh-CN" altLang="en-US" sz="2400" b="1" dirty="0">
                <a:solidFill>
                  <a:schemeClr val="bg1"/>
                </a:solidFill>
                <a:latin typeface="微软雅黑" panose="020B0503020204020204" pitchFamily="34" charset="-122"/>
                <a:ea typeface="微软雅黑" panose="020B0503020204020204" pitchFamily="34" charset="-122"/>
              </a:rPr>
              <a:t>使用</a:t>
            </a:r>
          </a:p>
        </p:txBody>
      </p:sp>
      <p:sp>
        <p:nvSpPr>
          <p:cNvPr id="5" name="TextBox 4"/>
          <p:cNvSpPr txBox="1"/>
          <p:nvPr/>
        </p:nvSpPr>
        <p:spPr>
          <a:xfrm>
            <a:off x="496187" y="918648"/>
            <a:ext cx="10912548" cy="1200329"/>
          </a:xfrm>
          <a:prstGeom prst="rect">
            <a:avLst/>
          </a:prstGeom>
          <a:noFill/>
        </p:spPr>
        <p:txBody>
          <a:bodyPr wrap="square" rtlCol="0">
            <a:spAutoFit/>
          </a:bodyPr>
          <a:lstStyle/>
          <a:p>
            <a:pPr>
              <a:lnSpc>
                <a:spcPct val="150000"/>
              </a:lnSpc>
            </a:pPr>
            <a:r>
              <a:rPr lang="zh-CN" altLang="en-US" sz="1600" b="1" dirty="0">
                <a:solidFill>
                  <a:srgbClr val="FF0000"/>
                </a:solidFill>
                <a:latin typeface="微软雅黑" panose="020B0503020204020204" pitchFamily="34" charset="-122"/>
                <a:ea typeface="微软雅黑" panose="020B0503020204020204" pitchFamily="34" charset="-122"/>
              </a:rPr>
              <a:t>创建任务（</a:t>
            </a:r>
            <a:r>
              <a:rPr lang="en-US" altLang="zh-CN" sz="1600" b="1" dirty="0">
                <a:solidFill>
                  <a:srgbClr val="FF0000"/>
                </a:solidFill>
                <a:latin typeface="微软雅黑" panose="020B0503020204020204" pitchFamily="34" charset="-122"/>
                <a:ea typeface="微软雅黑" panose="020B0503020204020204" pitchFamily="34" charset="-122"/>
              </a:rPr>
              <a:t>job</a:t>
            </a:r>
            <a:r>
              <a:rPr lang="zh-CN" altLang="en-US" sz="1600" b="1" dirty="0">
                <a:solidFill>
                  <a:srgbClr val="FF0000"/>
                </a:solidFill>
                <a:latin typeface="微软雅黑" panose="020B0503020204020204" pitchFamily="34" charset="-122"/>
                <a:ea typeface="微软雅黑" panose="020B0503020204020204" pitchFamily="34" charset="-122"/>
              </a:rPr>
              <a:t>）：</a:t>
            </a:r>
            <a:endParaRPr lang="en-US" altLang="zh-CN" sz="1600" b="1" dirty="0">
              <a:solidFill>
                <a:srgbClr val="FF0000"/>
              </a:solidFill>
              <a:latin typeface="微软雅黑" panose="020B0503020204020204" pitchFamily="34" charset="-122"/>
              <a:ea typeface="微软雅黑" panose="020B0503020204020204" pitchFamily="34" charset="-122"/>
            </a:endParaRPr>
          </a:p>
          <a:p>
            <a:pPr>
              <a:lnSpc>
                <a:spcPct val="150000"/>
              </a:lnSpc>
            </a:pPr>
            <a:endParaRPr lang="en-US" altLang="zh-CN" sz="1600" b="1" dirty="0">
              <a:solidFill>
                <a:srgbClr val="FF0000"/>
              </a:solidFill>
              <a:latin typeface="微软雅黑" panose="020B0503020204020204" pitchFamily="34" charset="-122"/>
              <a:ea typeface="微软雅黑" panose="020B0503020204020204" pitchFamily="34" charset="-122"/>
            </a:endParaRPr>
          </a:p>
          <a:p>
            <a:pPr>
              <a:lnSpc>
                <a:spcPct val="150000"/>
              </a:lnSpc>
            </a:pPr>
            <a:endParaRPr lang="zh-CN" altLang="en-US" sz="1600" dirty="0">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2"/>
          <a:stretch>
            <a:fillRect/>
          </a:stretch>
        </p:blipFill>
        <p:spPr>
          <a:xfrm>
            <a:off x="584791" y="1424203"/>
            <a:ext cx="8544444" cy="4849005"/>
          </a:xfrm>
          <a:prstGeom prst="rect">
            <a:avLst/>
          </a:prstGeom>
        </p:spPr>
      </p:pic>
    </p:spTree>
    <p:extLst>
      <p:ext uri="{BB962C8B-B14F-4D97-AF65-F5344CB8AC3E}">
        <p14:creationId xmlns:p14="http://schemas.microsoft.com/office/powerpoint/2010/main" val="30709313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基于</a:t>
            </a:r>
            <a:r>
              <a:rPr lang="en-US" altLang="zh-CN" sz="2400" b="1" dirty="0">
                <a:solidFill>
                  <a:schemeClr val="bg1"/>
                </a:solidFill>
                <a:latin typeface="微软雅黑" panose="020B0503020204020204" pitchFamily="34" charset="-122"/>
                <a:ea typeface="微软雅黑" panose="020B0503020204020204" pitchFamily="34" charset="-122"/>
              </a:rPr>
              <a:t>Jenkins</a:t>
            </a:r>
            <a:r>
              <a:rPr lang="zh-CN" altLang="en-US" sz="2400" b="1" dirty="0">
                <a:solidFill>
                  <a:schemeClr val="bg1"/>
                </a:solidFill>
                <a:latin typeface="微软雅黑" panose="020B0503020204020204" pitchFamily="34" charset="-122"/>
                <a:ea typeface="微软雅黑" panose="020B0503020204020204" pitchFamily="34" charset="-122"/>
              </a:rPr>
              <a:t>的</a:t>
            </a:r>
            <a:r>
              <a:rPr lang="en-US" altLang="zh-CN" sz="2400" b="1" dirty="0">
                <a:solidFill>
                  <a:schemeClr val="bg1"/>
                </a:solidFill>
                <a:latin typeface="微软雅黑" panose="020B0503020204020204" pitchFamily="34" charset="-122"/>
                <a:ea typeface="微软雅黑" panose="020B0503020204020204" pitchFamily="34" charset="-122"/>
              </a:rPr>
              <a:t>CI/CD</a:t>
            </a:r>
            <a:r>
              <a:rPr lang="zh-CN" altLang="en-US" sz="2400" b="1" dirty="0">
                <a:solidFill>
                  <a:schemeClr val="bg1"/>
                </a:solidFill>
                <a:latin typeface="微软雅黑" panose="020B0503020204020204" pitchFamily="34" charset="-122"/>
                <a:ea typeface="微软雅黑" panose="020B0503020204020204" pitchFamily="34" charset="-122"/>
              </a:rPr>
              <a:t>：</a:t>
            </a:r>
            <a:r>
              <a:rPr lang="en-US" altLang="zh-CN" sz="2400" b="1" dirty="0">
                <a:solidFill>
                  <a:schemeClr val="bg1"/>
                </a:solidFill>
                <a:latin typeface="微软雅黑" panose="020B0503020204020204" pitchFamily="34" charset="-122"/>
                <a:ea typeface="微软雅黑" panose="020B0503020204020204" pitchFamily="34" charset="-122"/>
              </a:rPr>
              <a:t>Jenkins</a:t>
            </a:r>
            <a:r>
              <a:rPr lang="zh-CN" altLang="en-US" sz="2400" b="1" dirty="0">
                <a:solidFill>
                  <a:schemeClr val="bg1"/>
                </a:solidFill>
                <a:latin typeface="微软雅黑" panose="020B0503020204020204" pitchFamily="34" charset="-122"/>
                <a:ea typeface="微软雅黑" panose="020B0503020204020204" pitchFamily="34" charset="-122"/>
              </a:rPr>
              <a:t>使用</a:t>
            </a:r>
          </a:p>
        </p:txBody>
      </p:sp>
      <p:sp>
        <p:nvSpPr>
          <p:cNvPr id="5" name="TextBox 4"/>
          <p:cNvSpPr txBox="1"/>
          <p:nvPr/>
        </p:nvSpPr>
        <p:spPr>
          <a:xfrm>
            <a:off x="496187" y="918648"/>
            <a:ext cx="10912548" cy="1200329"/>
          </a:xfrm>
          <a:prstGeom prst="rect">
            <a:avLst/>
          </a:prstGeom>
          <a:noFill/>
        </p:spPr>
        <p:txBody>
          <a:bodyPr wrap="square" rtlCol="0">
            <a:spAutoFit/>
          </a:bodyPr>
          <a:lstStyle/>
          <a:p>
            <a:pPr>
              <a:lnSpc>
                <a:spcPct val="150000"/>
              </a:lnSpc>
            </a:pPr>
            <a:r>
              <a:rPr lang="zh-CN" altLang="en-US" sz="1600" b="1" dirty="0">
                <a:solidFill>
                  <a:srgbClr val="FF0000"/>
                </a:solidFill>
                <a:latin typeface="微软雅黑" panose="020B0503020204020204" pitchFamily="34" charset="-122"/>
                <a:ea typeface="微软雅黑" panose="020B0503020204020204" pitchFamily="34" charset="-122"/>
              </a:rPr>
              <a:t>创建任务（</a:t>
            </a:r>
            <a:r>
              <a:rPr lang="en-US" altLang="zh-CN" sz="1600" b="1" dirty="0">
                <a:solidFill>
                  <a:srgbClr val="FF0000"/>
                </a:solidFill>
                <a:latin typeface="微软雅黑" panose="020B0503020204020204" pitchFamily="34" charset="-122"/>
                <a:ea typeface="微软雅黑" panose="020B0503020204020204" pitchFamily="34" charset="-122"/>
              </a:rPr>
              <a:t>job</a:t>
            </a:r>
            <a:r>
              <a:rPr lang="zh-CN" altLang="en-US" sz="1600" b="1" dirty="0">
                <a:solidFill>
                  <a:srgbClr val="FF0000"/>
                </a:solidFill>
                <a:latin typeface="微软雅黑" panose="020B0503020204020204" pitchFamily="34" charset="-122"/>
                <a:ea typeface="微软雅黑" panose="020B0503020204020204" pitchFamily="34" charset="-122"/>
              </a:rPr>
              <a:t>）：</a:t>
            </a:r>
            <a:endParaRPr lang="en-US" altLang="zh-CN" sz="1600" b="1" dirty="0">
              <a:solidFill>
                <a:srgbClr val="FF0000"/>
              </a:solidFill>
              <a:latin typeface="微软雅黑" panose="020B0503020204020204" pitchFamily="34" charset="-122"/>
              <a:ea typeface="微软雅黑" panose="020B0503020204020204" pitchFamily="34" charset="-122"/>
            </a:endParaRPr>
          </a:p>
          <a:p>
            <a:pPr>
              <a:lnSpc>
                <a:spcPct val="150000"/>
              </a:lnSpc>
            </a:pPr>
            <a:endParaRPr lang="en-US" altLang="zh-CN" sz="1600" b="1" dirty="0">
              <a:solidFill>
                <a:srgbClr val="FF0000"/>
              </a:solidFill>
              <a:latin typeface="微软雅黑" panose="020B0503020204020204" pitchFamily="34" charset="-122"/>
              <a:ea typeface="微软雅黑" panose="020B0503020204020204" pitchFamily="34" charset="-122"/>
            </a:endParaRPr>
          </a:p>
          <a:p>
            <a:pPr>
              <a:lnSpc>
                <a:spcPct val="150000"/>
              </a:lnSpc>
            </a:pPr>
            <a:endParaRPr lang="zh-CN" altLang="en-US" sz="1600" dirty="0">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2"/>
          <a:stretch>
            <a:fillRect/>
          </a:stretch>
        </p:blipFill>
        <p:spPr>
          <a:xfrm>
            <a:off x="2495550" y="1138127"/>
            <a:ext cx="9696450" cy="5219700"/>
          </a:xfrm>
          <a:prstGeom prst="rect">
            <a:avLst/>
          </a:prstGeom>
        </p:spPr>
      </p:pic>
    </p:spTree>
    <p:extLst>
      <p:ext uri="{BB962C8B-B14F-4D97-AF65-F5344CB8AC3E}">
        <p14:creationId xmlns:p14="http://schemas.microsoft.com/office/powerpoint/2010/main" val="2730789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基于</a:t>
            </a:r>
            <a:r>
              <a:rPr lang="en-US" altLang="zh-CN" sz="2400" b="1" dirty="0">
                <a:solidFill>
                  <a:schemeClr val="bg1"/>
                </a:solidFill>
                <a:latin typeface="微软雅黑" panose="020B0503020204020204" pitchFamily="34" charset="-122"/>
                <a:ea typeface="微软雅黑" panose="020B0503020204020204" pitchFamily="34" charset="-122"/>
              </a:rPr>
              <a:t>Jenkins</a:t>
            </a:r>
            <a:r>
              <a:rPr lang="zh-CN" altLang="en-US" sz="2400" b="1" dirty="0">
                <a:solidFill>
                  <a:schemeClr val="bg1"/>
                </a:solidFill>
                <a:latin typeface="微软雅黑" panose="020B0503020204020204" pitchFamily="34" charset="-122"/>
                <a:ea typeface="微软雅黑" panose="020B0503020204020204" pitchFamily="34" charset="-122"/>
              </a:rPr>
              <a:t>的</a:t>
            </a:r>
            <a:r>
              <a:rPr lang="en-US" altLang="zh-CN" sz="2400" b="1" dirty="0">
                <a:solidFill>
                  <a:schemeClr val="bg1"/>
                </a:solidFill>
                <a:latin typeface="微软雅黑" panose="020B0503020204020204" pitchFamily="34" charset="-122"/>
                <a:ea typeface="微软雅黑" panose="020B0503020204020204" pitchFamily="34" charset="-122"/>
              </a:rPr>
              <a:t>CI/CD</a:t>
            </a:r>
            <a:r>
              <a:rPr lang="zh-CN" altLang="en-US" sz="2400" b="1" dirty="0">
                <a:solidFill>
                  <a:schemeClr val="bg1"/>
                </a:solidFill>
                <a:latin typeface="微软雅黑" panose="020B0503020204020204" pitchFamily="34" charset="-122"/>
                <a:ea typeface="微软雅黑" panose="020B0503020204020204" pitchFamily="34" charset="-122"/>
              </a:rPr>
              <a:t>：</a:t>
            </a:r>
            <a:r>
              <a:rPr lang="en-US" altLang="zh-CN" sz="2400" b="1" dirty="0">
                <a:solidFill>
                  <a:schemeClr val="bg1"/>
                </a:solidFill>
                <a:latin typeface="微软雅黑" panose="020B0503020204020204" pitchFamily="34" charset="-122"/>
                <a:ea typeface="微软雅黑" panose="020B0503020204020204" pitchFamily="34" charset="-122"/>
              </a:rPr>
              <a:t>Jenkins</a:t>
            </a:r>
            <a:r>
              <a:rPr lang="zh-CN" altLang="en-US" sz="2400" b="1" dirty="0">
                <a:solidFill>
                  <a:schemeClr val="bg1"/>
                </a:solidFill>
                <a:latin typeface="微软雅黑" panose="020B0503020204020204" pitchFamily="34" charset="-122"/>
                <a:ea typeface="微软雅黑" panose="020B0503020204020204" pitchFamily="34" charset="-122"/>
              </a:rPr>
              <a:t>使用</a:t>
            </a:r>
          </a:p>
        </p:txBody>
      </p:sp>
      <p:sp>
        <p:nvSpPr>
          <p:cNvPr id="5" name="TextBox 4"/>
          <p:cNvSpPr txBox="1"/>
          <p:nvPr/>
        </p:nvSpPr>
        <p:spPr>
          <a:xfrm>
            <a:off x="496187" y="918648"/>
            <a:ext cx="10912548" cy="1200329"/>
          </a:xfrm>
          <a:prstGeom prst="rect">
            <a:avLst/>
          </a:prstGeom>
          <a:noFill/>
        </p:spPr>
        <p:txBody>
          <a:bodyPr wrap="square" rtlCol="0">
            <a:spAutoFit/>
          </a:bodyPr>
          <a:lstStyle/>
          <a:p>
            <a:pPr>
              <a:lnSpc>
                <a:spcPct val="150000"/>
              </a:lnSpc>
            </a:pPr>
            <a:r>
              <a:rPr lang="zh-CN" altLang="en-US" sz="1600" b="1" dirty="0">
                <a:solidFill>
                  <a:srgbClr val="FF0000"/>
                </a:solidFill>
                <a:latin typeface="微软雅黑" panose="020B0503020204020204" pitchFamily="34" charset="-122"/>
                <a:ea typeface="微软雅黑" panose="020B0503020204020204" pitchFamily="34" charset="-122"/>
              </a:rPr>
              <a:t>创建任务（</a:t>
            </a:r>
            <a:r>
              <a:rPr lang="en-US" altLang="zh-CN" sz="1600" b="1" dirty="0">
                <a:solidFill>
                  <a:srgbClr val="FF0000"/>
                </a:solidFill>
                <a:latin typeface="微软雅黑" panose="020B0503020204020204" pitchFamily="34" charset="-122"/>
                <a:ea typeface="微软雅黑" panose="020B0503020204020204" pitchFamily="34" charset="-122"/>
              </a:rPr>
              <a:t>job</a:t>
            </a:r>
            <a:r>
              <a:rPr lang="zh-CN" altLang="en-US" sz="1600" b="1" dirty="0">
                <a:solidFill>
                  <a:srgbClr val="FF0000"/>
                </a:solidFill>
                <a:latin typeface="微软雅黑" panose="020B0503020204020204" pitchFamily="34" charset="-122"/>
                <a:ea typeface="微软雅黑" panose="020B0503020204020204" pitchFamily="34" charset="-122"/>
              </a:rPr>
              <a:t>）：</a:t>
            </a:r>
            <a:endParaRPr lang="en-US" altLang="zh-CN" sz="1600" b="1" dirty="0">
              <a:solidFill>
                <a:srgbClr val="FF0000"/>
              </a:solidFill>
              <a:latin typeface="微软雅黑" panose="020B0503020204020204" pitchFamily="34" charset="-122"/>
              <a:ea typeface="微软雅黑" panose="020B0503020204020204" pitchFamily="34" charset="-122"/>
            </a:endParaRPr>
          </a:p>
          <a:p>
            <a:pPr>
              <a:lnSpc>
                <a:spcPct val="150000"/>
              </a:lnSpc>
            </a:pPr>
            <a:endParaRPr lang="en-US" altLang="zh-CN" sz="1600" b="1" dirty="0">
              <a:solidFill>
                <a:srgbClr val="FF0000"/>
              </a:solidFill>
              <a:latin typeface="微软雅黑" panose="020B0503020204020204" pitchFamily="34" charset="-122"/>
              <a:ea typeface="微软雅黑" panose="020B0503020204020204" pitchFamily="34" charset="-122"/>
            </a:endParaRPr>
          </a:p>
          <a:p>
            <a:pPr>
              <a:lnSpc>
                <a:spcPct val="150000"/>
              </a:lnSpc>
            </a:pPr>
            <a:endParaRPr lang="zh-CN" altLang="en-US" sz="1600" dirty="0">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2"/>
          <a:stretch>
            <a:fillRect/>
          </a:stretch>
        </p:blipFill>
        <p:spPr>
          <a:xfrm>
            <a:off x="1403498" y="1518812"/>
            <a:ext cx="10363200" cy="4695825"/>
          </a:xfrm>
          <a:prstGeom prst="rect">
            <a:avLst/>
          </a:prstGeom>
        </p:spPr>
      </p:pic>
    </p:spTree>
    <p:extLst>
      <p:ext uri="{BB962C8B-B14F-4D97-AF65-F5344CB8AC3E}">
        <p14:creationId xmlns:p14="http://schemas.microsoft.com/office/powerpoint/2010/main" val="23503563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a:latin typeface="微软雅黑" panose="020B0503020204020204" pitchFamily="34" charset="-122"/>
                <a:ea typeface="微软雅黑" panose="020B0503020204020204" pitchFamily="34" charset="-122"/>
              </a:rPr>
              <a:t>基于</a:t>
            </a:r>
            <a:r>
              <a:rPr lang="en-US" altLang="zh-CN" dirty="0">
                <a:latin typeface="微软雅黑" panose="020B0503020204020204" pitchFamily="34" charset="-122"/>
                <a:ea typeface="微软雅黑" panose="020B0503020204020204" pitchFamily="34" charset="-122"/>
              </a:rPr>
              <a:t>Jenkins</a:t>
            </a:r>
            <a:r>
              <a:rPr lang="zh-CN" altLang="en-US" dirty="0">
                <a:latin typeface="微软雅黑" panose="020B0503020204020204" pitchFamily="34" charset="-122"/>
                <a:ea typeface="微软雅黑" panose="020B0503020204020204" pitchFamily="34" charset="-122"/>
              </a:rPr>
              <a:t>的</a:t>
            </a:r>
            <a:r>
              <a:rPr lang="en-US" altLang="zh-CN" dirty="0">
                <a:latin typeface="微软雅黑" panose="020B0503020204020204" pitchFamily="34" charset="-122"/>
                <a:ea typeface="微软雅黑" panose="020B0503020204020204" pitchFamily="34" charset="-122"/>
              </a:rPr>
              <a:t>CI/CD</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Jenkins</a:t>
            </a:r>
            <a:r>
              <a:rPr lang="zh-CN" altLang="en-US" dirty="0">
                <a:latin typeface="微软雅黑" panose="020B0503020204020204" pitchFamily="34" charset="-122"/>
                <a:ea typeface="微软雅黑" panose="020B0503020204020204" pitchFamily="34" charset="-122"/>
              </a:rPr>
              <a:t>使用</a:t>
            </a:r>
          </a:p>
        </p:txBody>
      </p:sp>
      <p:sp>
        <p:nvSpPr>
          <p:cNvPr id="3" name="矩形 2"/>
          <p:cNvSpPr/>
          <p:nvPr/>
        </p:nvSpPr>
        <p:spPr>
          <a:xfrm>
            <a:off x="0" y="1073427"/>
            <a:ext cx="23555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735496" y="1073426"/>
            <a:ext cx="2462533"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TextBox 4"/>
          <p:cNvSpPr txBox="1"/>
          <p:nvPr/>
        </p:nvSpPr>
        <p:spPr>
          <a:xfrm>
            <a:off x="735496" y="1073425"/>
            <a:ext cx="3543011" cy="369332"/>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使用</a:t>
            </a:r>
            <a:r>
              <a:rPr lang="en-US" altLang="zh-CN" dirty="0" err="1">
                <a:solidFill>
                  <a:schemeClr val="bg1"/>
                </a:solidFill>
                <a:latin typeface="微软雅黑" panose="020B0503020204020204" pitchFamily="34" charset="-122"/>
                <a:ea typeface="微软雅黑" panose="020B0503020204020204" pitchFamily="34" charset="-122"/>
              </a:rPr>
              <a:t>sonarQube</a:t>
            </a:r>
            <a:r>
              <a:rPr lang="zh-CN" altLang="en-US" dirty="0">
                <a:solidFill>
                  <a:schemeClr val="bg1"/>
                </a:solidFill>
                <a:latin typeface="微软雅黑" panose="020B0503020204020204" pitchFamily="34" charset="-122"/>
                <a:ea typeface="微软雅黑" panose="020B0503020204020204" pitchFamily="34" charset="-122"/>
              </a:rPr>
              <a:t>插件</a:t>
            </a:r>
          </a:p>
        </p:txBody>
      </p:sp>
      <p:sp>
        <p:nvSpPr>
          <p:cNvPr id="7" name="TextBox 4"/>
          <p:cNvSpPr txBox="1"/>
          <p:nvPr/>
        </p:nvSpPr>
        <p:spPr>
          <a:xfrm>
            <a:off x="42269" y="1634143"/>
            <a:ext cx="10912548" cy="1200329"/>
          </a:xfrm>
          <a:prstGeom prst="rect">
            <a:avLst/>
          </a:prstGeom>
          <a:noFill/>
        </p:spPr>
        <p:txBody>
          <a:bodyPr wrap="square" rtlCol="0">
            <a:spAutoFit/>
          </a:bodyPr>
          <a:lstStyle/>
          <a:p>
            <a:pPr>
              <a:lnSpc>
                <a:spcPct val="150000"/>
              </a:lnSpc>
            </a:pPr>
            <a:r>
              <a:rPr lang="en-US" altLang="zh-CN" sz="1600" b="1" dirty="0">
                <a:solidFill>
                  <a:srgbClr val="FF0000"/>
                </a:solidFill>
                <a:latin typeface="微软雅黑" panose="020B0503020204020204" pitchFamily="34" charset="-122"/>
                <a:ea typeface="微软雅黑" panose="020B0503020204020204" pitchFamily="34" charset="-122"/>
              </a:rPr>
              <a:t>Jenkins</a:t>
            </a:r>
            <a:r>
              <a:rPr lang="zh-CN" altLang="en-US" sz="1600" b="1" dirty="0">
                <a:solidFill>
                  <a:srgbClr val="FF0000"/>
                </a:solidFill>
                <a:latin typeface="微软雅黑" panose="020B0503020204020204" pitchFamily="34" charset="-122"/>
                <a:ea typeface="微软雅黑" panose="020B0503020204020204" pitchFamily="34" charset="-122"/>
              </a:rPr>
              <a:t>安装插件：</a:t>
            </a:r>
            <a:endParaRPr lang="en-US" altLang="zh-CN" sz="1600" b="1" dirty="0">
              <a:solidFill>
                <a:srgbClr val="FF0000"/>
              </a:solidFill>
              <a:latin typeface="微软雅黑" panose="020B0503020204020204" pitchFamily="34" charset="-122"/>
              <a:ea typeface="微软雅黑" panose="020B0503020204020204" pitchFamily="34" charset="-122"/>
            </a:endParaRPr>
          </a:p>
          <a:p>
            <a:pPr>
              <a:lnSpc>
                <a:spcPct val="150000"/>
              </a:lnSpc>
            </a:pPr>
            <a:endParaRPr lang="en-US" altLang="zh-CN" sz="1600" b="1" dirty="0">
              <a:solidFill>
                <a:srgbClr val="FF0000"/>
              </a:solidFill>
              <a:latin typeface="微软雅黑" panose="020B0503020204020204" pitchFamily="34" charset="-122"/>
              <a:ea typeface="微软雅黑" panose="020B0503020204020204" pitchFamily="34" charset="-122"/>
            </a:endParaRPr>
          </a:p>
          <a:p>
            <a:pPr>
              <a:lnSpc>
                <a:spcPct val="150000"/>
              </a:lnSpc>
            </a:pPr>
            <a:endParaRPr lang="zh-CN" altLang="en-US" sz="1600" dirty="0">
              <a:latin typeface="微软雅黑" panose="020B0503020204020204" pitchFamily="34" charset="-122"/>
              <a:ea typeface="微软雅黑" panose="020B0503020204020204" pitchFamily="34" charset="-122"/>
            </a:endParaRPr>
          </a:p>
        </p:txBody>
      </p:sp>
      <p:pic>
        <p:nvPicPr>
          <p:cNvPr id="8" name="图片 7"/>
          <p:cNvPicPr>
            <a:picLocks noChangeAspect="1"/>
          </p:cNvPicPr>
          <p:nvPr/>
        </p:nvPicPr>
        <p:blipFill>
          <a:blip r:embed="rId2"/>
          <a:stretch>
            <a:fillRect/>
          </a:stretch>
        </p:blipFill>
        <p:spPr>
          <a:xfrm>
            <a:off x="1988289" y="1655604"/>
            <a:ext cx="10048276" cy="3067743"/>
          </a:xfrm>
          <a:prstGeom prst="rect">
            <a:avLst/>
          </a:prstGeom>
        </p:spPr>
      </p:pic>
    </p:spTree>
    <p:extLst>
      <p:ext uri="{BB962C8B-B14F-4D97-AF65-F5344CB8AC3E}">
        <p14:creationId xmlns:p14="http://schemas.microsoft.com/office/powerpoint/2010/main" val="3678551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p:cNvSpPr/>
          <p:nvPr/>
        </p:nvSpPr>
        <p:spPr>
          <a:xfrm>
            <a:off x="0" y="1073427"/>
            <a:ext cx="23555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735496" y="1073426"/>
            <a:ext cx="3336774"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TextBox 22"/>
          <p:cNvSpPr txBox="1"/>
          <p:nvPr/>
        </p:nvSpPr>
        <p:spPr>
          <a:xfrm>
            <a:off x="1051891" y="1065798"/>
            <a:ext cx="3147969" cy="369332"/>
          </a:xfrm>
          <a:prstGeom prst="rect">
            <a:avLst/>
          </a:prstGeom>
          <a:noFill/>
        </p:spPr>
        <p:txBody>
          <a:bodyPr wrap="squar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WEB</a:t>
            </a:r>
            <a:r>
              <a:rPr lang="zh-CN" altLang="en-US" dirty="0">
                <a:solidFill>
                  <a:schemeClr val="bg1"/>
                </a:solidFill>
                <a:latin typeface="微软雅黑" panose="020B0503020204020204" pitchFamily="34" charset="-122"/>
                <a:ea typeface="微软雅黑" panose="020B0503020204020204" pitchFamily="34" charset="-122"/>
              </a:rPr>
              <a:t>技术发展与</a:t>
            </a:r>
            <a:r>
              <a:rPr lang="en-US" altLang="zh-CN" dirty="0">
                <a:solidFill>
                  <a:schemeClr val="bg1"/>
                </a:solidFill>
                <a:latin typeface="微软雅黑" panose="020B0503020204020204" pitchFamily="34" charset="-122"/>
                <a:ea typeface="微软雅黑" panose="020B0503020204020204" pitchFamily="34" charset="-122"/>
              </a:rPr>
              <a:t>REST</a:t>
            </a:r>
            <a:r>
              <a:rPr lang="zh-CN" altLang="en-US" dirty="0">
                <a:solidFill>
                  <a:schemeClr val="bg1"/>
                </a:solidFill>
                <a:latin typeface="微软雅黑" panose="020B0503020204020204" pitchFamily="34" charset="-122"/>
                <a:ea typeface="微软雅黑" panose="020B0503020204020204" pitchFamily="34" charset="-122"/>
              </a:rPr>
              <a:t>的由来</a:t>
            </a:r>
          </a:p>
        </p:txBody>
      </p:sp>
      <p:sp>
        <p:nvSpPr>
          <p:cNvPr id="24" name="TextBox 23"/>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r>
              <a:rPr lang="en-US" altLang="zh-CN" sz="2400" b="1" dirty="0">
                <a:solidFill>
                  <a:schemeClr val="bg1"/>
                </a:solidFill>
                <a:latin typeface="微软雅黑" panose="020B0503020204020204" pitchFamily="34" charset="-122"/>
                <a:ea typeface="微软雅黑" panose="020B0503020204020204" pitchFamily="34" charset="-122"/>
              </a:rPr>
              <a:t>REST</a:t>
            </a:r>
            <a:r>
              <a:rPr lang="zh-CN" altLang="en-US" sz="2400" b="1" dirty="0">
                <a:solidFill>
                  <a:schemeClr val="bg1"/>
                </a:solidFill>
                <a:latin typeface="微软雅黑" panose="020B0503020204020204" pitchFamily="34" charset="-122"/>
                <a:ea typeface="微软雅黑" panose="020B0503020204020204" pitchFamily="34" charset="-122"/>
              </a:rPr>
              <a:t>架构风格介绍</a:t>
            </a:r>
          </a:p>
        </p:txBody>
      </p:sp>
      <p:sp>
        <p:nvSpPr>
          <p:cNvPr id="9" name="内容占位符 2"/>
          <p:cNvSpPr txBox="1">
            <a:spLocks/>
          </p:cNvSpPr>
          <p:nvPr/>
        </p:nvSpPr>
        <p:spPr>
          <a:xfrm>
            <a:off x="538109" y="1995377"/>
            <a:ext cx="8915400" cy="4384158"/>
          </a:xfrm>
          <a:prstGeom prst="rect">
            <a:avLst/>
          </a:prstGeom>
        </p:spPr>
        <p:txBody>
          <a:bodyPr>
            <a:normAutofit fontScale="62500" lnSpcReduction="20000"/>
          </a:bodyPr>
          <a:lstStyle>
            <a:lvl1pPr marL="274320" indent="-228600" algn="l" defTabSz="914400" rtl="0" eaLnBrk="1" latinLnBrk="0" hangingPunct="1">
              <a:lnSpc>
                <a:spcPct val="90000"/>
              </a:lnSpc>
              <a:spcBef>
                <a:spcPts val="1800"/>
              </a:spcBef>
              <a:buClr>
                <a:schemeClr val="tx2"/>
              </a:buClr>
              <a:buSzPct val="80000"/>
              <a:buFont typeface="Wingdings" pitchFamily="2" charset="2"/>
              <a:buChar char="§"/>
              <a:defRPr lang="zh-CN" sz="2000" kern="1200">
                <a:solidFill>
                  <a:schemeClr val="tx2"/>
                </a:solidFill>
                <a:latin typeface="Microsoft YaHei" panose="020B0503020204020204" pitchFamily="34" charset="-122"/>
                <a:ea typeface="Microsoft YaHei" panose="020B0503020204020204" pitchFamily="34" charset="-122"/>
                <a:cs typeface="+mn-cs"/>
              </a:defRPr>
            </a:lvl1pPr>
            <a:lvl2pPr marL="594360" indent="-228600" algn="l" defTabSz="914400" rtl="0" eaLnBrk="1" latinLnBrk="0" hangingPunct="1">
              <a:lnSpc>
                <a:spcPct val="90000"/>
              </a:lnSpc>
              <a:spcBef>
                <a:spcPts val="1000"/>
              </a:spcBef>
              <a:buClr>
                <a:schemeClr val="tx2"/>
              </a:buClr>
              <a:buSzPct val="80000"/>
              <a:buFont typeface="Wingdings" pitchFamily="2" charset="2"/>
              <a:buChar char="§"/>
              <a:defRPr lang="zh-CN" sz="1800" kern="1200">
                <a:solidFill>
                  <a:schemeClr val="tx2"/>
                </a:solidFill>
                <a:latin typeface="Microsoft YaHei" panose="020B0503020204020204" pitchFamily="34" charset="-122"/>
                <a:ea typeface="Microsoft YaHei" panose="020B0503020204020204" pitchFamily="34" charset="-122"/>
                <a:cs typeface="+mn-cs"/>
              </a:defRPr>
            </a:lvl2pPr>
            <a:lvl3pPr marL="914400" indent="-228600" algn="l" defTabSz="914400" rtl="0" eaLnBrk="1" latinLnBrk="0" hangingPunct="1">
              <a:lnSpc>
                <a:spcPct val="90000"/>
              </a:lnSpc>
              <a:spcBef>
                <a:spcPts val="800"/>
              </a:spcBef>
              <a:buClr>
                <a:schemeClr val="tx2"/>
              </a:buClr>
              <a:buSzPct val="80000"/>
              <a:buFont typeface="Wingdings" pitchFamily="2" charset="2"/>
              <a:buChar char="§"/>
              <a:defRPr lang="zh-CN" sz="1600" kern="1200">
                <a:solidFill>
                  <a:schemeClr val="tx2"/>
                </a:solidFill>
                <a:latin typeface="Microsoft YaHei" panose="020B0503020204020204" pitchFamily="34" charset="-122"/>
                <a:ea typeface="Microsoft YaHei" panose="020B0503020204020204" pitchFamily="34" charset="-122"/>
                <a:cs typeface="+mn-cs"/>
              </a:defRPr>
            </a:lvl3pPr>
            <a:lvl4pPr marL="123444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4pPr>
            <a:lvl5pPr marL="155448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5pPr>
            <a:lvl6pPr marL="1874520" indent="-228600" algn="l" defTabSz="914400" rtl="0" eaLnBrk="1" latinLnBrk="0" hangingPunct="1">
              <a:lnSpc>
                <a:spcPct val="90000"/>
              </a:lnSpc>
              <a:spcBef>
                <a:spcPts val="800"/>
              </a:spcBef>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6pPr>
            <a:lvl7pPr marL="219456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7pPr>
            <a:lvl8pPr marL="251460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8pPr>
            <a:lvl9pPr marL="283464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9pPr>
          </a:lstStyle>
          <a:p>
            <a:r>
              <a:rPr lang="en-US" altLang="zh-CN" sz="2800" dirty="0"/>
              <a:t>REST</a:t>
            </a:r>
            <a:r>
              <a:rPr lang="zh-CN" altLang="en-US" sz="2800" dirty="0"/>
              <a:t>创造者</a:t>
            </a:r>
            <a:r>
              <a:rPr lang="en-US" altLang="zh-CN" sz="2800" dirty="0"/>
              <a:t>Dr. Roy Fielding</a:t>
            </a:r>
          </a:p>
          <a:p>
            <a:pPr>
              <a:buFont typeface="Arial" panose="020B0604020202020204" pitchFamily="34" charset="0"/>
              <a:buChar char="•"/>
            </a:pPr>
            <a:r>
              <a:rPr lang="en-US" altLang="zh-CN" sz="2100" dirty="0"/>
              <a:t>HTTP/1.0</a:t>
            </a:r>
            <a:r>
              <a:rPr lang="zh-CN" altLang="en-US" sz="2100" dirty="0"/>
              <a:t>协议专家组成员</a:t>
            </a:r>
          </a:p>
          <a:p>
            <a:pPr>
              <a:buFont typeface="Arial" panose="020B0604020202020204" pitchFamily="34" charset="0"/>
              <a:buChar char="•"/>
            </a:pPr>
            <a:r>
              <a:rPr lang="en-US" altLang="zh-CN" sz="2100" dirty="0"/>
              <a:t>HTTP/1.1</a:t>
            </a:r>
            <a:r>
              <a:rPr lang="zh-CN" altLang="en-US" sz="2100" dirty="0"/>
              <a:t>协议专家组负责人</a:t>
            </a:r>
          </a:p>
          <a:p>
            <a:pPr>
              <a:buFont typeface="Arial" panose="020B0604020202020204" pitchFamily="34" charset="0"/>
              <a:buChar char="•"/>
            </a:pPr>
            <a:r>
              <a:rPr lang="en-US" altLang="zh-CN" sz="2100" dirty="0"/>
              <a:t>Apache HTTP</a:t>
            </a:r>
            <a:r>
              <a:rPr lang="zh-CN" altLang="en-US" sz="2100" dirty="0"/>
              <a:t>服务器核心开发者</a:t>
            </a:r>
          </a:p>
          <a:p>
            <a:pPr>
              <a:buFont typeface="Arial" panose="020B0604020202020204" pitchFamily="34" charset="0"/>
              <a:buChar char="•"/>
            </a:pPr>
            <a:r>
              <a:rPr lang="en-US" altLang="zh-CN" sz="2100" dirty="0"/>
              <a:t>Apache</a:t>
            </a:r>
            <a:r>
              <a:rPr lang="zh-CN" altLang="en-US" sz="2100" dirty="0"/>
              <a:t>软件基金会合作创始人</a:t>
            </a:r>
          </a:p>
          <a:p>
            <a:pPr marL="0" indent="0">
              <a:buFont typeface="Wingdings" pitchFamily="2" charset="2"/>
              <a:buNone/>
            </a:pPr>
            <a:endParaRPr lang="zh-CN" altLang="en-US" dirty="0"/>
          </a:p>
          <a:p>
            <a:r>
              <a:rPr lang="en-US" altLang="zh-CN" sz="2800" dirty="0"/>
              <a:t>REST</a:t>
            </a:r>
            <a:r>
              <a:rPr lang="en-US" altLang="en-US" sz="2800" dirty="0"/>
              <a:t>“</a:t>
            </a:r>
            <a:r>
              <a:rPr lang="zh-CN" altLang="en-US" sz="2800" dirty="0"/>
              <a:t>诞生”</a:t>
            </a:r>
          </a:p>
          <a:p>
            <a:pPr marL="0" indent="0">
              <a:lnSpc>
                <a:spcPct val="170000"/>
              </a:lnSpc>
              <a:buFont typeface="Wingdings" pitchFamily="2" charset="2"/>
              <a:buNone/>
            </a:pPr>
            <a:r>
              <a:rPr lang="en-US" altLang="zh-CN" sz="2300" dirty="0"/>
              <a:t>2000</a:t>
            </a:r>
            <a:r>
              <a:rPr lang="zh-CN" altLang="en-US" sz="2300" dirty="0"/>
              <a:t>年，博士学位论文</a:t>
            </a:r>
            <a:r>
              <a:rPr lang="en-US" altLang="zh-CN" sz="2300" dirty="0"/>
              <a:t>Architectural Styles and the Design of Network-based Software Architectures</a:t>
            </a:r>
            <a:r>
              <a:rPr lang="en-US" altLang="en-US" sz="2300" dirty="0"/>
              <a:t>（</a:t>
            </a:r>
            <a:r>
              <a:rPr lang="zh-CN" altLang="en-US" sz="2300" dirty="0"/>
              <a:t>中文</a:t>
            </a:r>
            <a:r>
              <a:rPr lang="en-US" altLang="zh-CN" sz="2300" dirty="0"/>
              <a:t>《</a:t>
            </a:r>
            <a:r>
              <a:rPr lang="zh-CN" altLang="en-US" sz="2300" dirty="0"/>
              <a:t>架构风格与基于网络的软件架构设计</a:t>
            </a:r>
            <a:r>
              <a:rPr lang="en-US" altLang="zh-CN" sz="2300" dirty="0"/>
              <a:t>》</a:t>
            </a:r>
            <a:r>
              <a:rPr lang="zh-CN" altLang="en-US" sz="2300" dirty="0"/>
              <a:t>），</a:t>
            </a:r>
            <a:r>
              <a:rPr lang="en-US" altLang="zh-CN" sz="2300" dirty="0"/>
              <a:t>Fielding</a:t>
            </a:r>
            <a:r>
              <a:rPr lang="zh-CN" altLang="en-US" sz="2300" dirty="0"/>
              <a:t>博士系统地、严谨地阐述了这套理论框架，并且使用这套理论框架推导出了一种新的架构风格，并且为这种架构风格取了一个令人轻松愉快的名字“</a:t>
            </a:r>
            <a:r>
              <a:rPr lang="en-US" altLang="zh-CN" sz="2300" dirty="0"/>
              <a:t>REST”——Representational State Transfer</a:t>
            </a:r>
            <a:r>
              <a:rPr lang="en-US" altLang="en-US" sz="2300" dirty="0"/>
              <a:t>（</a:t>
            </a:r>
            <a:r>
              <a:rPr lang="zh-CN" altLang="en-US" sz="2300" dirty="0"/>
              <a:t>表述性状态转移）的缩写。</a:t>
            </a:r>
          </a:p>
        </p:txBody>
      </p:sp>
      <p:pic>
        <p:nvPicPr>
          <p:cNvPr id="10" name="Picture 2" descr="Roy Fieldi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84758" y="2154865"/>
            <a:ext cx="1681332" cy="22397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669189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a:latin typeface="微软雅黑" panose="020B0503020204020204" pitchFamily="34" charset="-122"/>
                <a:ea typeface="微软雅黑" panose="020B0503020204020204" pitchFamily="34" charset="-122"/>
              </a:rPr>
              <a:t>基于</a:t>
            </a:r>
            <a:r>
              <a:rPr lang="en-US" altLang="zh-CN" dirty="0">
                <a:latin typeface="微软雅黑" panose="020B0503020204020204" pitchFamily="34" charset="-122"/>
                <a:ea typeface="微软雅黑" panose="020B0503020204020204" pitchFamily="34" charset="-122"/>
              </a:rPr>
              <a:t>Jenkins</a:t>
            </a:r>
            <a:r>
              <a:rPr lang="zh-CN" altLang="en-US" dirty="0">
                <a:latin typeface="微软雅黑" panose="020B0503020204020204" pitchFamily="34" charset="-122"/>
                <a:ea typeface="微软雅黑" panose="020B0503020204020204" pitchFamily="34" charset="-122"/>
              </a:rPr>
              <a:t>的</a:t>
            </a:r>
            <a:r>
              <a:rPr lang="en-US" altLang="zh-CN" dirty="0">
                <a:latin typeface="微软雅黑" panose="020B0503020204020204" pitchFamily="34" charset="-122"/>
                <a:ea typeface="微软雅黑" panose="020B0503020204020204" pitchFamily="34" charset="-122"/>
              </a:rPr>
              <a:t>CI/CD</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Jenkins</a:t>
            </a:r>
            <a:r>
              <a:rPr lang="zh-CN" altLang="en-US" dirty="0">
                <a:latin typeface="微软雅黑" panose="020B0503020204020204" pitchFamily="34" charset="-122"/>
                <a:ea typeface="微软雅黑" panose="020B0503020204020204" pitchFamily="34" charset="-122"/>
              </a:rPr>
              <a:t>使用</a:t>
            </a:r>
          </a:p>
        </p:txBody>
      </p:sp>
      <p:sp>
        <p:nvSpPr>
          <p:cNvPr id="3" name="矩形 2"/>
          <p:cNvSpPr/>
          <p:nvPr/>
        </p:nvSpPr>
        <p:spPr>
          <a:xfrm>
            <a:off x="0" y="1073427"/>
            <a:ext cx="23555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735496" y="1073426"/>
            <a:ext cx="2462533"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TextBox 4"/>
          <p:cNvSpPr txBox="1"/>
          <p:nvPr/>
        </p:nvSpPr>
        <p:spPr>
          <a:xfrm>
            <a:off x="735496" y="1073425"/>
            <a:ext cx="3543011" cy="369332"/>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使用</a:t>
            </a:r>
            <a:r>
              <a:rPr lang="en-US" altLang="zh-CN" dirty="0" err="1">
                <a:solidFill>
                  <a:schemeClr val="bg1"/>
                </a:solidFill>
                <a:latin typeface="微软雅黑" panose="020B0503020204020204" pitchFamily="34" charset="-122"/>
                <a:ea typeface="微软雅黑" panose="020B0503020204020204" pitchFamily="34" charset="-122"/>
              </a:rPr>
              <a:t>sonarQube</a:t>
            </a:r>
            <a:r>
              <a:rPr lang="zh-CN" altLang="en-US" dirty="0">
                <a:solidFill>
                  <a:schemeClr val="bg1"/>
                </a:solidFill>
                <a:latin typeface="微软雅黑" panose="020B0503020204020204" pitchFamily="34" charset="-122"/>
                <a:ea typeface="微软雅黑" panose="020B0503020204020204" pitchFamily="34" charset="-122"/>
              </a:rPr>
              <a:t>插件</a:t>
            </a:r>
          </a:p>
        </p:txBody>
      </p:sp>
      <p:sp>
        <p:nvSpPr>
          <p:cNvPr id="7" name="TextBox 4"/>
          <p:cNvSpPr txBox="1"/>
          <p:nvPr/>
        </p:nvSpPr>
        <p:spPr>
          <a:xfrm>
            <a:off x="42269" y="1634143"/>
            <a:ext cx="10912548" cy="1200329"/>
          </a:xfrm>
          <a:prstGeom prst="rect">
            <a:avLst/>
          </a:prstGeom>
          <a:noFill/>
        </p:spPr>
        <p:txBody>
          <a:bodyPr wrap="square" rtlCol="0">
            <a:spAutoFit/>
          </a:bodyPr>
          <a:lstStyle/>
          <a:p>
            <a:pPr>
              <a:lnSpc>
                <a:spcPct val="150000"/>
              </a:lnSpc>
            </a:pPr>
            <a:r>
              <a:rPr lang="en-US" altLang="zh-CN" sz="1600" b="1" dirty="0">
                <a:solidFill>
                  <a:srgbClr val="FF0000"/>
                </a:solidFill>
                <a:latin typeface="微软雅黑" panose="020B0503020204020204" pitchFamily="34" charset="-122"/>
                <a:ea typeface="微软雅黑" panose="020B0503020204020204" pitchFamily="34" charset="-122"/>
              </a:rPr>
              <a:t>Jenkins</a:t>
            </a:r>
            <a:r>
              <a:rPr lang="zh-CN" altLang="en-US" sz="1600" b="1" dirty="0">
                <a:solidFill>
                  <a:srgbClr val="FF0000"/>
                </a:solidFill>
                <a:latin typeface="微软雅黑" panose="020B0503020204020204" pitchFamily="34" charset="-122"/>
                <a:ea typeface="微软雅黑" panose="020B0503020204020204" pitchFamily="34" charset="-122"/>
              </a:rPr>
              <a:t>中设置</a:t>
            </a:r>
            <a:r>
              <a:rPr lang="en-US" altLang="zh-CN" sz="1600" b="1" dirty="0" err="1">
                <a:solidFill>
                  <a:srgbClr val="FF0000"/>
                </a:solidFill>
                <a:latin typeface="微软雅黑" panose="020B0503020204020204" pitchFamily="34" charset="-122"/>
                <a:ea typeface="微软雅黑" panose="020B0503020204020204" pitchFamily="34" charset="-122"/>
              </a:rPr>
              <a:t>SonarQube</a:t>
            </a:r>
            <a:r>
              <a:rPr lang="en-US" altLang="zh-CN" sz="1600" b="1" dirty="0">
                <a:solidFill>
                  <a:srgbClr val="FF0000"/>
                </a:solidFill>
                <a:latin typeface="微软雅黑" panose="020B0503020204020204" pitchFamily="34" charset="-122"/>
                <a:ea typeface="微软雅黑" panose="020B0503020204020204" pitchFamily="34" charset="-122"/>
              </a:rPr>
              <a:t> Server</a:t>
            </a:r>
            <a:r>
              <a:rPr lang="zh-CN" altLang="en-US" sz="1600" b="1" dirty="0">
                <a:solidFill>
                  <a:srgbClr val="FF0000"/>
                </a:solidFill>
                <a:latin typeface="微软雅黑" panose="020B0503020204020204" pitchFamily="34" charset="-122"/>
                <a:ea typeface="微软雅黑" panose="020B0503020204020204" pitchFamily="34" charset="-122"/>
              </a:rPr>
              <a:t>：</a:t>
            </a:r>
            <a:endParaRPr lang="en-US" altLang="zh-CN" sz="1600" b="1" dirty="0">
              <a:solidFill>
                <a:srgbClr val="FF0000"/>
              </a:solidFill>
              <a:latin typeface="微软雅黑" panose="020B0503020204020204" pitchFamily="34" charset="-122"/>
              <a:ea typeface="微软雅黑" panose="020B0503020204020204" pitchFamily="34" charset="-122"/>
            </a:endParaRPr>
          </a:p>
          <a:p>
            <a:pPr>
              <a:lnSpc>
                <a:spcPct val="150000"/>
              </a:lnSpc>
            </a:pPr>
            <a:endParaRPr lang="en-US" altLang="zh-CN" sz="1600" b="1" dirty="0">
              <a:solidFill>
                <a:srgbClr val="FF0000"/>
              </a:solidFill>
              <a:latin typeface="微软雅黑" panose="020B0503020204020204" pitchFamily="34" charset="-122"/>
              <a:ea typeface="微软雅黑" panose="020B0503020204020204" pitchFamily="34" charset="-122"/>
            </a:endParaRPr>
          </a:p>
          <a:p>
            <a:pPr>
              <a:lnSpc>
                <a:spcPct val="150000"/>
              </a:lnSpc>
            </a:pPr>
            <a:endParaRPr lang="zh-CN" altLang="en-US" sz="1600" dirty="0">
              <a:latin typeface="微软雅黑" panose="020B0503020204020204" pitchFamily="34" charset="-122"/>
              <a:ea typeface="微软雅黑" panose="020B0503020204020204" pitchFamily="34" charset="-122"/>
            </a:endParaRPr>
          </a:p>
        </p:txBody>
      </p:sp>
      <p:pic>
        <p:nvPicPr>
          <p:cNvPr id="6" name="图片 5"/>
          <p:cNvPicPr>
            <a:picLocks noChangeAspect="1"/>
          </p:cNvPicPr>
          <p:nvPr/>
        </p:nvPicPr>
        <p:blipFill>
          <a:blip r:embed="rId2"/>
          <a:stretch>
            <a:fillRect/>
          </a:stretch>
        </p:blipFill>
        <p:spPr>
          <a:xfrm>
            <a:off x="3602066" y="1655604"/>
            <a:ext cx="8488436" cy="4178084"/>
          </a:xfrm>
          <a:prstGeom prst="rect">
            <a:avLst/>
          </a:prstGeom>
        </p:spPr>
      </p:pic>
    </p:spTree>
    <p:extLst>
      <p:ext uri="{BB962C8B-B14F-4D97-AF65-F5344CB8AC3E}">
        <p14:creationId xmlns:p14="http://schemas.microsoft.com/office/powerpoint/2010/main" val="41016848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a:latin typeface="微软雅黑" panose="020B0503020204020204" pitchFamily="34" charset="-122"/>
                <a:ea typeface="微软雅黑" panose="020B0503020204020204" pitchFamily="34" charset="-122"/>
              </a:rPr>
              <a:t>基于</a:t>
            </a:r>
            <a:r>
              <a:rPr lang="en-US" altLang="zh-CN" dirty="0">
                <a:latin typeface="微软雅黑" panose="020B0503020204020204" pitchFamily="34" charset="-122"/>
                <a:ea typeface="微软雅黑" panose="020B0503020204020204" pitchFamily="34" charset="-122"/>
              </a:rPr>
              <a:t>Jenkins</a:t>
            </a:r>
            <a:r>
              <a:rPr lang="zh-CN" altLang="en-US" dirty="0">
                <a:latin typeface="微软雅黑" panose="020B0503020204020204" pitchFamily="34" charset="-122"/>
                <a:ea typeface="微软雅黑" panose="020B0503020204020204" pitchFamily="34" charset="-122"/>
              </a:rPr>
              <a:t>的</a:t>
            </a:r>
            <a:r>
              <a:rPr lang="en-US" altLang="zh-CN" dirty="0">
                <a:latin typeface="微软雅黑" panose="020B0503020204020204" pitchFamily="34" charset="-122"/>
                <a:ea typeface="微软雅黑" panose="020B0503020204020204" pitchFamily="34" charset="-122"/>
              </a:rPr>
              <a:t>CI/CD</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Jenkins</a:t>
            </a:r>
            <a:r>
              <a:rPr lang="zh-CN" altLang="en-US" dirty="0">
                <a:latin typeface="微软雅黑" panose="020B0503020204020204" pitchFamily="34" charset="-122"/>
                <a:ea typeface="微软雅黑" panose="020B0503020204020204" pitchFamily="34" charset="-122"/>
              </a:rPr>
              <a:t>使用</a:t>
            </a:r>
          </a:p>
        </p:txBody>
      </p:sp>
      <p:sp>
        <p:nvSpPr>
          <p:cNvPr id="3" name="矩形 2"/>
          <p:cNvSpPr/>
          <p:nvPr/>
        </p:nvSpPr>
        <p:spPr>
          <a:xfrm>
            <a:off x="0" y="1073427"/>
            <a:ext cx="23555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735496" y="1073426"/>
            <a:ext cx="2462533"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TextBox 4"/>
          <p:cNvSpPr txBox="1"/>
          <p:nvPr/>
        </p:nvSpPr>
        <p:spPr>
          <a:xfrm>
            <a:off x="735496" y="1073425"/>
            <a:ext cx="3543011" cy="369332"/>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使用</a:t>
            </a:r>
            <a:r>
              <a:rPr lang="en-US" altLang="zh-CN" dirty="0" err="1">
                <a:solidFill>
                  <a:schemeClr val="bg1"/>
                </a:solidFill>
                <a:latin typeface="微软雅黑" panose="020B0503020204020204" pitchFamily="34" charset="-122"/>
                <a:ea typeface="微软雅黑" panose="020B0503020204020204" pitchFamily="34" charset="-122"/>
              </a:rPr>
              <a:t>sonarQube</a:t>
            </a:r>
            <a:r>
              <a:rPr lang="zh-CN" altLang="en-US" dirty="0">
                <a:solidFill>
                  <a:schemeClr val="bg1"/>
                </a:solidFill>
                <a:latin typeface="微软雅黑" panose="020B0503020204020204" pitchFamily="34" charset="-122"/>
                <a:ea typeface="微软雅黑" panose="020B0503020204020204" pitchFamily="34" charset="-122"/>
              </a:rPr>
              <a:t>插件</a:t>
            </a:r>
          </a:p>
        </p:txBody>
      </p:sp>
      <p:sp>
        <p:nvSpPr>
          <p:cNvPr id="7" name="TextBox 4"/>
          <p:cNvSpPr txBox="1"/>
          <p:nvPr/>
        </p:nvSpPr>
        <p:spPr>
          <a:xfrm>
            <a:off x="42269" y="1634143"/>
            <a:ext cx="10912548" cy="4893647"/>
          </a:xfrm>
          <a:prstGeom prst="rect">
            <a:avLst/>
          </a:prstGeom>
          <a:noFill/>
        </p:spPr>
        <p:txBody>
          <a:bodyPr wrap="square" rtlCol="0">
            <a:spAutoFit/>
          </a:bodyPr>
          <a:lstStyle/>
          <a:p>
            <a:pPr>
              <a:lnSpc>
                <a:spcPct val="150000"/>
              </a:lnSpc>
            </a:pPr>
            <a:r>
              <a:rPr lang="en-US" altLang="zh-CN" sz="1600" b="1" dirty="0">
                <a:solidFill>
                  <a:srgbClr val="FF0000"/>
                </a:solidFill>
                <a:latin typeface="微软雅黑" panose="020B0503020204020204" pitchFamily="34" charset="-122"/>
                <a:ea typeface="微软雅黑" panose="020B0503020204020204" pitchFamily="34" charset="-122"/>
              </a:rPr>
              <a:t>CI/CD</a:t>
            </a:r>
            <a:r>
              <a:rPr lang="zh-CN" altLang="en-US" sz="1600" b="1" dirty="0">
                <a:solidFill>
                  <a:srgbClr val="FF0000"/>
                </a:solidFill>
                <a:latin typeface="微软雅黑" panose="020B0503020204020204" pitchFamily="34" charset="-122"/>
                <a:ea typeface="微软雅黑" panose="020B0503020204020204" pitchFamily="34" charset="-122"/>
              </a:rPr>
              <a:t>服务器上安装</a:t>
            </a:r>
            <a:r>
              <a:rPr lang="en-US" altLang="zh-CN" sz="1600" b="1" dirty="0" err="1">
                <a:solidFill>
                  <a:srgbClr val="FF0000"/>
                </a:solidFill>
                <a:latin typeface="微软雅黑" panose="020B0503020204020204" pitchFamily="34" charset="-122"/>
                <a:ea typeface="微软雅黑" panose="020B0503020204020204" pitchFamily="34" charset="-122"/>
              </a:rPr>
              <a:t>SonarQuber</a:t>
            </a:r>
            <a:r>
              <a:rPr lang="en-US" altLang="zh-CN" sz="1600" b="1" dirty="0">
                <a:solidFill>
                  <a:srgbClr val="FF0000"/>
                </a:solidFill>
                <a:latin typeface="微软雅黑" panose="020B0503020204020204" pitchFamily="34" charset="-122"/>
                <a:ea typeface="微软雅黑" panose="020B0503020204020204" pitchFamily="34" charset="-122"/>
              </a:rPr>
              <a:t> Scanner(</a:t>
            </a:r>
            <a:r>
              <a:rPr lang="en-US" altLang="zh-CN" sz="1600" b="1" dirty="0" err="1">
                <a:solidFill>
                  <a:srgbClr val="FF0000"/>
                </a:solidFill>
                <a:latin typeface="微软雅黑" panose="020B0503020204020204" pitchFamily="34" charset="-122"/>
                <a:ea typeface="微软雅黑" panose="020B0503020204020204" pitchFamily="34" charset="-122"/>
              </a:rPr>
              <a:t>SonarQube</a:t>
            </a:r>
            <a:r>
              <a:rPr lang="zh-CN" altLang="en-US" sz="1600" b="1" dirty="0">
                <a:solidFill>
                  <a:srgbClr val="FF0000"/>
                </a:solidFill>
                <a:latin typeface="微软雅黑" panose="020B0503020204020204" pitchFamily="34" charset="-122"/>
                <a:ea typeface="微软雅黑" panose="020B0503020204020204" pitchFamily="34" charset="-122"/>
              </a:rPr>
              <a:t>客户端</a:t>
            </a:r>
            <a:r>
              <a:rPr lang="en-US" altLang="zh-CN" sz="1600" b="1" dirty="0">
                <a:solidFill>
                  <a:srgbClr val="FF0000"/>
                </a:solidFill>
                <a:latin typeface="微软雅黑" panose="020B0503020204020204" pitchFamily="34" charset="-122"/>
                <a:ea typeface="微软雅黑" panose="020B0503020204020204" pitchFamily="34" charset="-122"/>
              </a:rPr>
              <a:t>)</a:t>
            </a:r>
            <a:r>
              <a:rPr lang="zh-CN" altLang="en-US" sz="1600" b="1" dirty="0">
                <a:solidFill>
                  <a:srgbClr val="FF0000"/>
                </a:solidFill>
                <a:latin typeface="微软雅黑" panose="020B0503020204020204" pitchFamily="34" charset="-122"/>
                <a:ea typeface="微软雅黑" panose="020B0503020204020204" pitchFamily="34" charset="-122"/>
              </a:rPr>
              <a:t>：</a:t>
            </a:r>
            <a:endParaRPr lang="en-US" altLang="zh-CN" sz="1600" b="1" dirty="0">
              <a:solidFill>
                <a:srgbClr val="FF0000"/>
              </a:solidFill>
              <a:latin typeface="微软雅黑" panose="020B0503020204020204" pitchFamily="34" charset="-122"/>
              <a:ea typeface="微软雅黑" panose="020B0503020204020204" pitchFamily="34" charset="-122"/>
            </a:endParaRPr>
          </a:p>
          <a:p>
            <a:pPr marL="342900" indent="-342900">
              <a:lnSpc>
                <a:spcPct val="150000"/>
              </a:lnSpc>
              <a:buFont typeface="+mj-lt"/>
              <a:buAutoNum type="arabicPeriod"/>
            </a:pPr>
            <a:r>
              <a:rPr lang="zh-CN" altLang="en-US" sz="1600" b="1" dirty="0">
                <a:latin typeface="微软雅黑" panose="020B0503020204020204" pitchFamily="34" charset="-122"/>
                <a:ea typeface="微软雅黑" panose="020B0503020204020204" pitchFamily="34" charset="-122"/>
              </a:rPr>
              <a:t>解压</a:t>
            </a:r>
            <a:r>
              <a:rPr lang="en-US" altLang="zh-CN" sz="1600" b="1" dirty="0">
                <a:latin typeface="微软雅黑" panose="020B0503020204020204" pitchFamily="34" charset="-122"/>
                <a:ea typeface="微软雅黑" panose="020B0503020204020204" pitchFamily="34" charset="-122"/>
              </a:rPr>
              <a:t>sonar-scanner</a:t>
            </a:r>
            <a:r>
              <a:rPr lang="zh-CN" altLang="en-US" sz="1600" b="1" dirty="0">
                <a:latin typeface="微软雅黑" panose="020B0503020204020204" pitchFamily="34" charset="-122"/>
                <a:ea typeface="微软雅黑" panose="020B0503020204020204" pitchFamily="34" charset="-122"/>
              </a:rPr>
              <a:t>压缩包</a:t>
            </a:r>
          </a:p>
          <a:p>
            <a:pPr marL="342900" indent="-342900">
              <a:lnSpc>
                <a:spcPct val="150000"/>
              </a:lnSpc>
              <a:buFont typeface="+mj-lt"/>
              <a:buAutoNum type="arabicPeriod"/>
            </a:pPr>
            <a:r>
              <a:rPr lang="zh-CN" altLang="en-US" sz="1600" b="1" dirty="0">
                <a:latin typeface="微软雅黑" panose="020B0503020204020204" pitchFamily="34" charset="-122"/>
                <a:ea typeface="微软雅黑" panose="020B0503020204020204" pitchFamily="34" charset="-122"/>
              </a:rPr>
              <a:t>配置</a:t>
            </a:r>
            <a:r>
              <a:rPr lang="en-US" altLang="zh-CN" sz="1600" b="1" dirty="0">
                <a:latin typeface="微软雅黑" panose="020B0503020204020204" pitchFamily="34" charset="-122"/>
                <a:ea typeface="微软雅黑" panose="020B0503020204020204" pitchFamily="34" charset="-122"/>
              </a:rPr>
              <a:t>sonar-scanner</a:t>
            </a:r>
          </a:p>
          <a:p>
            <a:pPr marL="285750" indent="-285750">
              <a:lnSpc>
                <a:spcPct val="150000"/>
              </a:lnSpc>
              <a:buFont typeface="Wingdings" panose="05000000000000000000" pitchFamily="2" charset="2"/>
              <a:buChar char="Ø"/>
            </a:pPr>
            <a:r>
              <a:rPr lang="zh-CN" altLang="en-US" sz="1600" b="1" dirty="0">
                <a:latin typeface="微软雅黑" panose="020B0503020204020204" pitchFamily="34" charset="-122"/>
                <a:ea typeface="微软雅黑" panose="020B0503020204020204" pitchFamily="34" charset="-122"/>
              </a:rPr>
              <a:t>配置</a:t>
            </a:r>
            <a:r>
              <a:rPr lang="en-US" altLang="zh-CN" sz="1600" b="1" dirty="0">
                <a:latin typeface="微软雅黑" panose="020B0503020204020204" pitchFamily="34" charset="-122"/>
                <a:ea typeface="微软雅黑" panose="020B0503020204020204" pitchFamily="34" charset="-122"/>
              </a:rPr>
              <a:t>sonar</a:t>
            </a:r>
            <a:r>
              <a:rPr lang="zh-CN" altLang="en-US" sz="1600" b="1" dirty="0">
                <a:latin typeface="微软雅黑" panose="020B0503020204020204" pitchFamily="34" charset="-122"/>
                <a:ea typeface="微软雅黑" panose="020B0503020204020204" pitchFamily="34" charset="-122"/>
              </a:rPr>
              <a:t>服务器</a:t>
            </a:r>
            <a:r>
              <a:rPr lang="en-US" altLang="zh-CN" sz="1600" b="1" dirty="0">
                <a:latin typeface="微软雅黑" panose="020B0503020204020204" pitchFamily="34" charset="-122"/>
                <a:ea typeface="微软雅黑" panose="020B0503020204020204" pitchFamily="34" charset="-122"/>
              </a:rPr>
              <a:t>sonar.host.url</a:t>
            </a:r>
          </a:p>
          <a:p>
            <a:pPr marL="285750" indent="-285750">
              <a:lnSpc>
                <a:spcPct val="150000"/>
              </a:lnSpc>
              <a:buFont typeface="Wingdings" panose="05000000000000000000" pitchFamily="2" charset="2"/>
              <a:buChar char="Ø"/>
            </a:pPr>
            <a:r>
              <a:rPr lang="zh-CN" altLang="en-US" sz="1600" b="1" dirty="0">
                <a:latin typeface="微软雅黑" panose="020B0503020204020204" pitchFamily="34" charset="-122"/>
                <a:ea typeface="微软雅黑" panose="020B0503020204020204" pitchFamily="34" charset="-122"/>
              </a:rPr>
              <a:t>配置数据库</a:t>
            </a:r>
          </a:p>
          <a:p>
            <a:pPr>
              <a:lnSpc>
                <a:spcPct val="150000"/>
              </a:lnSpc>
            </a:pPr>
            <a:r>
              <a:rPr lang="en-US" altLang="zh-CN" sz="1600" b="1" dirty="0" err="1">
                <a:latin typeface="微软雅黑" panose="020B0503020204020204" pitchFamily="34" charset="-122"/>
                <a:ea typeface="微软雅黑" panose="020B0503020204020204" pitchFamily="34" charset="-122"/>
              </a:rPr>
              <a:t>sonar.jdbc.username</a:t>
            </a:r>
            <a:r>
              <a:rPr lang="en-US" altLang="zh-CN" sz="1600" b="1" dirty="0">
                <a:latin typeface="微软雅黑" panose="020B0503020204020204" pitchFamily="34" charset="-122"/>
                <a:ea typeface="微软雅黑" panose="020B0503020204020204" pitchFamily="34" charset="-122"/>
              </a:rPr>
              <a:t>=</a:t>
            </a:r>
          </a:p>
          <a:p>
            <a:pPr>
              <a:lnSpc>
                <a:spcPct val="150000"/>
              </a:lnSpc>
            </a:pPr>
            <a:r>
              <a:rPr lang="en-US" altLang="zh-CN" sz="1600" b="1" dirty="0" err="1">
                <a:latin typeface="微软雅黑" panose="020B0503020204020204" pitchFamily="34" charset="-122"/>
                <a:ea typeface="微软雅黑" panose="020B0503020204020204" pitchFamily="34" charset="-122"/>
              </a:rPr>
              <a:t>sonar.jdbc.password</a:t>
            </a:r>
            <a:r>
              <a:rPr lang="en-US" altLang="zh-CN" sz="1600" b="1" dirty="0">
                <a:latin typeface="微软雅黑" panose="020B0503020204020204" pitchFamily="34" charset="-122"/>
                <a:ea typeface="微软雅黑" panose="020B0503020204020204" pitchFamily="34" charset="-122"/>
              </a:rPr>
              <a:t>=</a:t>
            </a:r>
          </a:p>
          <a:p>
            <a:pPr>
              <a:lnSpc>
                <a:spcPct val="150000"/>
              </a:lnSpc>
            </a:pPr>
            <a:r>
              <a:rPr lang="en-US" altLang="zh-CN" sz="1600" b="1" dirty="0">
                <a:latin typeface="微软雅黑" panose="020B0503020204020204" pitchFamily="34" charset="-122"/>
                <a:ea typeface="微软雅黑" panose="020B0503020204020204" pitchFamily="34" charset="-122"/>
              </a:rPr>
              <a:t>sonar.jdbc.url=</a:t>
            </a:r>
          </a:p>
          <a:p>
            <a:pPr marL="342900" indent="-342900">
              <a:lnSpc>
                <a:spcPct val="150000"/>
              </a:lnSpc>
              <a:buFont typeface="+mj-lt"/>
              <a:buAutoNum type="arabicPeriod" startAt="3"/>
            </a:pPr>
            <a:r>
              <a:rPr lang="zh-CN" altLang="en-US" sz="1600" b="1" dirty="0">
                <a:latin typeface="微软雅黑" panose="020B0503020204020204" pitchFamily="34" charset="-122"/>
                <a:ea typeface="微软雅黑" panose="020B0503020204020204" pitchFamily="34" charset="-122"/>
              </a:rPr>
              <a:t>配置环境变量，在</a:t>
            </a:r>
            <a:r>
              <a:rPr lang="en-US" altLang="zh-CN" sz="1600" b="1" dirty="0">
                <a:latin typeface="微软雅黑" panose="020B0503020204020204" pitchFamily="34" charset="-122"/>
                <a:ea typeface="微软雅黑" panose="020B0503020204020204" pitchFamily="34" charset="-122"/>
              </a:rPr>
              <a:t>path</a:t>
            </a:r>
            <a:r>
              <a:rPr lang="zh-CN" altLang="en-US" sz="1600" b="1" dirty="0">
                <a:latin typeface="微软雅黑" panose="020B0503020204020204" pitchFamily="34" charset="-122"/>
                <a:ea typeface="微软雅黑" panose="020B0503020204020204" pitchFamily="34" charset="-122"/>
              </a:rPr>
              <a:t>后加入</a:t>
            </a:r>
            <a:r>
              <a:rPr lang="en-US" altLang="zh-CN" sz="1600" b="1" dirty="0">
                <a:latin typeface="微软雅黑" panose="020B0503020204020204" pitchFamily="34" charset="-122"/>
                <a:ea typeface="微软雅黑" panose="020B0503020204020204" pitchFamily="34" charset="-122"/>
              </a:rPr>
              <a:t>sonar-scanner</a:t>
            </a:r>
            <a:r>
              <a:rPr lang="zh-CN" altLang="en-US" sz="1600" b="1" dirty="0">
                <a:latin typeface="微软雅黑" panose="020B0503020204020204" pitchFamily="34" charset="-122"/>
                <a:ea typeface="微软雅黑" panose="020B0503020204020204" pitchFamily="34" charset="-122"/>
              </a:rPr>
              <a:t>的路径，如“</a:t>
            </a:r>
            <a:r>
              <a:rPr lang="en-US" altLang="zh-CN" sz="1600" b="1" dirty="0">
                <a:latin typeface="微软雅黑" panose="020B0503020204020204" pitchFamily="34" charset="-122"/>
                <a:ea typeface="微软雅黑" panose="020B0503020204020204" pitchFamily="34" charset="-122"/>
              </a:rPr>
              <a:t>D:\SonarQube\sonar-scanner-2.8\bin”</a:t>
            </a:r>
          </a:p>
          <a:p>
            <a:pPr marL="342900" indent="-342900">
              <a:lnSpc>
                <a:spcPct val="150000"/>
              </a:lnSpc>
              <a:buFont typeface="+mj-lt"/>
              <a:buAutoNum type="arabicPeriod" startAt="3"/>
            </a:pPr>
            <a:r>
              <a:rPr lang="zh-CN" altLang="en-US" sz="1600" b="1" dirty="0">
                <a:latin typeface="微软雅黑" panose="020B0503020204020204" pitchFamily="34" charset="-122"/>
                <a:ea typeface="微软雅黑" panose="020B0503020204020204" pitchFamily="34" charset="-122"/>
              </a:rPr>
              <a:t>控制台输入</a:t>
            </a:r>
            <a:r>
              <a:rPr lang="en-US" altLang="zh-CN" sz="1600" b="1" dirty="0">
                <a:latin typeface="微软雅黑" panose="020B0503020204020204" pitchFamily="34" charset="-122"/>
                <a:ea typeface="微软雅黑" panose="020B0503020204020204" pitchFamily="34" charset="-122"/>
              </a:rPr>
              <a:t>sonar-scanner -v</a:t>
            </a:r>
            <a:r>
              <a:rPr lang="zh-CN" altLang="en-US" sz="1600" b="1" dirty="0">
                <a:latin typeface="微软雅黑" panose="020B0503020204020204" pitchFamily="34" charset="-122"/>
                <a:ea typeface="微软雅黑" panose="020B0503020204020204" pitchFamily="34" charset="-122"/>
              </a:rPr>
              <a:t>验证安装是否完成。</a:t>
            </a:r>
          </a:p>
          <a:p>
            <a:pPr>
              <a:lnSpc>
                <a:spcPct val="150000"/>
              </a:lnSpc>
            </a:pPr>
            <a:endParaRPr lang="en-US" altLang="zh-CN" sz="1600" b="1" dirty="0">
              <a:solidFill>
                <a:srgbClr val="FF0000"/>
              </a:solidFill>
              <a:latin typeface="微软雅黑" panose="020B0503020204020204" pitchFamily="34" charset="-122"/>
              <a:ea typeface="微软雅黑" panose="020B0503020204020204" pitchFamily="34" charset="-122"/>
            </a:endParaRPr>
          </a:p>
          <a:p>
            <a:pPr>
              <a:lnSpc>
                <a:spcPct val="150000"/>
              </a:lnSpc>
            </a:pPr>
            <a:endParaRPr lang="en-US" altLang="zh-CN" sz="1600" b="1" dirty="0">
              <a:solidFill>
                <a:srgbClr val="FF0000"/>
              </a:solidFill>
              <a:latin typeface="微软雅黑" panose="020B0503020204020204" pitchFamily="34" charset="-122"/>
              <a:ea typeface="微软雅黑" panose="020B0503020204020204" pitchFamily="34" charset="-122"/>
            </a:endParaRPr>
          </a:p>
          <a:p>
            <a:pPr>
              <a:lnSpc>
                <a:spcPct val="150000"/>
              </a:lnSpc>
            </a:pPr>
            <a:endParaRPr lang="zh-CN" altLang="en-US" sz="1600" dirty="0">
              <a:latin typeface="微软雅黑" panose="020B0503020204020204" pitchFamily="34" charset="-122"/>
              <a:ea typeface="微软雅黑" panose="020B0503020204020204" pitchFamily="34" charset="-122"/>
            </a:endParaRPr>
          </a:p>
        </p:txBody>
      </p:sp>
      <p:pic>
        <p:nvPicPr>
          <p:cNvPr id="8" name="图片 7"/>
          <p:cNvPicPr>
            <a:picLocks noChangeAspect="1"/>
          </p:cNvPicPr>
          <p:nvPr/>
        </p:nvPicPr>
        <p:blipFill>
          <a:blip r:embed="rId2"/>
          <a:stretch>
            <a:fillRect/>
          </a:stretch>
        </p:blipFill>
        <p:spPr>
          <a:xfrm>
            <a:off x="6400800" y="979602"/>
            <a:ext cx="5584371" cy="3659814"/>
          </a:xfrm>
          <a:prstGeom prst="rect">
            <a:avLst/>
          </a:prstGeom>
        </p:spPr>
      </p:pic>
    </p:spTree>
    <p:extLst>
      <p:ext uri="{BB962C8B-B14F-4D97-AF65-F5344CB8AC3E}">
        <p14:creationId xmlns:p14="http://schemas.microsoft.com/office/powerpoint/2010/main" val="5734710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a:latin typeface="微软雅黑" panose="020B0503020204020204" pitchFamily="34" charset="-122"/>
                <a:ea typeface="微软雅黑" panose="020B0503020204020204" pitchFamily="34" charset="-122"/>
              </a:rPr>
              <a:t>基于</a:t>
            </a:r>
            <a:r>
              <a:rPr lang="en-US" altLang="zh-CN" dirty="0">
                <a:latin typeface="微软雅黑" panose="020B0503020204020204" pitchFamily="34" charset="-122"/>
                <a:ea typeface="微软雅黑" panose="020B0503020204020204" pitchFamily="34" charset="-122"/>
              </a:rPr>
              <a:t>Jenkins</a:t>
            </a:r>
            <a:r>
              <a:rPr lang="zh-CN" altLang="en-US" dirty="0">
                <a:latin typeface="微软雅黑" panose="020B0503020204020204" pitchFamily="34" charset="-122"/>
                <a:ea typeface="微软雅黑" panose="020B0503020204020204" pitchFamily="34" charset="-122"/>
              </a:rPr>
              <a:t>的</a:t>
            </a:r>
            <a:r>
              <a:rPr lang="en-US" altLang="zh-CN" dirty="0">
                <a:latin typeface="微软雅黑" panose="020B0503020204020204" pitchFamily="34" charset="-122"/>
                <a:ea typeface="微软雅黑" panose="020B0503020204020204" pitchFamily="34" charset="-122"/>
              </a:rPr>
              <a:t>CI/CD</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Jenkins</a:t>
            </a:r>
            <a:r>
              <a:rPr lang="zh-CN" altLang="en-US" dirty="0">
                <a:latin typeface="微软雅黑" panose="020B0503020204020204" pitchFamily="34" charset="-122"/>
                <a:ea typeface="微软雅黑" panose="020B0503020204020204" pitchFamily="34" charset="-122"/>
              </a:rPr>
              <a:t>使用</a:t>
            </a:r>
          </a:p>
        </p:txBody>
      </p:sp>
      <p:sp>
        <p:nvSpPr>
          <p:cNvPr id="3" name="矩形 2"/>
          <p:cNvSpPr/>
          <p:nvPr/>
        </p:nvSpPr>
        <p:spPr>
          <a:xfrm>
            <a:off x="0" y="1073427"/>
            <a:ext cx="23555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735496" y="1073426"/>
            <a:ext cx="2462533"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TextBox 4"/>
          <p:cNvSpPr txBox="1"/>
          <p:nvPr/>
        </p:nvSpPr>
        <p:spPr>
          <a:xfrm>
            <a:off x="735496" y="1073425"/>
            <a:ext cx="3543011" cy="369332"/>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使用</a:t>
            </a:r>
            <a:r>
              <a:rPr lang="en-US" altLang="zh-CN" dirty="0" err="1">
                <a:solidFill>
                  <a:schemeClr val="bg1"/>
                </a:solidFill>
                <a:latin typeface="微软雅黑" panose="020B0503020204020204" pitchFamily="34" charset="-122"/>
                <a:ea typeface="微软雅黑" panose="020B0503020204020204" pitchFamily="34" charset="-122"/>
              </a:rPr>
              <a:t>sonarQube</a:t>
            </a:r>
            <a:r>
              <a:rPr lang="zh-CN" altLang="en-US" dirty="0">
                <a:solidFill>
                  <a:schemeClr val="bg1"/>
                </a:solidFill>
                <a:latin typeface="微软雅黑" panose="020B0503020204020204" pitchFamily="34" charset="-122"/>
                <a:ea typeface="微软雅黑" panose="020B0503020204020204" pitchFamily="34" charset="-122"/>
              </a:rPr>
              <a:t>插件</a:t>
            </a:r>
          </a:p>
        </p:txBody>
      </p:sp>
      <p:sp>
        <p:nvSpPr>
          <p:cNvPr id="7" name="TextBox 4"/>
          <p:cNvSpPr txBox="1"/>
          <p:nvPr/>
        </p:nvSpPr>
        <p:spPr>
          <a:xfrm>
            <a:off x="42269" y="1634143"/>
            <a:ext cx="10912548" cy="1938992"/>
          </a:xfrm>
          <a:prstGeom prst="rect">
            <a:avLst/>
          </a:prstGeom>
          <a:noFill/>
        </p:spPr>
        <p:txBody>
          <a:bodyPr wrap="square" rtlCol="0">
            <a:spAutoFit/>
          </a:bodyPr>
          <a:lstStyle/>
          <a:p>
            <a:pPr>
              <a:lnSpc>
                <a:spcPct val="150000"/>
              </a:lnSpc>
            </a:pPr>
            <a:r>
              <a:rPr lang="en-US" altLang="zh-CN" sz="1600" b="1" dirty="0">
                <a:solidFill>
                  <a:srgbClr val="FF0000"/>
                </a:solidFill>
                <a:latin typeface="微软雅黑" panose="020B0503020204020204" pitchFamily="34" charset="-122"/>
                <a:ea typeface="微软雅黑" panose="020B0503020204020204" pitchFamily="34" charset="-122"/>
              </a:rPr>
              <a:t>Jenkins</a:t>
            </a:r>
            <a:r>
              <a:rPr lang="zh-CN" altLang="en-US" sz="1600" b="1" dirty="0">
                <a:solidFill>
                  <a:srgbClr val="FF0000"/>
                </a:solidFill>
                <a:latin typeface="微软雅黑" panose="020B0503020204020204" pitchFamily="34" charset="-122"/>
                <a:ea typeface="微软雅黑" panose="020B0503020204020204" pitchFamily="34" charset="-122"/>
              </a:rPr>
              <a:t>中的</a:t>
            </a:r>
            <a:r>
              <a:rPr lang="en-US" altLang="zh-CN" sz="1600" b="1" dirty="0">
                <a:solidFill>
                  <a:srgbClr val="FF0000"/>
                </a:solidFill>
                <a:latin typeface="微软雅黑" panose="020B0503020204020204" pitchFamily="34" charset="-122"/>
                <a:ea typeface="微软雅黑" panose="020B0503020204020204" pitchFamily="34" charset="-122"/>
              </a:rPr>
              <a:t>Global Tool Configuration</a:t>
            </a:r>
            <a:r>
              <a:rPr lang="zh-CN" altLang="en-US" sz="1600" b="1" dirty="0">
                <a:solidFill>
                  <a:srgbClr val="FF0000"/>
                </a:solidFill>
                <a:latin typeface="微软雅黑" panose="020B0503020204020204" pitchFamily="34" charset="-122"/>
                <a:ea typeface="微软雅黑" panose="020B0503020204020204" pitchFamily="34" charset="-122"/>
              </a:rPr>
              <a:t>配置</a:t>
            </a:r>
            <a:r>
              <a:rPr lang="en-US" altLang="zh-CN" sz="1600" b="1" dirty="0" err="1">
                <a:solidFill>
                  <a:srgbClr val="FF0000"/>
                </a:solidFill>
                <a:latin typeface="微软雅黑" panose="020B0503020204020204" pitchFamily="34" charset="-122"/>
                <a:ea typeface="微软雅黑" panose="020B0503020204020204" pitchFamily="34" charset="-122"/>
              </a:rPr>
              <a:t>SonarQube</a:t>
            </a:r>
            <a:r>
              <a:rPr lang="en-US" altLang="zh-CN" sz="1600" b="1" dirty="0">
                <a:solidFill>
                  <a:srgbClr val="FF0000"/>
                </a:solidFill>
                <a:latin typeface="微软雅黑" panose="020B0503020204020204" pitchFamily="34" charset="-122"/>
                <a:ea typeface="微软雅黑" panose="020B0503020204020204" pitchFamily="34" charset="-122"/>
              </a:rPr>
              <a:t> Scanner</a:t>
            </a:r>
            <a:r>
              <a:rPr lang="zh-CN" altLang="en-US" sz="1600" b="1" dirty="0">
                <a:solidFill>
                  <a:srgbClr val="FF0000"/>
                </a:solidFill>
                <a:latin typeface="微软雅黑" panose="020B0503020204020204" pitchFamily="34" charset="-122"/>
                <a:ea typeface="微软雅黑" panose="020B0503020204020204" pitchFamily="34" charset="-122"/>
              </a:rPr>
              <a:t>：</a:t>
            </a:r>
            <a:endParaRPr lang="en-US" altLang="zh-CN" sz="1600" b="1" dirty="0">
              <a:solidFill>
                <a:srgbClr val="FF0000"/>
              </a:solidFill>
              <a:latin typeface="微软雅黑" panose="020B0503020204020204" pitchFamily="34" charset="-122"/>
              <a:ea typeface="微软雅黑" panose="020B0503020204020204" pitchFamily="34" charset="-122"/>
            </a:endParaRPr>
          </a:p>
          <a:p>
            <a:pPr>
              <a:lnSpc>
                <a:spcPct val="150000"/>
              </a:lnSpc>
            </a:pPr>
            <a:r>
              <a:rPr lang="en-US" altLang="zh-CN" sz="1600" b="1" dirty="0">
                <a:latin typeface="微软雅黑" panose="020B0503020204020204" pitchFamily="34" charset="-122"/>
                <a:ea typeface="微软雅黑" panose="020B0503020204020204" pitchFamily="34" charset="-122"/>
              </a:rPr>
              <a:t>SONAR_RUNNER_HOME</a:t>
            </a:r>
            <a:r>
              <a:rPr lang="zh-CN" altLang="en-US" sz="1600" b="1" dirty="0">
                <a:latin typeface="微软雅黑" panose="020B0503020204020204" pitchFamily="34" charset="-122"/>
                <a:ea typeface="微软雅黑" panose="020B0503020204020204" pitchFamily="34" charset="-122"/>
              </a:rPr>
              <a:t>：</a:t>
            </a:r>
            <a:r>
              <a:rPr lang="en-US" altLang="zh-CN" sz="1600" b="1" dirty="0">
                <a:latin typeface="微软雅黑" panose="020B0503020204020204" pitchFamily="34" charset="-122"/>
                <a:ea typeface="微软雅黑" panose="020B0503020204020204" pitchFamily="34" charset="-122"/>
              </a:rPr>
              <a:t>CI/CD</a:t>
            </a:r>
            <a:r>
              <a:rPr lang="zh-CN" altLang="en-US" sz="1600" b="1" dirty="0">
                <a:latin typeface="微软雅黑" panose="020B0503020204020204" pitchFamily="34" charset="-122"/>
                <a:ea typeface="微软雅黑" panose="020B0503020204020204" pitchFamily="34" charset="-122"/>
              </a:rPr>
              <a:t>服务器上的</a:t>
            </a:r>
            <a:r>
              <a:rPr lang="en-US" altLang="zh-CN" sz="1600" b="1" dirty="0" err="1">
                <a:latin typeface="微软雅黑" panose="020B0503020204020204" pitchFamily="34" charset="-122"/>
                <a:ea typeface="微软雅黑" panose="020B0503020204020204" pitchFamily="34" charset="-122"/>
              </a:rPr>
              <a:t>SonarQuber</a:t>
            </a:r>
            <a:r>
              <a:rPr lang="en-US" altLang="zh-CN" sz="1600" b="1" dirty="0">
                <a:latin typeface="微软雅黑" panose="020B0503020204020204" pitchFamily="34" charset="-122"/>
                <a:ea typeface="微软雅黑" panose="020B0503020204020204" pitchFamily="34" charset="-122"/>
              </a:rPr>
              <a:t> Scanner</a:t>
            </a:r>
            <a:r>
              <a:rPr lang="zh-CN" altLang="en-US" sz="1600" b="1" dirty="0">
                <a:latin typeface="微软雅黑" panose="020B0503020204020204" pitchFamily="34" charset="-122"/>
                <a:ea typeface="微软雅黑" panose="020B0503020204020204" pitchFamily="34" charset="-122"/>
              </a:rPr>
              <a:t>安装目录</a:t>
            </a:r>
            <a:endParaRPr lang="en-US" altLang="zh-CN" sz="1600" b="1" dirty="0">
              <a:latin typeface="微软雅黑" panose="020B0503020204020204" pitchFamily="34" charset="-122"/>
              <a:ea typeface="微软雅黑" panose="020B0503020204020204" pitchFamily="34" charset="-122"/>
            </a:endParaRPr>
          </a:p>
          <a:p>
            <a:pPr>
              <a:lnSpc>
                <a:spcPct val="150000"/>
              </a:lnSpc>
            </a:pPr>
            <a:endParaRPr lang="en-US" altLang="zh-CN" sz="1600" b="1" dirty="0">
              <a:solidFill>
                <a:srgbClr val="FF0000"/>
              </a:solidFill>
              <a:latin typeface="微软雅黑" panose="020B0503020204020204" pitchFamily="34" charset="-122"/>
              <a:ea typeface="微软雅黑" panose="020B0503020204020204" pitchFamily="34" charset="-122"/>
            </a:endParaRPr>
          </a:p>
          <a:p>
            <a:pPr>
              <a:lnSpc>
                <a:spcPct val="150000"/>
              </a:lnSpc>
            </a:pPr>
            <a:endParaRPr lang="en-US" altLang="zh-CN" sz="1600" b="1" dirty="0">
              <a:solidFill>
                <a:srgbClr val="FF0000"/>
              </a:solidFill>
              <a:latin typeface="微软雅黑" panose="020B0503020204020204" pitchFamily="34" charset="-122"/>
              <a:ea typeface="微软雅黑" panose="020B0503020204020204" pitchFamily="34" charset="-122"/>
            </a:endParaRPr>
          </a:p>
          <a:p>
            <a:pPr>
              <a:lnSpc>
                <a:spcPct val="150000"/>
              </a:lnSpc>
            </a:pPr>
            <a:endParaRPr lang="zh-CN" altLang="en-US" sz="1600" dirty="0">
              <a:latin typeface="微软雅黑" panose="020B0503020204020204" pitchFamily="34" charset="-122"/>
              <a:ea typeface="微软雅黑" panose="020B0503020204020204" pitchFamily="34" charset="-122"/>
            </a:endParaRPr>
          </a:p>
        </p:txBody>
      </p:sp>
      <p:pic>
        <p:nvPicPr>
          <p:cNvPr id="6" name="图片 5"/>
          <p:cNvPicPr>
            <a:picLocks noChangeAspect="1"/>
          </p:cNvPicPr>
          <p:nvPr/>
        </p:nvPicPr>
        <p:blipFill>
          <a:blip r:embed="rId2"/>
          <a:stretch>
            <a:fillRect/>
          </a:stretch>
        </p:blipFill>
        <p:spPr>
          <a:xfrm>
            <a:off x="297893" y="2639785"/>
            <a:ext cx="10401300" cy="3429000"/>
          </a:xfrm>
          <a:prstGeom prst="rect">
            <a:avLst/>
          </a:prstGeom>
        </p:spPr>
      </p:pic>
    </p:spTree>
    <p:extLst>
      <p:ext uri="{BB962C8B-B14F-4D97-AF65-F5344CB8AC3E}">
        <p14:creationId xmlns:p14="http://schemas.microsoft.com/office/powerpoint/2010/main" val="11612940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a:latin typeface="微软雅黑" panose="020B0503020204020204" pitchFamily="34" charset="-122"/>
                <a:ea typeface="微软雅黑" panose="020B0503020204020204" pitchFamily="34" charset="-122"/>
              </a:rPr>
              <a:t>基于</a:t>
            </a:r>
            <a:r>
              <a:rPr lang="en-US" altLang="zh-CN" dirty="0">
                <a:latin typeface="微软雅黑" panose="020B0503020204020204" pitchFamily="34" charset="-122"/>
                <a:ea typeface="微软雅黑" panose="020B0503020204020204" pitchFamily="34" charset="-122"/>
              </a:rPr>
              <a:t>Jenkins</a:t>
            </a:r>
            <a:r>
              <a:rPr lang="zh-CN" altLang="en-US" dirty="0">
                <a:latin typeface="微软雅黑" panose="020B0503020204020204" pitchFamily="34" charset="-122"/>
                <a:ea typeface="微软雅黑" panose="020B0503020204020204" pitchFamily="34" charset="-122"/>
              </a:rPr>
              <a:t>的</a:t>
            </a:r>
            <a:r>
              <a:rPr lang="en-US" altLang="zh-CN" dirty="0">
                <a:latin typeface="微软雅黑" panose="020B0503020204020204" pitchFamily="34" charset="-122"/>
                <a:ea typeface="微软雅黑" panose="020B0503020204020204" pitchFamily="34" charset="-122"/>
              </a:rPr>
              <a:t>CI/CD</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Jenkins</a:t>
            </a:r>
            <a:r>
              <a:rPr lang="zh-CN" altLang="en-US" dirty="0">
                <a:latin typeface="微软雅黑" panose="020B0503020204020204" pitchFamily="34" charset="-122"/>
                <a:ea typeface="微软雅黑" panose="020B0503020204020204" pitchFamily="34" charset="-122"/>
              </a:rPr>
              <a:t>使用</a:t>
            </a:r>
          </a:p>
        </p:txBody>
      </p:sp>
      <p:sp>
        <p:nvSpPr>
          <p:cNvPr id="3" name="矩形 2"/>
          <p:cNvSpPr/>
          <p:nvPr/>
        </p:nvSpPr>
        <p:spPr>
          <a:xfrm>
            <a:off x="0" y="1073427"/>
            <a:ext cx="23555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735496" y="1073426"/>
            <a:ext cx="2462533"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TextBox 4"/>
          <p:cNvSpPr txBox="1"/>
          <p:nvPr/>
        </p:nvSpPr>
        <p:spPr>
          <a:xfrm>
            <a:off x="735496" y="1073425"/>
            <a:ext cx="3543011" cy="369332"/>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使用</a:t>
            </a:r>
            <a:r>
              <a:rPr lang="en-US" altLang="zh-CN" dirty="0" err="1">
                <a:solidFill>
                  <a:schemeClr val="bg1"/>
                </a:solidFill>
                <a:latin typeface="微软雅黑" panose="020B0503020204020204" pitchFamily="34" charset="-122"/>
                <a:ea typeface="微软雅黑" panose="020B0503020204020204" pitchFamily="34" charset="-122"/>
              </a:rPr>
              <a:t>sonarQube</a:t>
            </a:r>
            <a:r>
              <a:rPr lang="zh-CN" altLang="en-US" dirty="0">
                <a:solidFill>
                  <a:schemeClr val="bg1"/>
                </a:solidFill>
                <a:latin typeface="微软雅黑" panose="020B0503020204020204" pitchFamily="34" charset="-122"/>
                <a:ea typeface="微软雅黑" panose="020B0503020204020204" pitchFamily="34" charset="-122"/>
              </a:rPr>
              <a:t>插件</a:t>
            </a:r>
          </a:p>
        </p:txBody>
      </p:sp>
      <p:sp>
        <p:nvSpPr>
          <p:cNvPr id="7" name="TextBox 4"/>
          <p:cNvSpPr txBox="1"/>
          <p:nvPr/>
        </p:nvSpPr>
        <p:spPr>
          <a:xfrm>
            <a:off x="42269" y="1634143"/>
            <a:ext cx="10912548" cy="1569660"/>
          </a:xfrm>
          <a:prstGeom prst="rect">
            <a:avLst/>
          </a:prstGeom>
          <a:noFill/>
        </p:spPr>
        <p:txBody>
          <a:bodyPr wrap="square" rtlCol="0">
            <a:spAutoFit/>
          </a:bodyPr>
          <a:lstStyle/>
          <a:p>
            <a:pPr>
              <a:lnSpc>
                <a:spcPct val="150000"/>
              </a:lnSpc>
            </a:pPr>
            <a:r>
              <a:rPr lang="en-US" altLang="zh-CN" sz="1600" b="1" dirty="0">
                <a:solidFill>
                  <a:srgbClr val="FF0000"/>
                </a:solidFill>
                <a:latin typeface="微软雅黑" panose="020B0503020204020204" pitchFamily="34" charset="-122"/>
                <a:ea typeface="微软雅黑" panose="020B0503020204020204" pitchFamily="34" charset="-122"/>
              </a:rPr>
              <a:t>Jenkins</a:t>
            </a:r>
            <a:r>
              <a:rPr lang="zh-CN" altLang="en-US" sz="1600" b="1" dirty="0">
                <a:solidFill>
                  <a:srgbClr val="FF0000"/>
                </a:solidFill>
                <a:latin typeface="微软雅黑" panose="020B0503020204020204" pitchFamily="34" charset="-122"/>
                <a:ea typeface="微软雅黑" panose="020B0503020204020204" pitchFamily="34" charset="-122"/>
              </a:rPr>
              <a:t>中的任务配置界面中的</a:t>
            </a:r>
            <a:r>
              <a:rPr lang="en-US" altLang="zh-CN" sz="1600" b="1" dirty="0" err="1">
                <a:solidFill>
                  <a:srgbClr val="FF0000"/>
                </a:solidFill>
                <a:latin typeface="微软雅黑" panose="020B0503020204020204" pitchFamily="34" charset="-122"/>
                <a:ea typeface="微软雅黑" panose="020B0503020204020204" pitchFamily="34" charset="-122"/>
              </a:rPr>
              <a:t>SonarQuber</a:t>
            </a:r>
            <a:r>
              <a:rPr lang="zh-CN" altLang="en-US" sz="1600" b="1" dirty="0">
                <a:solidFill>
                  <a:srgbClr val="FF0000"/>
                </a:solidFill>
                <a:latin typeface="微软雅黑" panose="020B0503020204020204" pitchFamily="34" charset="-122"/>
                <a:ea typeface="微软雅黑" panose="020B0503020204020204" pitchFamily="34" charset="-122"/>
              </a:rPr>
              <a:t>配置（</a:t>
            </a:r>
            <a:r>
              <a:rPr lang="en-US" altLang="zh-CN" sz="1600" b="1" dirty="0">
                <a:solidFill>
                  <a:srgbClr val="FF0000"/>
                </a:solidFill>
                <a:latin typeface="微软雅黑" panose="020B0503020204020204" pitchFamily="34" charset="-122"/>
                <a:ea typeface="微软雅黑" panose="020B0503020204020204" pitchFamily="34" charset="-122"/>
              </a:rPr>
              <a:t>Pre Steps-&gt;Execute </a:t>
            </a:r>
            <a:r>
              <a:rPr lang="en-US" altLang="zh-CN" sz="1600" b="1" dirty="0" err="1">
                <a:solidFill>
                  <a:srgbClr val="FF0000"/>
                </a:solidFill>
                <a:latin typeface="微软雅黑" panose="020B0503020204020204" pitchFamily="34" charset="-122"/>
                <a:ea typeface="微软雅黑" panose="020B0503020204020204" pitchFamily="34" charset="-122"/>
              </a:rPr>
              <a:t>SonarQube</a:t>
            </a:r>
            <a:r>
              <a:rPr lang="en-US" altLang="zh-CN" sz="1600" b="1" dirty="0">
                <a:solidFill>
                  <a:srgbClr val="FF0000"/>
                </a:solidFill>
                <a:latin typeface="微软雅黑" panose="020B0503020204020204" pitchFamily="34" charset="-122"/>
                <a:ea typeface="微软雅黑" panose="020B0503020204020204" pitchFamily="34" charset="-122"/>
              </a:rPr>
              <a:t> Scanner</a:t>
            </a:r>
            <a:r>
              <a:rPr lang="zh-CN" altLang="en-US" sz="1600" b="1" dirty="0">
                <a:solidFill>
                  <a:srgbClr val="FF0000"/>
                </a:solidFill>
                <a:latin typeface="微软雅黑" panose="020B0503020204020204" pitchFamily="34" charset="-122"/>
                <a:ea typeface="微软雅黑" panose="020B0503020204020204" pitchFamily="34" charset="-122"/>
              </a:rPr>
              <a:t>）：</a:t>
            </a:r>
            <a:endParaRPr lang="en-US" altLang="zh-CN" sz="1600" b="1" dirty="0">
              <a:solidFill>
                <a:srgbClr val="FF0000"/>
              </a:solidFill>
              <a:latin typeface="微软雅黑" panose="020B0503020204020204" pitchFamily="34" charset="-122"/>
              <a:ea typeface="微软雅黑" panose="020B0503020204020204" pitchFamily="34" charset="-122"/>
            </a:endParaRPr>
          </a:p>
          <a:p>
            <a:pPr>
              <a:lnSpc>
                <a:spcPct val="150000"/>
              </a:lnSpc>
            </a:pPr>
            <a:endParaRPr lang="en-US" altLang="zh-CN" sz="1600" b="1" dirty="0">
              <a:solidFill>
                <a:srgbClr val="FF0000"/>
              </a:solidFill>
              <a:latin typeface="微软雅黑" panose="020B0503020204020204" pitchFamily="34" charset="-122"/>
              <a:ea typeface="微软雅黑" panose="020B0503020204020204" pitchFamily="34" charset="-122"/>
            </a:endParaRPr>
          </a:p>
          <a:p>
            <a:pPr>
              <a:lnSpc>
                <a:spcPct val="150000"/>
              </a:lnSpc>
            </a:pPr>
            <a:endParaRPr lang="en-US" altLang="zh-CN" sz="1600" b="1" dirty="0">
              <a:solidFill>
                <a:srgbClr val="FF0000"/>
              </a:solidFill>
              <a:latin typeface="微软雅黑" panose="020B0503020204020204" pitchFamily="34" charset="-122"/>
              <a:ea typeface="微软雅黑" panose="020B0503020204020204" pitchFamily="34" charset="-122"/>
            </a:endParaRPr>
          </a:p>
          <a:p>
            <a:pPr>
              <a:lnSpc>
                <a:spcPct val="150000"/>
              </a:lnSpc>
            </a:pPr>
            <a:endParaRPr lang="zh-CN" altLang="en-US" sz="1600" dirty="0">
              <a:latin typeface="微软雅黑" panose="020B0503020204020204" pitchFamily="34" charset="-122"/>
              <a:ea typeface="微软雅黑" panose="020B0503020204020204" pitchFamily="34" charset="-122"/>
            </a:endParaRPr>
          </a:p>
        </p:txBody>
      </p:sp>
      <p:pic>
        <p:nvPicPr>
          <p:cNvPr id="8" name="图片 7"/>
          <p:cNvPicPr>
            <a:picLocks noChangeAspect="1"/>
          </p:cNvPicPr>
          <p:nvPr/>
        </p:nvPicPr>
        <p:blipFill>
          <a:blip r:embed="rId2"/>
          <a:stretch>
            <a:fillRect/>
          </a:stretch>
        </p:blipFill>
        <p:spPr>
          <a:xfrm>
            <a:off x="0" y="2060294"/>
            <a:ext cx="8295056" cy="4591477"/>
          </a:xfrm>
          <a:prstGeom prst="rect">
            <a:avLst/>
          </a:prstGeom>
        </p:spPr>
      </p:pic>
      <p:sp>
        <p:nvSpPr>
          <p:cNvPr id="9" name="TextBox 4"/>
          <p:cNvSpPr txBox="1"/>
          <p:nvPr/>
        </p:nvSpPr>
        <p:spPr>
          <a:xfrm>
            <a:off x="7728597" y="2060294"/>
            <a:ext cx="4093290" cy="4247317"/>
          </a:xfrm>
          <a:prstGeom prst="rect">
            <a:avLst/>
          </a:prstGeom>
          <a:noFill/>
        </p:spPr>
        <p:txBody>
          <a:bodyPr wrap="square" rtlCol="0">
            <a:spAutoFit/>
          </a:bodyPr>
          <a:lstStyle/>
          <a:p>
            <a:pPr>
              <a:lnSpc>
                <a:spcPct val="150000"/>
              </a:lnSpc>
            </a:pPr>
            <a:r>
              <a:rPr lang="en-US" altLang="zh-CN" sz="1600" b="1" dirty="0">
                <a:latin typeface="微软雅黑" panose="020B0503020204020204" pitchFamily="34" charset="-122"/>
                <a:ea typeface="微软雅黑" panose="020B0503020204020204" pitchFamily="34" charset="-122"/>
              </a:rPr>
              <a:t>Analysis properties: </a:t>
            </a:r>
            <a:r>
              <a:rPr lang="zh-CN" altLang="en-US" sz="1600" b="1" dirty="0">
                <a:latin typeface="微软雅黑" panose="020B0503020204020204" pitchFamily="34" charset="-122"/>
                <a:ea typeface="微软雅黑" panose="020B0503020204020204" pitchFamily="34" charset="-122"/>
              </a:rPr>
              <a:t>相当于</a:t>
            </a:r>
            <a:r>
              <a:rPr lang="en-US" altLang="zh-CN" sz="1600" b="1" dirty="0">
                <a:latin typeface="微软雅黑" panose="020B0503020204020204" pitchFamily="34" charset="-122"/>
                <a:ea typeface="微软雅黑" panose="020B0503020204020204" pitchFamily="34" charset="-122"/>
              </a:rPr>
              <a:t>sonar-</a:t>
            </a:r>
            <a:r>
              <a:rPr lang="en-US" altLang="zh-CN" sz="1600" b="1" dirty="0" err="1">
                <a:latin typeface="微软雅黑" panose="020B0503020204020204" pitchFamily="34" charset="-122"/>
                <a:ea typeface="微软雅黑" panose="020B0503020204020204" pitchFamily="34" charset="-122"/>
              </a:rPr>
              <a:t>project.properties</a:t>
            </a:r>
            <a:endParaRPr lang="en-US" altLang="zh-CN" sz="1600" b="1" dirty="0">
              <a:latin typeface="微软雅黑" panose="020B0503020204020204" pitchFamily="34" charset="-122"/>
              <a:ea typeface="微软雅黑" panose="020B0503020204020204" pitchFamily="34" charset="-122"/>
            </a:endParaRPr>
          </a:p>
          <a:p>
            <a:pPr>
              <a:lnSpc>
                <a:spcPct val="150000"/>
              </a:lnSpc>
            </a:pPr>
            <a:endParaRPr lang="en-US" altLang="zh-CN" sz="1600" b="1" dirty="0">
              <a:solidFill>
                <a:srgbClr val="FF0000"/>
              </a:solidFill>
              <a:latin typeface="微软雅黑" panose="020B0503020204020204" pitchFamily="34" charset="-122"/>
              <a:ea typeface="微软雅黑" panose="020B0503020204020204" pitchFamily="34" charset="-122"/>
            </a:endParaRPr>
          </a:p>
          <a:p>
            <a:pPr>
              <a:lnSpc>
                <a:spcPct val="150000"/>
              </a:lnSpc>
            </a:pPr>
            <a:r>
              <a:rPr lang="zh-CN" altLang="en-US" sz="1600" b="1" dirty="0">
                <a:solidFill>
                  <a:srgbClr val="FF0000"/>
                </a:solidFill>
                <a:latin typeface="微软雅黑" panose="020B0503020204020204" pitchFamily="34" charset="-122"/>
                <a:ea typeface="微软雅黑" panose="020B0503020204020204" pitchFamily="34" charset="-122"/>
              </a:rPr>
              <a:t>特别注意：</a:t>
            </a:r>
            <a:endParaRPr lang="en-US" altLang="zh-CN" sz="1600" b="1" dirty="0">
              <a:solidFill>
                <a:srgbClr val="FF0000"/>
              </a:solidFill>
              <a:latin typeface="微软雅黑" panose="020B0503020204020204" pitchFamily="34" charset="-122"/>
              <a:ea typeface="微软雅黑" panose="020B0503020204020204" pitchFamily="34" charset="-122"/>
            </a:endParaRPr>
          </a:p>
          <a:p>
            <a:pPr>
              <a:lnSpc>
                <a:spcPct val="150000"/>
              </a:lnSpc>
            </a:pPr>
            <a:r>
              <a:rPr lang="zh-CN" altLang="en-US" sz="1600" b="1" dirty="0">
                <a:latin typeface="微软雅黑" panose="020B0503020204020204" pitchFamily="34" charset="-122"/>
                <a:ea typeface="微软雅黑" panose="020B0503020204020204" pitchFamily="34" charset="-122"/>
              </a:rPr>
              <a:t>需要加上</a:t>
            </a:r>
            <a:r>
              <a:rPr lang="en-US" altLang="zh-CN" sz="1600" b="1" dirty="0" err="1">
                <a:latin typeface="微软雅黑" panose="020B0503020204020204" pitchFamily="34" charset="-122"/>
                <a:ea typeface="微软雅黑" panose="020B0503020204020204" pitchFamily="34" charset="-122"/>
              </a:rPr>
              <a:t>sonar.scm.disabled</a:t>
            </a:r>
            <a:r>
              <a:rPr lang="en-US" altLang="zh-CN" sz="1600" b="1" dirty="0">
                <a:latin typeface="微软雅黑" panose="020B0503020204020204" pitchFamily="34" charset="-122"/>
                <a:ea typeface="微软雅黑" panose="020B0503020204020204" pitchFamily="34" charset="-122"/>
              </a:rPr>
              <a:t>=true</a:t>
            </a:r>
          </a:p>
          <a:p>
            <a:pPr>
              <a:lnSpc>
                <a:spcPct val="150000"/>
              </a:lnSpc>
            </a:pPr>
            <a:r>
              <a:rPr lang="zh-CN" altLang="en-US" sz="1600" b="1" dirty="0">
                <a:latin typeface="微软雅黑" panose="020B0503020204020204" pitchFamily="34" charset="-122"/>
                <a:ea typeface="微软雅黑" panose="020B0503020204020204" pitchFamily="34" charset="-122"/>
              </a:rPr>
              <a:t>否则报下面的错误（通过</a:t>
            </a:r>
            <a:r>
              <a:rPr lang="en-US" altLang="zh-CN" sz="1600" b="1" dirty="0">
                <a:latin typeface="微软雅黑" panose="020B0503020204020204" pitchFamily="34" charset="-122"/>
                <a:ea typeface="微软雅黑" panose="020B0503020204020204" pitchFamily="34" charset="-122"/>
              </a:rPr>
              <a:t>SVN</a:t>
            </a:r>
            <a:r>
              <a:rPr lang="zh-CN" altLang="en-US" sz="1600" b="1" dirty="0">
                <a:latin typeface="微软雅黑" panose="020B0503020204020204" pitchFamily="34" charset="-122"/>
                <a:ea typeface="微软雅黑" panose="020B0503020204020204" pitchFamily="34" charset="-122"/>
              </a:rPr>
              <a:t>访问，无权限）</a:t>
            </a:r>
            <a:endParaRPr lang="en-US" altLang="zh-CN" sz="1600" b="1" dirty="0">
              <a:latin typeface="微软雅黑" panose="020B0503020204020204" pitchFamily="34" charset="-122"/>
              <a:ea typeface="微软雅黑" panose="020B0503020204020204" pitchFamily="34" charset="-122"/>
            </a:endParaRPr>
          </a:p>
          <a:p>
            <a:pPr>
              <a:lnSpc>
                <a:spcPct val="150000"/>
              </a:lnSpc>
            </a:pPr>
            <a:r>
              <a:rPr lang="en-US" altLang="zh-CN" sz="1200" i="1" dirty="0">
                <a:latin typeface="微软雅黑" panose="020B0503020204020204" pitchFamily="34" charset="-122"/>
                <a:ea typeface="微软雅黑" panose="020B0503020204020204" pitchFamily="34" charset="-122"/>
              </a:rPr>
              <a:t>ERROR: Error during </a:t>
            </a:r>
            <a:r>
              <a:rPr lang="en-US" altLang="zh-CN" sz="1200" i="1" dirty="0" err="1">
                <a:latin typeface="微软雅黑" panose="020B0503020204020204" pitchFamily="34" charset="-122"/>
                <a:ea typeface="微软雅黑" panose="020B0503020204020204" pitchFamily="34" charset="-122"/>
              </a:rPr>
              <a:t>SonarQube</a:t>
            </a:r>
            <a:r>
              <a:rPr lang="en-US" altLang="zh-CN" sz="1200" i="1" dirty="0">
                <a:latin typeface="微软雅黑" panose="020B0503020204020204" pitchFamily="34" charset="-122"/>
                <a:ea typeface="微软雅黑" panose="020B0503020204020204" pitchFamily="34" charset="-122"/>
              </a:rPr>
              <a:t> Scanner execution</a:t>
            </a:r>
          </a:p>
          <a:p>
            <a:pPr>
              <a:lnSpc>
                <a:spcPct val="150000"/>
              </a:lnSpc>
            </a:pPr>
            <a:r>
              <a:rPr lang="en-US" altLang="zh-CN" sz="1200" i="1" dirty="0" err="1">
                <a:latin typeface="微软雅黑" panose="020B0503020204020204" pitchFamily="34" charset="-122"/>
                <a:ea typeface="微软雅黑" panose="020B0503020204020204" pitchFamily="34" charset="-122"/>
              </a:rPr>
              <a:t>java.lang.IllegalStateException</a:t>
            </a:r>
            <a:r>
              <a:rPr lang="en-US" altLang="zh-CN" sz="1200" i="1" dirty="0">
                <a:latin typeface="微软雅黑" panose="020B0503020204020204" pitchFamily="34" charset="-122"/>
                <a:ea typeface="微软雅黑" panose="020B0503020204020204" pitchFamily="34" charset="-122"/>
              </a:rPr>
              <a:t>: Error when executing blame for file </a:t>
            </a:r>
            <a:r>
              <a:rPr lang="en-US" altLang="zh-CN" sz="1200" i="1" dirty="0" err="1">
                <a:latin typeface="微软雅黑" panose="020B0503020204020204" pitchFamily="34" charset="-122"/>
                <a:ea typeface="微软雅黑" panose="020B0503020204020204" pitchFamily="34" charset="-122"/>
              </a:rPr>
              <a:t>src</a:t>
            </a:r>
            <a:r>
              <a:rPr lang="en-US" altLang="zh-CN" sz="1200" i="1" dirty="0">
                <a:latin typeface="微软雅黑" panose="020B0503020204020204" pitchFamily="34" charset="-122"/>
                <a:ea typeface="微软雅黑" panose="020B0503020204020204" pitchFamily="34" charset="-122"/>
              </a:rPr>
              <a:t>/main/java/com/</a:t>
            </a:r>
            <a:r>
              <a:rPr lang="en-US" altLang="zh-CN" sz="1200" i="1" dirty="0" err="1">
                <a:latin typeface="微软雅黑" panose="020B0503020204020204" pitchFamily="34" charset="-122"/>
                <a:ea typeface="微软雅黑" panose="020B0503020204020204" pitchFamily="34" charset="-122"/>
              </a:rPr>
              <a:t>kdgcsoft</a:t>
            </a:r>
            <a:r>
              <a:rPr lang="en-US" altLang="zh-CN" sz="1200" i="1" dirty="0">
                <a:latin typeface="微软雅黑" panose="020B0503020204020204" pitchFamily="34" charset="-122"/>
                <a:ea typeface="微软雅黑" panose="020B0503020204020204" pitchFamily="34" charset="-122"/>
              </a:rPr>
              <a:t>/XXX.java</a:t>
            </a:r>
          </a:p>
          <a:p>
            <a:pPr>
              <a:lnSpc>
                <a:spcPct val="150000"/>
              </a:lnSpc>
            </a:pPr>
            <a:endParaRPr lang="en-US" altLang="zh-CN" sz="1600" b="1" dirty="0">
              <a:solidFill>
                <a:srgbClr val="FF0000"/>
              </a:solidFill>
              <a:latin typeface="微软雅黑" panose="020B0503020204020204" pitchFamily="34" charset="-122"/>
              <a:ea typeface="微软雅黑" panose="020B0503020204020204" pitchFamily="34" charset="-122"/>
            </a:endParaRPr>
          </a:p>
          <a:p>
            <a:pPr>
              <a:lnSpc>
                <a:spcPct val="150000"/>
              </a:lnSpc>
            </a:pPr>
            <a:endParaRPr lang="en-US" altLang="zh-CN" sz="1600" b="1" dirty="0">
              <a:solidFill>
                <a:srgbClr val="FF0000"/>
              </a:solidFill>
              <a:latin typeface="微软雅黑" panose="020B0503020204020204" pitchFamily="34" charset="-122"/>
              <a:ea typeface="微软雅黑" panose="020B0503020204020204" pitchFamily="34" charset="-122"/>
            </a:endParaRPr>
          </a:p>
          <a:p>
            <a:pPr>
              <a:lnSpc>
                <a:spcPct val="150000"/>
              </a:lnSpc>
            </a:pPr>
            <a:endParaRPr lang="zh-CN" altLang="en-US" sz="16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6024869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基于</a:t>
            </a:r>
            <a:r>
              <a:rPr lang="en-US" altLang="zh-CN" sz="2400" b="1" dirty="0">
                <a:solidFill>
                  <a:schemeClr val="bg1"/>
                </a:solidFill>
                <a:latin typeface="微软雅黑" panose="020B0503020204020204" pitchFamily="34" charset="-122"/>
                <a:ea typeface="微软雅黑" panose="020B0503020204020204" pitchFamily="34" charset="-122"/>
              </a:rPr>
              <a:t>Jenkins</a:t>
            </a:r>
            <a:r>
              <a:rPr lang="zh-CN" altLang="en-US" sz="2400" b="1" dirty="0">
                <a:solidFill>
                  <a:schemeClr val="bg1"/>
                </a:solidFill>
                <a:latin typeface="微软雅黑" panose="020B0503020204020204" pitchFamily="34" charset="-122"/>
                <a:ea typeface="微软雅黑" panose="020B0503020204020204" pitchFamily="34" charset="-122"/>
              </a:rPr>
              <a:t>的</a:t>
            </a:r>
            <a:r>
              <a:rPr lang="en-US" altLang="zh-CN" sz="2400" b="1" dirty="0">
                <a:solidFill>
                  <a:schemeClr val="bg1"/>
                </a:solidFill>
                <a:latin typeface="微软雅黑" panose="020B0503020204020204" pitchFamily="34" charset="-122"/>
                <a:ea typeface="微软雅黑" panose="020B0503020204020204" pitchFamily="34" charset="-122"/>
              </a:rPr>
              <a:t>CI/CD</a:t>
            </a:r>
            <a:r>
              <a:rPr lang="zh-CN" altLang="en-US" sz="2400" b="1" dirty="0">
                <a:solidFill>
                  <a:schemeClr val="bg1"/>
                </a:solidFill>
                <a:latin typeface="微软雅黑" panose="020B0503020204020204" pitchFamily="34" charset="-122"/>
                <a:ea typeface="微软雅黑" panose="020B0503020204020204" pitchFamily="34" charset="-122"/>
              </a:rPr>
              <a:t>：基于</a:t>
            </a:r>
            <a:r>
              <a:rPr lang="en-US" altLang="zh-CN" sz="2400" b="1" dirty="0">
                <a:solidFill>
                  <a:schemeClr val="bg1"/>
                </a:solidFill>
                <a:latin typeface="微软雅黑" panose="020B0503020204020204" pitchFamily="34" charset="-122"/>
                <a:ea typeface="微软雅黑" panose="020B0503020204020204" pitchFamily="34" charset="-122"/>
              </a:rPr>
              <a:t>Postman</a:t>
            </a:r>
            <a:r>
              <a:rPr lang="zh-CN" altLang="en-US" sz="2400" b="1" dirty="0">
                <a:solidFill>
                  <a:schemeClr val="bg1"/>
                </a:solidFill>
                <a:latin typeface="微软雅黑" panose="020B0503020204020204" pitchFamily="34" charset="-122"/>
                <a:ea typeface="微软雅黑" panose="020B0503020204020204" pitchFamily="34" charset="-122"/>
              </a:rPr>
              <a:t>的</a:t>
            </a:r>
            <a:r>
              <a:rPr lang="en-US" altLang="zh-CN" sz="2400" b="1" dirty="0">
                <a:solidFill>
                  <a:schemeClr val="bg1"/>
                </a:solidFill>
                <a:latin typeface="微软雅黑" panose="020B0503020204020204" pitchFamily="34" charset="-122"/>
                <a:ea typeface="微软雅黑" panose="020B0503020204020204" pitchFamily="34" charset="-122"/>
              </a:rPr>
              <a:t>API</a:t>
            </a:r>
            <a:r>
              <a:rPr lang="zh-CN" altLang="en-US" sz="2400" b="1" dirty="0">
                <a:solidFill>
                  <a:schemeClr val="bg1"/>
                </a:solidFill>
                <a:latin typeface="微软雅黑" panose="020B0503020204020204" pitchFamily="34" charset="-122"/>
                <a:ea typeface="微软雅黑" panose="020B0503020204020204" pitchFamily="34" charset="-122"/>
              </a:rPr>
              <a:t>自动化测试</a:t>
            </a:r>
          </a:p>
        </p:txBody>
      </p:sp>
      <p:sp>
        <p:nvSpPr>
          <p:cNvPr id="5" name="TextBox 4"/>
          <p:cNvSpPr txBox="1"/>
          <p:nvPr/>
        </p:nvSpPr>
        <p:spPr>
          <a:xfrm>
            <a:off x="496187" y="918648"/>
            <a:ext cx="10912548" cy="4524315"/>
          </a:xfrm>
          <a:prstGeom prst="rect">
            <a:avLst/>
          </a:prstGeom>
          <a:noFill/>
        </p:spPr>
        <p:txBody>
          <a:bodyPr wrap="square" rtlCol="0">
            <a:spAutoFit/>
          </a:bodyPr>
          <a:lstStyle/>
          <a:p>
            <a:pPr>
              <a:lnSpc>
                <a:spcPct val="150000"/>
              </a:lnSpc>
            </a:pPr>
            <a:r>
              <a:rPr lang="en-US" altLang="zh-CN" sz="1600" b="1" dirty="0">
                <a:solidFill>
                  <a:srgbClr val="FF0000"/>
                </a:solidFill>
                <a:latin typeface="微软雅黑" panose="020B0503020204020204" pitchFamily="34" charset="-122"/>
                <a:ea typeface="微软雅黑" panose="020B0503020204020204" pitchFamily="34" charset="-122"/>
              </a:rPr>
              <a:t>Postman</a:t>
            </a:r>
            <a:r>
              <a:rPr lang="zh-CN" altLang="en-US" sz="1600" b="1" dirty="0">
                <a:solidFill>
                  <a:srgbClr val="FF0000"/>
                </a:solidFill>
                <a:latin typeface="微软雅黑" panose="020B0503020204020204" pitchFamily="34" charset="-122"/>
                <a:ea typeface="微软雅黑" panose="020B0503020204020204" pitchFamily="34" charset="-122"/>
              </a:rPr>
              <a:t>特点：</a:t>
            </a:r>
            <a:endParaRPr lang="en-US" altLang="zh-CN" sz="1600" b="1" dirty="0">
              <a:solidFill>
                <a:srgbClr val="FF0000"/>
              </a:solidFill>
              <a:latin typeface="微软雅黑" panose="020B0503020204020204" pitchFamily="34" charset="-122"/>
              <a:ea typeface="微软雅黑" panose="020B0503020204020204" pitchFamily="34" charset="-122"/>
            </a:endParaRPr>
          </a:p>
          <a:p>
            <a:pPr marL="285750" indent="-285750">
              <a:lnSpc>
                <a:spcPct val="150000"/>
              </a:lnSpc>
              <a:buFont typeface="Wingdings" panose="05000000000000000000" pitchFamily="2" charset="2"/>
              <a:buChar char="l"/>
            </a:pPr>
            <a:r>
              <a:rPr lang="zh-CN" altLang="en-US" sz="1600" dirty="0">
                <a:latin typeface="微软雅黑" panose="020B0503020204020204" pitchFamily="34" charset="-122"/>
                <a:ea typeface="微软雅黑" panose="020B0503020204020204" pitchFamily="34" charset="-122"/>
              </a:rPr>
              <a:t>创建 </a:t>
            </a:r>
            <a:r>
              <a:rPr lang="en-US" altLang="zh-CN" sz="1600" dirty="0">
                <a:latin typeface="微软雅黑" panose="020B0503020204020204" pitchFamily="34" charset="-122"/>
                <a:ea typeface="微软雅黑" panose="020B0503020204020204" pitchFamily="34" charset="-122"/>
              </a:rPr>
              <a:t>+ </a:t>
            </a:r>
            <a:r>
              <a:rPr lang="zh-CN" altLang="en-US" sz="1600" dirty="0">
                <a:latin typeface="微软雅黑" panose="020B0503020204020204" pitchFamily="34" charset="-122"/>
                <a:ea typeface="微软雅黑" panose="020B0503020204020204" pitchFamily="34" charset="-122"/>
              </a:rPr>
              <a:t>测试：创建和发送任何的</a:t>
            </a:r>
            <a:r>
              <a:rPr lang="en-US" altLang="zh-CN" sz="1600" dirty="0">
                <a:latin typeface="微软雅黑" panose="020B0503020204020204" pitchFamily="34" charset="-122"/>
                <a:ea typeface="微软雅黑" panose="020B0503020204020204" pitchFamily="34" charset="-122"/>
              </a:rPr>
              <a:t>HTTP</a:t>
            </a:r>
            <a:r>
              <a:rPr lang="zh-CN" altLang="en-US" sz="1600" dirty="0">
                <a:latin typeface="微软雅黑" panose="020B0503020204020204" pitchFamily="34" charset="-122"/>
                <a:ea typeface="微软雅黑" panose="020B0503020204020204" pitchFamily="34" charset="-122"/>
              </a:rPr>
              <a:t>请求，请求可以保存到历史中再次执行</a:t>
            </a:r>
          </a:p>
          <a:p>
            <a:pPr marL="285750" indent="-285750">
              <a:lnSpc>
                <a:spcPct val="150000"/>
              </a:lnSpc>
              <a:buFont typeface="Wingdings" panose="05000000000000000000" pitchFamily="2" charset="2"/>
              <a:buChar char="l"/>
            </a:pPr>
            <a:r>
              <a:rPr lang="en-US" altLang="zh-CN" sz="1600" dirty="0">
                <a:latin typeface="微软雅黑" panose="020B0503020204020204" pitchFamily="34" charset="-122"/>
                <a:ea typeface="微软雅黑" panose="020B0503020204020204" pitchFamily="34" charset="-122"/>
              </a:rPr>
              <a:t>Organize:</a:t>
            </a:r>
            <a:r>
              <a:rPr lang="zh-CN" altLang="en-US" sz="1600" dirty="0">
                <a:latin typeface="微软雅黑" panose="020B0503020204020204" pitchFamily="34" charset="-122"/>
                <a:ea typeface="微软雅黑" panose="020B0503020204020204" pitchFamily="34" charset="-122"/>
              </a:rPr>
              <a:t>使用</a:t>
            </a:r>
            <a:r>
              <a:rPr lang="en-US" altLang="zh-CN" sz="1600" dirty="0">
                <a:latin typeface="微软雅黑" panose="020B0503020204020204" pitchFamily="34" charset="-122"/>
                <a:ea typeface="微软雅黑" panose="020B0503020204020204" pitchFamily="34" charset="-122"/>
              </a:rPr>
              <a:t>Postman Collections</a:t>
            </a:r>
            <a:r>
              <a:rPr lang="zh-CN" altLang="en-US" sz="1600" dirty="0">
                <a:latin typeface="微软雅黑" panose="020B0503020204020204" pitchFamily="34" charset="-122"/>
                <a:ea typeface="微软雅黑" panose="020B0503020204020204" pitchFamily="34" charset="-122"/>
              </a:rPr>
              <a:t>为更有效的测试及集成工作流管理和组织</a:t>
            </a:r>
            <a:r>
              <a:rPr lang="en-US" altLang="zh-CN" sz="1600" dirty="0">
                <a:latin typeface="微软雅黑" panose="020B0503020204020204" pitchFamily="34" charset="-122"/>
                <a:ea typeface="微软雅黑" panose="020B0503020204020204" pitchFamily="34" charset="-122"/>
              </a:rPr>
              <a:t>APIs</a:t>
            </a:r>
          </a:p>
          <a:p>
            <a:pPr marL="285750" indent="-285750">
              <a:lnSpc>
                <a:spcPct val="150000"/>
              </a:lnSpc>
              <a:buFont typeface="Wingdings" panose="05000000000000000000" pitchFamily="2" charset="2"/>
              <a:buChar char="l"/>
            </a:pPr>
            <a:r>
              <a:rPr lang="en-US" altLang="zh-CN" sz="1600" dirty="0">
                <a:latin typeface="微软雅黑" panose="020B0503020204020204" pitchFamily="34" charset="-122"/>
                <a:ea typeface="微软雅黑" panose="020B0503020204020204" pitchFamily="34" charset="-122"/>
              </a:rPr>
              <a:t>document:</a:t>
            </a:r>
            <a:r>
              <a:rPr lang="zh-CN" altLang="en-US" sz="1600" dirty="0">
                <a:latin typeface="微软雅黑" panose="020B0503020204020204" pitchFamily="34" charset="-122"/>
                <a:ea typeface="微软雅黑" panose="020B0503020204020204" pitchFamily="34" charset="-122"/>
              </a:rPr>
              <a:t>依据你创建的</a:t>
            </a:r>
            <a:r>
              <a:rPr lang="en-US" altLang="zh-CN" sz="1600" dirty="0" err="1">
                <a:latin typeface="微软雅黑" panose="020B0503020204020204" pitchFamily="34" charset="-122"/>
                <a:ea typeface="微软雅黑" panose="020B0503020204020204" pitchFamily="34" charset="-122"/>
              </a:rPr>
              <a:t>Clollections</a:t>
            </a:r>
            <a:r>
              <a:rPr lang="zh-CN" altLang="en-US" sz="1600" dirty="0">
                <a:latin typeface="微软雅黑" panose="020B0503020204020204" pitchFamily="34" charset="-122"/>
                <a:ea typeface="微软雅黑" panose="020B0503020204020204" pitchFamily="34" charset="-122"/>
              </a:rPr>
              <a:t>自动生成</a:t>
            </a:r>
            <a:r>
              <a:rPr lang="en-US" altLang="zh-CN" sz="1600" dirty="0">
                <a:latin typeface="微软雅黑" panose="020B0503020204020204" pitchFamily="34" charset="-122"/>
                <a:ea typeface="微软雅黑" panose="020B0503020204020204" pitchFamily="34" charset="-122"/>
              </a:rPr>
              <a:t>API</a:t>
            </a:r>
            <a:r>
              <a:rPr lang="zh-CN" altLang="en-US" sz="1600" dirty="0">
                <a:latin typeface="微软雅黑" panose="020B0503020204020204" pitchFamily="34" charset="-122"/>
                <a:ea typeface="微软雅黑" panose="020B0503020204020204" pitchFamily="34" charset="-122"/>
              </a:rPr>
              <a:t>文档</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并将其发布成规范的格式</a:t>
            </a:r>
          </a:p>
          <a:p>
            <a:pPr marL="285750" indent="-285750">
              <a:lnSpc>
                <a:spcPct val="150000"/>
              </a:lnSpc>
              <a:buFont typeface="Wingdings" panose="05000000000000000000" pitchFamily="2" charset="2"/>
              <a:buChar char="l"/>
            </a:pPr>
            <a:r>
              <a:rPr lang="en-US" altLang="zh-CN" sz="1600" dirty="0" err="1">
                <a:latin typeface="微软雅黑" panose="020B0503020204020204" pitchFamily="34" charset="-122"/>
                <a:ea typeface="微软雅黑" panose="020B0503020204020204" pitchFamily="34" charset="-122"/>
              </a:rPr>
              <a:t>collarorate</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通过同步连接你的</a:t>
            </a:r>
            <a:r>
              <a:rPr lang="en-US" altLang="zh-CN" sz="1600" dirty="0">
                <a:latin typeface="微软雅黑" panose="020B0503020204020204" pitchFamily="34" charset="-122"/>
                <a:ea typeface="微软雅黑" panose="020B0503020204020204" pitchFamily="34" charset="-122"/>
              </a:rPr>
              <a:t>team</a:t>
            </a:r>
            <a:r>
              <a:rPr lang="zh-CN" altLang="en-US" sz="1600" dirty="0">
                <a:latin typeface="微软雅黑" panose="020B0503020204020204" pitchFamily="34" charset="-122"/>
                <a:ea typeface="微软雅黑" panose="020B0503020204020204" pitchFamily="34" charset="-122"/>
              </a:rPr>
              <a:t>和你的</a:t>
            </a:r>
            <a:r>
              <a:rPr lang="en-US" altLang="zh-CN" sz="1600" dirty="0" err="1">
                <a:latin typeface="微软雅黑" panose="020B0503020204020204" pitchFamily="34" charset="-122"/>
                <a:ea typeface="微软雅黑" panose="020B0503020204020204" pitchFamily="34" charset="-122"/>
              </a:rPr>
              <a:t>api</a:t>
            </a:r>
            <a:r>
              <a:rPr lang="zh-CN" altLang="en-US" sz="1600" dirty="0">
                <a:latin typeface="微软雅黑" panose="020B0503020204020204" pitchFamily="34" charset="-122"/>
                <a:ea typeface="微软雅黑" panose="020B0503020204020204" pitchFamily="34" charset="-122"/>
              </a:rPr>
              <a:t>，以及权限控制，</a:t>
            </a:r>
            <a:r>
              <a:rPr lang="en-US" altLang="zh-CN" sz="1600" dirty="0">
                <a:latin typeface="微软雅黑" panose="020B0503020204020204" pitchFamily="34" charset="-122"/>
                <a:ea typeface="微软雅黑" panose="020B0503020204020204" pitchFamily="34" charset="-122"/>
              </a:rPr>
              <a:t>API</a:t>
            </a:r>
            <a:r>
              <a:rPr lang="zh-CN" altLang="en-US" sz="1600" dirty="0">
                <a:latin typeface="微软雅黑" panose="020B0503020204020204" pitchFamily="34" charset="-122"/>
                <a:ea typeface="微软雅黑" panose="020B0503020204020204" pitchFamily="34" charset="-122"/>
              </a:rPr>
              <a:t>库</a:t>
            </a:r>
            <a:endParaRPr lang="en-US" altLang="zh-CN" sz="1600" dirty="0">
              <a:latin typeface="微软雅黑" panose="020B0503020204020204" pitchFamily="34" charset="-122"/>
              <a:ea typeface="微软雅黑" panose="020B0503020204020204" pitchFamily="34" charset="-122"/>
            </a:endParaRPr>
          </a:p>
          <a:p>
            <a:pPr>
              <a:lnSpc>
                <a:spcPct val="150000"/>
              </a:lnSpc>
            </a:pPr>
            <a:endParaRPr lang="en-US" altLang="zh-CN" sz="1600" dirty="0">
              <a:latin typeface="微软雅黑" panose="020B0503020204020204" pitchFamily="34" charset="-122"/>
              <a:ea typeface="微软雅黑" panose="020B0503020204020204" pitchFamily="34" charset="-122"/>
            </a:endParaRPr>
          </a:p>
          <a:p>
            <a:pPr>
              <a:lnSpc>
                <a:spcPct val="150000"/>
              </a:lnSpc>
            </a:pPr>
            <a:r>
              <a:rPr lang="zh-CN" altLang="en-US" sz="1600" b="1" dirty="0">
                <a:solidFill>
                  <a:srgbClr val="FF0000"/>
                </a:solidFill>
                <a:latin typeface="微软雅黑" panose="020B0503020204020204" pitchFamily="34" charset="-122"/>
                <a:ea typeface="微软雅黑" panose="020B0503020204020204" pitchFamily="34" charset="-122"/>
              </a:rPr>
              <a:t>如何安装</a:t>
            </a:r>
            <a:r>
              <a:rPr lang="en-US" altLang="zh-CN" sz="1600" b="1" dirty="0" err="1">
                <a:solidFill>
                  <a:srgbClr val="FF0000"/>
                </a:solidFill>
                <a:latin typeface="微软雅黑" panose="020B0503020204020204" pitchFamily="34" charset="-122"/>
                <a:ea typeface="微软雅黑" panose="020B0503020204020204" pitchFamily="34" charset="-122"/>
              </a:rPr>
              <a:t>chrom</a:t>
            </a:r>
            <a:r>
              <a:rPr lang="zh-CN" altLang="en-US" sz="1600" b="1" dirty="0">
                <a:solidFill>
                  <a:srgbClr val="FF0000"/>
                </a:solidFill>
                <a:latin typeface="微软雅黑" panose="020B0503020204020204" pitchFamily="34" charset="-122"/>
                <a:ea typeface="微软雅黑" panose="020B0503020204020204" pitchFamily="34" charset="-122"/>
              </a:rPr>
              <a:t>插件：</a:t>
            </a:r>
            <a:endParaRPr lang="en-US" altLang="zh-CN" sz="1600" b="1" dirty="0">
              <a:solidFill>
                <a:srgbClr val="FF0000"/>
              </a:solidFill>
              <a:latin typeface="微软雅黑" panose="020B0503020204020204" pitchFamily="34" charset="-122"/>
              <a:ea typeface="微软雅黑" panose="020B0503020204020204" pitchFamily="34" charset="-122"/>
            </a:endParaRPr>
          </a:p>
          <a:p>
            <a:pPr>
              <a:lnSpc>
                <a:spcPct val="150000"/>
              </a:lnSpc>
            </a:pPr>
            <a:r>
              <a:rPr lang="en-US" altLang="zh-CN" sz="1600" dirty="0">
                <a:latin typeface="微软雅黑" panose="020B0503020204020204" pitchFamily="34" charset="-122"/>
                <a:ea typeface="微软雅黑" panose="020B0503020204020204" pitchFamily="34" charset="-122"/>
              </a:rPr>
              <a:t>http://blog.csdn.net/mikefei007/article/details/52335398</a:t>
            </a:r>
          </a:p>
          <a:p>
            <a:pPr>
              <a:lnSpc>
                <a:spcPct val="150000"/>
              </a:lnSpc>
            </a:pPr>
            <a:endParaRPr lang="en-US" altLang="zh-CN" sz="1600" dirty="0">
              <a:latin typeface="微软雅黑" panose="020B0503020204020204" pitchFamily="34" charset="-122"/>
              <a:ea typeface="微软雅黑" panose="020B0503020204020204" pitchFamily="34" charset="-122"/>
            </a:endParaRPr>
          </a:p>
          <a:p>
            <a:pPr>
              <a:lnSpc>
                <a:spcPct val="150000"/>
              </a:lnSpc>
            </a:pPr>
            <a:r>
              <a:rPr lang="zh-CN" altLang="en-US" sz="1600" b="1" dirty="0">
                <a:solidFill>
                  <a:srgbClr val="FF0000"/>
                </a:solidFill>
                <a:latin typeface="微软雅黑" panose="020B0503020204020204" pitchFamily="34" charset="-122"/>
                <a:ea typeface="微软雅黑" panose="020B0503020204020204" pitchFamily="34" charset="-122"/>
              </a:rPr>
              <a:t>如何使用：</a:t>
            </a:r>
            <a:endParaRPr lang="en-US" altLang="zh-CN" sz="1600" b="1" dirty="0">
              <a:solidFill>
                <a:srgbClr val="FF0000"/>
              </a:solidFill>
              <a:latin typeface="微软雅黑" panose="020B0503020204020204" pitchFamily="34" charset="-122"/>
              <a:ea typeface="微软雅黑" panose="020B0503020204020204" pitchFamily="34" charset="-122"/>
            </a:endParaRPr>
          </a:p>
          <a:p>
            <a:pPr>
              <a:lnSpc>
                <a:spcPct val="150000"/>
              </a:lnSpc>
            </a:pPr>
            <a:r>
              <a:rPr lang="en-US" altLang="zh-CN" sz="1600" dirty="0">
                <a:latin typeface="微软雅黑" panose="020B0503020204020204" pitchFamily="34" charset="-122"/>
                <a:ea typeface="微软雅黑" panose="020B0503020204020204" pitchFamily="34" charset="-122"/>
              </a:rPr>
              <a:t>http://lucia.vicp.io/2016/05/21/postman%E7%AC%94%E8%AE%B0/</a:t>
            </a:r>
          </a:p>
          <a:p>
            <a:pPr>
              <a:lnSpc>
                <a:spcPct val="150000"/>
              </a:lnSpc>
            </a:pPr>
            <a:endParaRPr lang="zh-CN" altLang="en-US" sz="16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9469872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基于</a:t>
            </a:r>
            <a:r>
              <a:rPr lang="en-US" altLang="zh-CN" sz="2400" b="1" dirty="0">
                <a:solidFill>
                  <a:schemeClr val="bg1"/>
                </a:solidFill>
                <a:latin typeface="微软雅黑" panose="020B0503020204020204" pitchFamily="34" charset="-122"/>
                <a:ea typeface="微软雅黑" panose="020B0503020204020204" pitchFamily="34" charset="-122"/>
              </a:rPr>
              <a:t>Jenkins</a:t>
            </a:r>
            <a:r>
              <a:rPr lang="zh-CN" altLang="en-US" sz="2400" b="1" dirty="0">
                <a:solidFill>
                  <a:schemeClr val="bg1"/>
                </a:solidFill>
                <a:latin typeface="微软雅黑" panose="020B0503020204020204" pitchFamily="34" charset="-122"/>
                <a:ea typeface="微软雅黑" panose="020B0503020204020204" pitchFamily="34" charset="-122"/>
              </a:rPr>
              <a:t>的</a:t>
            </a:r>
            <a:r>
              <a:rPr lang="en-US" altLang="zh-CN" sz="2400" b="1" dirty="0">
                <a:solidFill>
                  <a:schemeClr val="bg1"/>
                </a:solidFill>
                <a:latin typeface="微软雅黑" panose="020B0503020204020204" pitchFamily="34" charset="-122"/>
                <a:ea typeface="微软雅黑" panose="020B0503020204020204" pitchFamily="34" charset="-122"/>
              </a:rPr>
              <a:t>CI/CD</a:t>
            </a:r>
            <a:r>
              <a:rPr lang="zh-CN" altLang="en-US" sz="2400" b="1" dirty="0">
                <a:solidFill>
                  <a:schemeClr val="bg1"/>
                </a:solidFill>
                <a:latin typeface="微软雅黑" panose="020B0503020204020204" pitchFamily="34" charset="-122"/>
                <a:ea typeface="微软雅黑" panose="020B0503020204020204" pitchFamily="34" charset="-122"/>
              </a:rPr>
              <a:t>：基于</a:t>
            </a:r>
            <a:r>
              <a:rPr lang="en-US" altLang="zh-CN" sz="2400" b="1" dirty="0">
                <a:solidFill>
                  <a:schemeClr val="bg1"/>
                </a:solidFill>
                <a:latin typeface="微软雅黑" panose="020B0503020204020204" pitchFamily="34" charset="-122"/>
                <a:ea typeface="微软雅黑" panose="020B0503020204020204" pitchFamily="34" charset="-122"/>
              </a:rPr>
              <a:t>Postman</a:t>
            </a:r>
            <a:r>
              <a:rPr lang="zh-CN" altLang="en-US" sz="2400" b="1" dirty="0">
                <a:solidFill>
                  <a:schemeClr val="bg1"/>
                </a:solidFill>
                <a:latin typeface="微软雅黑" panose="020B0503020204020204" pitchFamily="34" charset="-122"/>
                <a:ea typeface="微软雅黑" panose="020B0503020204020204" pitchFamily="34" charset="-122"/>
              </a:rPr>
              <a:t>的</a:t>
            </a:r>
            <a:r>
              <a:rPr lang="en-US" altLang="zh-CN" sz="2400" b="1" dirty="0">
                <a:solidFill>
                  <a:schemeClr val="bg1"/>
                </a:solidFill>
                <a:latin typeface="微软雅黑" panose="020B0503020204020204" pitchFamily="34" charset="-122"/>
                <a:ea typeface="微软雅黑" panose="020B0503020204020204" pitchFamily="34" charset="-122"/>
              </a:rPr>
              <a:t>API</a:t>
            </a:r>
            <a:r>
              <a:rPr lang="zh-CN" altLang="en-US" sz="2400" b="1" dirty="0">
                <a:solidFill>
                  <a:schemeClr val="bg1"/>
                </a:solidFill>
                <a:latin typeface="微软雅黑" panose="020B0503020204020204" pitchFamily="34" charset="-122"/>
                <a:ea typeface="微软雅黑" panose="020B0503020204020204" pitchFamily="34" charset="-122"/>
              </a:rPr>
              <a:t>自动化测试</a:t>
            </a:r>
          </a:p>
        </p:txBody>
      </p:sp>
      <p:sp>
        <p:nvSpPr>
          <p:cNvPr id="5" name="TextBox 4"/>
          <p:cNvSpPr txBox="1"/>
          <p:nvPr/>
        </p:nvSpPr>
        <p:spPr>
          <a:xfrm>
            <a:off x="496187" y="918648"/>
            <a:ext cx="10912548" cy="4154984"/>
          </a:xfrm>
          <a:prstGeom prst="rect">
            <a:avLst/>
          </a:prstGeom>
          <a:noFill/>
        </p:spPr>
        <p:txBody>
          <a:bodyPr wrap="square" rtlCol="0">
            <a:spAutoFit/>
          </a:bodyPr>
          <a:lstStyle/>
          <a:p>
            <a:pPr>
              <a:lnSpc>
                <a:spcPct val="150000"/>
              </a:lnSpc>
            </a:pPr>
            <a:r>
              <a:rPr lang="zh-CN" altLang="en-US" sz="1600" b="1" dirty="0">
                <a:solidFill>
                  <a:srgbClr val="FF0000"/>
                </a:solidFill>
                <a:latin typeface="微软雅黑" panose="020B0503020204020204" pitchFamily="34" charset="-122"/>
                <a:ea typeface="微软雅黑" panose="020B0503020204020204" pitchFamily="34" charset="-122"/>
              </a:rPr>
              <a:t>发送请求：</a:t>
            </a:r>
            <a:endParaRPr lang="en-US" altLang="zh-CN" sz="1600" b="1" dirty="0">
              <a:solidFill>
                <a:srgbClr val="FF0000"/>
              </a:solidFill>
              <a:latin typeface="微软雅黑" panose="020B0503020204020204" pitchFamily="34" charset="-122"/>
              <a:ea typeface="微软雅黑" panose="020B0503020204020204" pitchFamily="34" charset="-122"/>
            </a:endParaRPr>
          </a:p>
          <a:p>
            <a:pPr>
              <a:lnSpc>
                <a:spcPct val="150000"/>
              </a:lnSpc>
            </a:pPr>
            <a:r>
              <a:rPr lang="fr-FR" altLang="zh-CN" sz="1600" dirty="0">
                <a:latin typeface="微软雅黑" panose="020B0503020204020204" pitchFamily="34" charset="-122"/>
                <a:ea typeface="微软雅黑" panose="020B0503020204020204" pitchFamily="34" charset="-122"/>
              </a:rPr>
              <a:t>Postman</a:t>
            </a:r>
            <a:r>
              <a:rPr lang="zh-CN" altLang="fr-FR" sz="1600" dirty="0">
                <a:latin typeface="微软雅黑" panose="020B0503020204020204" pitchFamily="34" charset="-122"/>
                <a:ea typeface="微软雅黑" panose="020B0503020204020204" pitchFamily="34" charset="-122"/>
              </a:rPr>
              <a:t>最基础的功能就是发送</a:t>
            </a:r>
            <a:r>
              <a:rPr lang="fr-FR" altLang="zh-CN" sz="1600" dirty="0">
                <a:latin typeface="微软雅黑" panose="020B0503020204020204" pitchFamily="34" charset="-122"/>
                <a:ea typeface="微软雅黑" panose="020B0503020204020204" pitchFamily="34" charset="-122"/>
              </a:rPr>
              <a:t>http</a:t>
            </a:r>
            <a:r>
              <a:rPr lang="zh-CN" altLang="fr-FR" sz="1600" dirty="0">
                <a:latin typeface="微软雅黑" panose="020B0503020204020204" pitchFamily="34" charset="-122"/>
                <a:ea typeface="微软雅黑" panose="020B0503020204020204" pitchFamily="34" charset="-122"/>
              </a:rPr>
              <a:t>请求，支持</a:t>
            </a:r>
            <a:r>
              <a:rPr lang="fr-FR" altLang="zh-CN" sz="1600" dirty="0">
                <a:latin typeface="微软雅黑" panose="020B0503020204020204" pitchFamily="34" charset="-122"/>
                <a:ea typeface="微软雅黑" panose="020B0503020204020204" pitchFamily="34" charset="-122"/>
              </a:rPr>
              <a:t>GET/PUT/POST/DELETE</a:t>
            </a:r>
            <a:r>
              <a:rPr lang="zh-CN" altLang="fr-FR" sz="1600" dirty="0">
                <a:latin typeface="微软雅黑" panose="020B0503020204020204" pitchFamily="34" charset="-122"/>
                <a:ea typeface="微软雅黑" panose="020B0503020204020204" pitchFamily="34" charset="-122"/>
              </a:rPr>
              <a:t>，还有很多</a:t>
            </a:r>
            <a:r>
              <a:rPr lang="zh-CN" altLang="en-US" sz="1600" dirty="0">
                <a:latin typeface="微软雅黑" panose="020B0503020204020204" pitchFamily="34" charset="-122"/>
                <a:ea typeface="微软雅黑" panose="020B0503020204020204" pitchFamily="34" charset="-122"/>
              </a:rPr>
              <a:t>其它</a:t>
            </a:r>
            <a:r>
              <a:rPr lang="zh-CN" altLang="fr-FR" sz="1600" dirty="0">
                <a:latin typeface="微软雅黑" panose="020B0503020204020204" pitchFamily="34" charset="-122"/>
                <a:ea typeface="微软雅黑" panose="020B0503020204020204" pitchFamily="34" charset="-122"/>
              </a:rPr>
              <a:t>的</a:t>
            </a:r>
            <a:r>
              <a:rPr lang="fr-FR" altLang="zh-CN" sz="1600" dirty="0">
                <a:latin typeface="微软雅黑" panose="020B0503020204020204" pitchFamily="34" charset="-122"/>
                <a:ea typeface="微软雅黑" panose="020B0503020204020204" pitchFamily="34" charset="-122"/>
              </a:rPr>
              <a:t>http</a:t>
            </a:r>
            <a:r>
              <a:rPr lang="zh-CN" altLang="fr-FR" sz="1600" dirty="0">
                <a:latin typeface="微软雅黑" panose="020B0503020204020204" pitchFamily="34" charset="-122"/>
                <a:ea typeface="微软雅黑" panose="020B0503020204020204" pitchFamily="34" charset="-122"/>
              </a:rPr>
              <a:t>方法。</a:t>
            </a:r>
          </a:p>
          <a:p>
            <a:pPr>
              <a:lnSpc>
                <a:spcPct val="150000"/>
              </a:lnSpc>
            </a:pPr>
            <a:endParaRPr lang="zh-CN" altLang="fr-FR" sz="1600" dirty="0">
              <a:latin typeface="微软雅黑" panose="020B0503020204020204" pitchFamily="34" charset="-122"/>
              <a:ea typeface="微软雅黑" panose="020B0503020204020204" pitchFamily="34" charset="-122"/>
            </a:endParaRPr>
          </a:p>
          <a:p>
            <a:pPr>
              <a:lnSpc>
                <a:spcPct val="150000"/>
              </a:lnSpc>
            </a:pPr>
            <a:r>
              <a:rPr lang="zh-CN" altLang="fr-FR" sz="1600" dirty="0">
                <a:latin typeface="微软雅黑" panose="020B0503020204020204" pitchFamily="34" charset="-122"/>
                <a:ea typeface="微软雅黑" panose="020B0503020204020204" pitchFamily="34" charset="-122"/>
              </a:rPr>
              <a:t>通过填写</a:t>
            </a:r>
            <a:r>
              <a:rPr lang="fr-FR" altLang="zh-CN" sz="1600" dirty="0">
                <a:latin typeface="微软雅黑" panose="020B0503020204020204" pitchFamily="34" charset="-122"/>
                <a:ea typeface="微软雅黑" panose="020B0503020204020204" pitchFamily="34" charset="-122"/>
              </a:rPr>
              <a:t>URL</a:t>
            </a:r>
            <a:r>
              <a:rPr lang="zh-CN" altLang="fr-FR" sz="1600" dirty="0">
                <a:latin typeface="微软雅黑" panose="020B0503020204020204" pitchFamily="34" charset="-122"/>
                <a:ea typeface="微软雅黑" panose="020B0503020204020204" pitchFamily="34" charset="-122"/>
              </a:rPr>
              <a:t>、</a:t>
            </a:r>
            <a:r>
              <a:rPr lang="fr-FR" altLang="zh-CN" sz="1600" dirty="0">
                <a:latin typeface="微软雅黑" panose="020B0503020204020204" pitchFamily="34" charset="-122"/>
                <a:ea typeface="微软雅黑" panose="020B0503020204020204" pitchFamily="34" charset="-122"/>
              </a:rPr>
              <a:t>header</a:t>
            </a:r>
            <a:r>
              <a:rPr lang="zh-CN" altLang="fr-FR" sz="1600" dirty="0">
                <a:latin typeface="微软雅黑" panose="020B0503020204020204" pitchFamily="34" charset="-122"/>
                <a:ea typeface="微软雅黑" panose="020B0503020204020204" pitchFamily="34" charset="-122"/>
              </a:rPr>
              <a:t>、</a:t>
            </a:r>
            <a:r>
              <a:rPr lang="fr-FR" altLang="zh-CN" sz="1600" dirty="0">
                <a:latin typeface="微软雅黑" panose="020B0503020204020204" pitchFamily="34" charset="-122"/>
                <a:ea typeface="微软雅黑" panose="020B0503020204020204" pitchFamily="34" charset="-122"/>
              </a:rPr>
              <a:t>body</a:t>
            </a:r>
            <a:r>
              <a:rPr lang="zh-CN" altLang="fr-FR" sz="1600" dirty="0">
                <a:latin typeface="微软雅黑" panose="020B0503020204020204" pitchFamily="34" charset="-122"/>
                <a:ea typeface="微软雅黑" panose="020B0503020204020204" pitchFamily="34" charset="-122"/>
              </a:rPr>
              <a:t>等就可以发送一个请求，这对于我们平时做一些简单的测试是够用的。</a:t>
            </a:r>
          </a:p>
          <a:p>
            <a:pPr>
              <a:lnSpc>
                <a:spcPct val="150000"/>
              </a:lnSpc>
            </a:pPr>
            <a:endParaRPr lang="zh-CN" altLang="fr-FR" sz="1600" dirty="0">
              <a:latin typeface="微软雅黑" panose="020B0503020204020204" pitchFamily="34" charset="-122"/>
              <a:ea typeface="微软雅黑" panose="020B0503020204020204" pitchFamily="34" charset="-122"/>
            </a:endParaRPr>
          </a:p>
          <a:p>
            <a:pPr>
              <a:lnSpc>
                <a:spcPct val="150000"/>
              </a:lnSpc>
            </a:pPr>
            <a:r>
              <a:rPr lang="zh-CN" altLang="fr-FR" sz="1600" dirty="0">
                <a:latin typeface="微软雅黑" panose="020B0503020204020204" pitchFamily="34" charset="-122"/>
                <a:ea typeface="微软雅黑" panose="020B0503020204020204" pitchFamily="34" charset="-122"/>
              </a:rPr>
              <a:t>如果你的应用需要用到登录验证，可以通过填写</a:t>
            </a:r>
            <a:r>
              <a:rPr lang="fr-FR" altLang="zh-CN" sz="1600" dirty="0">
                <a:latin typeface="微软雅黑" panose="020B0503020204020204" pitchFamily="34" charset="-122"/>
                <a:ea typeface="微软雅黑" panose="020B0503020204020204" pitchFamily="34" charset="-122"/>
              </a:rPr>
              <a:t>Authorization</a:t>
            </a:r>
            <a:r>
              <a:rPr lang="zh-CN" altLang="fr-FR" sz="1600" dirty="0">
                <a:latin typeface="微软雅黑" panose="020B0503020204020204" pitchFamily="34" charset="-122"/>
                <a:ea typeface="微软雅黑" panose="020B0503020204020204" pitchFamily="34" charset="-122"/>
              </a:rPr>
              <a:t>以满足你的需求。</a:t>
            </a:r>
            <a:endParaRPr lang="en-US" altLang="zh-CN" sz="1600" dirty="0">
              <a:latin typeface="微软雅黑" panose="020B0503020204020204" pitchFamily="34" charset="-122"/>
              <a:ea typeface="微软雅黑" panose="020B0503020204020204" pitchFamily="34" charset="-122"/>
            </a:endParaRPr>
          </a:p>
          <a:p>
            <a:pPr>
              <a:lnSpc>
                <a:spcPct val="150000"/>
              </a:lnSpc>
            </a:pPr>
            <a:endParaRPr lang="zh-CN" altLang="fr-FR" sz="1600" dirty="0">
              <a:latin typeface="微软雅黑" panose="020B0503020204020204" pitchFamily="34" charset="-122"/>
              <a:ea typeface="微软雅黑" panose="020B0503020204020204" pitchFamily="34" charset="-122"/>
            </a:endParaRPr>
          </a:p>
          <a:p>
            <a:pPr>
              <a:lnSpc>
                <a:spcPct val="150000"/>
              </a:lnSpc>
            </a:pPr>
            <a:r>
              <a:rPr lang="zh-CN" altLang="fr-FR" sz="1600" dirty="0">
                <a:latin typeface="微软雅黑" panose="020B0503020204020204" pitchFamily="34" charset="-122"/>
                <a:ea typeface="微软雅黑" panose="020B0503020204020204" pitchFamily="34" charset="-122"/>
              </a:rPr>
              <a:t>另外也可以使用</a:t>
            </a:r>
            <a:r>
              <a:rPr lang="fr-FR" altLang="zh-CN" sz="1600" dirty="0">
                <a:latin typeface="微软雅黑" panose="020B0503020204020204" pitchFamily="34" charset="-122"/>
                <a:ea typeface="微软雅黑" panose="020B0503020204020204" pitchFamily="34" charset="-122"/>
              </a:rPr>
              <a:t>Chrome</a:t>
            </a:r>
            <a:r>
              <a:rPr lang="zh-CN" altLang="fr-FR" sz="1600" dirty="0">
                <a:latin typeface="微软雅黑" panose="020B0503020204020204" pitchFamily="34" charset="-122"/>
                <a:ea typeface="微软雅黑" panose="020B0503020204020204" pitchFamily="34" charset="-122"/>
              </a:rPr>
              <a:t>浏览器已经登录的</a:t>
            </a:r>
            <a:r>
              <a:rPr lang="fr-FR" altLang="zh-CN" sz="1600" dirty="0">
                <a:latin typeface="微软雅黑" panose="020B0503020204020204" pitchFamily="34" charset="-122"/>
                <a:ea typeface="微软雅黑" panose="020B0503020204020204" pitchFamily="34" charset="-122"/>
              </a:rPr>
              <a:t>cookie</a:t>
            </a:r>
            <a:r>
              <a:rPr lang="zh-CN" altLang="fr-FR" sz="1600" dirty="0">
                <a:latin typeface="微软雅黑" panose="020B0503020204020204" pitchFamily="34" charset="-122"/>
                <a:ea typeface="微软雅黑" panose="020B0503020204020204" pitchFamily="34" charset="-122"/>
              </a:rPr>
              <a:t>，同步浏览器的</a:t>
            </a:r>
            <a:r>
              <a:rPr lang="fr-FR" altLang="zh-CN" sz="1600" dirty="0">
                <a:latin typeface="微软雅黑" panose="020B0503020204020204" pitchFamily="34" charset="-122"/>
                <a:ea typeface="微软雅黑" panose="020B0503020204020204" pitchFamily="34" charset="-122"/>
              </a:rPr>
              <a:t>cookie</a:t>
            </a:r>
            <a:r>
              <a:rPr lang="zh-CN" altLang="fr-FR" sz="1600" dirty="0">
                <a:latin typeface="微软雅黑" panose="020B0503020204020204" pitchFamily="34" charset="-122"/>
                <a:ea typeface="微软雅黑" panose="020B0503020204020204" pitchFamily="34" charset="-122"/>
              </a:rPr>
              <a:t>需要安装另一个插件</a:t>
            </a:r>
            <a:r>
              <a:rPr lang="fr-FR" altLang="zh-CN" sz="1600" dirty="0">
                <a:latin typeface="微软雅黑" panose="020B0503020204020204" pitchFamily="34" charset="-122"/>
                <a:ea typeface="微软雅黑" panose="020B0503020204020204" pitchFamily="34" charset="-122"/>
              </a:rPr>
              <a:t>Interceptor</a:t>
            </a:r>
            <a:r>
              <a:rPr lang="zh-CN" altLang="fr-FR" sz="1600" dirty="0">
                <a:latin typeface="微软雅黑" panose="020B0503020204020204" pitchFamily="34" charset="-122"/>
                <a:ea typeface="微软雅黑" panose="020B0503020204020204" pitchFamily="34" charset="-122"/>
              </a:rPr>
              <a:t>（拦截机）。它可以在你发送请求时帮你将已经存在于浏览器的数据随</a:t>
            </a:r>
            <a:r>
              <a:rPr lang="fr-FR" altLang="zh-CN" sz="1600" dirty="0">
                <a:latin typeface="微软雅黑" panose="020B0503020204020204" pitchFamily="34" charset="-122"/>
                <a:ea typeface="微软雅黑" panose="020B0503020204020204" pitchFamily="34" charset="-122"/>
              </a:rPr>
              <a:t>header</a:t>
            </a:r>
            <a:r>
              <a:rPr lang="zh-CN" altLang="fr-FR" sz="1600" dirty="0">
                <a:latin typeface="微软雅黑" panose="020B0503020204020204" pitchFamily="34" charset="-122"/>
                <a:ea typeface="微软雅黑" panose="020B0503020204020204" pitchFamily="34" charset="-122"/>
              </a:rPr>
              <a:t>请求，另外它可以将浏览器的请求写到</a:t>
            </a:r>
            <a:r>
              <a:rPr lang="fr-FR" altLang="zh-CN" sz="1600" dirty="0">
                <a:latin typeface="微软雅黑" panose="020B0503020204020204" pitchFamily="34" charset="-122"/>
                <a:ea typeface="微软雅黑" panose="020B0503020204020204" pitchFamily="34" charset="-122"/>
              </a:rPr>
              <a:t>postman</a:t>
            </a:r>
            <a:r>
              <a:rPr lang="zh-CN" altLang="fr-FR" sz="1600" dirty="0">
                <a:latin typeface="微软雅黑" panose="020B0503020204020204" pitchFamily="34" charset="-122"/>
                <a:ea typeface="微软雅黑" panose="020B0503020204020204" pitchFamily="34" charset="-122"/>
              </a:rPr>
              <a:t>的历史中（需要开启“</a:t>
            </a:r>
            <a:r>
              <a:rPr lang="fr-FR" altLang="zh-CN" sz="1600" dirty="0">
                <a:latin typeface="微软雅黑" panose="020B0503020204020204" pitchFamily="34" charset="-122"/>
                <a:ea typeface="微软雅黑" panose="020B0503020204020204" pitchFamily="34" charset="-122"/>
              </a:rPr>
              <a:t>Request Capture”</a:t>
            </a:r>
            <a:r>
              <a:rPr lang="zh-CN" altLang="fr-FR" sz="1600" dirty="0">
                <a:latin typeface="微软雅黑" panose="020B0503020204020204" pitchFamily="34" charset="-122"/>
                <a:ea typeface="微软雅黑" panose="020B0503020204020204" pitchFamily="34" charset="-122"/>
              </a:rPr>
              <a:t>）。</a:t>
            </a:r>
            <a:endParaRPr lang="en-US" altLang="zh-CN" sz="1600" dirty="0">
              <a:latin typeface="微软雅黑" panose="020B0503020204020204" pitchFamily="34" charset="-122"/>
              <a:ea typeface="微软雅黑" panose="020B0503020204020204" pitchFamily="34" charset="-122"/>
            </a:endParaRPr>
          </a:p>
          <a:p>
            <a:pPr>
              <a:lnSpc>
                <a:spcPct val="150000"/>
              </a:lnSpc>
            </a:pPr>
            <a:endParaRPr lang="zh-CN" altLang="en-US" sz="16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9151298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基于</a:t>
            </a:r>
            <a:r>
              <a:rPr lang="en-US" altLang="zh-CN" sz="2400" b="1" dirty="0">
                <a:solidFill>
                  <a:schemeClr val="bg1"/>
                </a:solidFill>
                <a:latin typeface="微软雅黑" panose="020B0503020204020204" pitchFamily="34" charset="-122"/>
                <a:ea typeface="微软雅黑" panose="020B0503020204020204" pitchFamily="34" charset="-122"/>
              </a:rPr>
              <a:t>Jenkins</a:t>
            </a:r>
            <a:r>
              <a:rPr lang="zh-CN" altLang="en-US" sz="2400" b="1" dirty="0">
                <a:solidFill>
                  <a:schemeClr val="bg1"/>
                </a:solidFill>
                <a:latin typeface="微软雅黑" panose="020B0503020204020204" pitchFamily="34" charset="-122"/>
                <a:ea typeface="微软雅黑" panose="020B0503020204020204" pitchFamily="34" charset="-122"/>
              </a:rPr>
              <a:t>的</a:t>
            </a:r>
            <a:r>
              <a:rPr lang="en-US" altLang="zh-CN" sz="2400" b="1" dirty="0">
                <a:solidFill>
                  <a:schemeClr val="bg1"/>
                </a:solidFill>
                <a:latin typeface="微软雅黑" panose="020B0503020204020204" pitchFamily="34" charset="-122"/>
                <a:ea typeface="微软雅黑" panose="020B0503020204020204" pitchFamily="34" charset="-122"/>
              </a:rPr>
              <a:t>CI/CD</a:t>
            </a:r>
            <a:r>
              <a:rPr lang="zh-CN" altLang="en-US" sz="2400" b="1" dirty="0">
                <a:solidFill>
                  <a:schemeClr val="bg1"/>
                </a:solidFill>
                <a:latin typeface="微软雅黑" panose="020B0503020204020204" pitchFamily="34" charset="-122"/>
                <a:ea typeface="微软雅黑" panose="020B0503020204020204" pitchFamily="34" charset="-122"/>
              </a:rPr>
              <a:t>：基于</a:t>
            </a:r>
            <a:r>
              <a:rPr lang="en-US" altLang="zh-CN" sz="2400" b="1" dirty="0">
                <a:solidFill>
                  <a:schemeClr val="bg1"/>
                </a:solidFill>
                <a:latin typeface="微软雅黑" panose="020B0503020204020204" pitchFamily="34" charset="-122"/>
                <a:ea typeface="微软雅黑" panose="020B0503020204020204" pitchFamily="34" charset="-122"/>
              </a:rPr>
              <a:t>Postman</a:t>
            </a:r>
            <a:r>
              <a:rPr lang="zh-CN" altLang="en-US" sz="2400" b="1" dirty="0">
                <a:solidFill>
                  <a:schemeClr val="bg1"/>
                </a:solidFill>
                <a:latin typeface="微软雅黑" panose="020B0503020204020204" pitchFamily="34" charset="-122"/>
                <a:ea typeface="微软雅黑" panose="020B0503020204020204" pitchFamily="34" charset="-122"/>
              </a:rPr>
              <a:t>的</a:t>
            </a:r>
            <a:r>
              <a:rPr lang="en-US" altLang="zh-CN" sz="2400" b="1" dirty="0">
                <a:solidFill>
                  <a:schemeClr val="bg1"/>
                </a:solidFill>
                <a:latin typeface="微软雅黑" panose="020B0503020204020204" pitchFamily="34" charset="-122"/>
                <a:ea typeface="微软雅黑" panose="020B0503020204020204" pitchFamily="34" charset="-122"/>
              </a:rPr>
              <a:t>API</a:t>
            </a:r>
            <a:r>
              <a:rPr lang="zh-CN" altLang="en-US" sz="2400" b="1" dirty="0">
                <a:solidFill>
                  <a:schemeClr val="bg1"/>
                </a:solidFill>
                <a:latin typeface="微软雅黑" panose="020B0503020204020204" pitchFamily="34" charset="-122"/>
                <a:ea typeface="微软雅黑" panose="020B0503020204020204" pitchFamily="34" charset="-122"/>
              </a:rPr>
              <a:t>自动化测试</a:t>
            </a:r>
          </a:p>
        </p:txBody>
      </p:sp>
      <p:sp>
        <p:nvSpPr>
          <p:cNvPr id="5" name="TextBox 4"/>
          <p:cNvSpPr txBox="1"/>
          <p:nvPr/>
        </p:nvSpPr>
        <p:spPr>
          <a:xfrm>
            <a:off x="496187" y="918648"/>
            <a:ext cx="10912548" cy="4154984"/>
          </a:xfrm>
          <a:prstGeom prst="rect">
            <a:avLst/>
          </a:prstGeom>
          <a:noFill/>
        </p:spPr>
        <p:txBody>
          <a:bodyPr wrap="square" rtlCol="0">
            <a:spAutoFit/>
          </a:bodyPr>
          <a:lstStyle/>
          <a:p>
            <a:pPr>
              <a:lnSpc>
                <a:spcPct val="150000"/>
              </a:lnSpc>
            </a:pPr>
            <a:r>
              <a:rPr lang="zh-CN" altLang="en-US" sz="1600" b="1" dirty="0">
                <a:solidFill>
                  <a:srgbClr val="FF0000"/>
                </a:solidFill>
                <a:latin typeface="微软雅黑" panose="020B0503020204020204" pitchFamily="34" charset="-122"/>
                <a:ea typeface="微软雅黑" panose="020B0503020204020204" pitchFamily="34" charset="-122"/>
              </a:rPr>
              <a:t>集合：</a:t>
            </a:r>
            <a:endParaRPr lang="en-US" altLang="zh-CN" sz="1600" b="1" dirty="0">
              <a:solidFill>
                <a:srgbClr val="FF0000"/>
              </a:solidFill>
              <a:latin typeface="微软雅黑" panose="020B0503020204020204" pitchFamily="34" charset="-122"/>
              <a:ea typeface="微软雅黑" panose="020B0503020204020204" pitchFamily="34" charset="-122"/>
            </a:endParaRPr>
          </a:p>
          <a:p>
            <a:pPr>
              <a:lnSpc>
                <a:spcPct val="150000"/>
              </a:lnSpc>
            </a:pPr>
            <a:r>
              <a:rPr lang="zh-CN" altLang="en-US" sz="1600" dirty="0">
                <a:latin typeface="微软雅黑" panose="020B0503020204020204" pitchFamily="34" charset="-122"/>
                <a:ea typeface="微软雅黑" panose="020B0503020204020204" pitchFamily="34" charset="-122"/>
              </a:rPr>
              <a:t>每次配置完一个请求都可以保存到一个集合中，如此一来，下次测试可以直接从集合中找到你要执行的测试。</a:t>
            </a:r>
          </a:p>
          <a:p>
            <a:pPr>
              <a:lnSpc>
                <a:spcPct val="150000"/>
              </a:lnSpc>
            </a:pPr>
            <a:endParaRPr lang="zh-CN" altLang="en-US" sz="1600" dirty="0">
              <a:latin typeface="微软雅黑" panose="020B0503020204020204" pitchFamily="34" charset="-122"/>
              <a:ea typeface="微软雅黑" panose="020B0503020204020204" pitchFamily="34" charset="-122"/>
            </a:endParaRPr>
          </a:p>
          <a:p>
            <a:pPr>
              <a:lnSpc>
                <a:spcPct val="150000"/>
              </a:lnSpc>
            </a:pPr>
            <a:r>
              <a:rPr lang="zh-CN" altLang="en-US" sz="1600" dirty="0">
                <a:latin typeface="微软雅黑" panose="020B0503020204020204" pitchFamily="34" charset="-122"/>
                <a:ea typeface="微软雅黑" panose="020B0503020204020204" pitchFamily="34" charset="-122"/>
              </a:rPr>
              <a:t>集合不单单只有分类和存储功能，</a:t>
            </a:r>
            <a:r>
              <a:rPr lang="en-US" altLang="zh-CN" sz="1600" dirty="0">
                <a:latin typeface="微软雅黑" panose="020B0503020204020204" pitchFamily="34" charset="-122"/>
                <a:ea typeface="微软雅黑" panose="020B0503020204020204" pitchFamily="34" charset="-122"/>
              </a:rPr>
              <a:t>Postman</a:t>
            </a:r>
            <a:r>
              <a:rPr lang="zh-CN" altLang="en-US" sz="1600" dirty="0">
                <a:latin typeface="微软雅黑" panose="020B0503020204020204" pitchFamily="34" charset="-122"/>
                <a:ea typeface="微软雅黑" panose="020B0503020204020204" pitchFamily="34" charset="-122"/>
              </a:rPr>
              <a:t>支持一键运行整个集合内的测试。</a:t>
            </a:r>
          </a:p>
          <a:p>
            <a:pPr>
              <a:lnSpc>
                <a:spcPct val="150000"/>
              </a:lnSpc>
            </a:pPr>
            <a:endParaRPr lang="zh-CN" altLang="en-US" sz="1600" dirty="0">
              <a:latin typeface="微软雅黑" panose="020B0503020204020204" pitchFamily="34" charset="-122"/>
              <a:ea typeface="微软雅黑" panose="020B0503020204020204" pitchFamily="34" charset="-122"/>
            </a:endParaRPr>
          </a:p>
          <a:p>
            <a:pPr>
              <a:lnSpc>
                <a:spcPct val="150000"/>
              </a:lnSpc>
            </a:pPr>
            <a:r>
              <a:rPr lang="zh-CN" altLang="en-US" sz="1600" dirty="0">
                <a:latin typeface="微软雅黑" panose="020B0503020204020204" pitchFamily="34" charset="-122"/>
                <a:ea typeface="微软雅黑" panose="020B0503020204020204" pitchFamily="34" charset="-122"/>
              </a:rPr>
              <a:t>我们可以把一个请求当做一个</a:t>
            </a:r>
            <a:r>
              <a:rPr lang="en-US" altLang="zh-CN" sz="1600" dirty="0">
                <a:latin typeface="微软雅黑" panose="020B0503020204020204" pitchFamily="34" charset="-122"/>
                <a:ea typeface="微软雅黑" panose="020B0503020204020204" pitchFamily="34" charset="-122"/>
              </a:rPr>
              <a:t>Test Case, </a:t>
            </a:r>
            <a:r>
              <a:rPr lang="zh-CN" altLang="en-US" sz="1600" dirty="0">
                <a:latin typeface="微软雅黑" panose="020B0503020204020204" pitchFamily="34" charset="-122"/>
                <a:ea typeface="微软雅黑" panose="020B0503020204020204" pitchFamily="34" charset="-122"/>
              </a:rPr>
              <a:t>那么集合就是一个</a:t>
            </a:r>
            <a:r>
              <a:rPr lang="en-US" altLang="zh-CN" sz="1600" dirty="0">
                <a:latin typeface="微软雅黑" panose="020B0503020204020204" pitchFamily="34" charset="-122"/>
                <a:ea typeface="微软雅黑" panose="020B0503020204020204" pitchFamily="34" charset="-122"/>
              </a:rPr>
              <a:t>Test Suite</a:t>
            </a:r>
            <a:r>
              <a:rPr lang="zh-CN" altLang="en-US" sz="1600" dirty="0">
                <a:latin typeface="微软雅黑" panose="020B0503020204020204" pitchFamily="34" charset="-122"/>
                <a:ea typeface="微软雅黑" panose="020B0503020204020204" pitchFamily="34" charset="-122"/>
              </a:rPr>
              <a:t>。</a:t>
            </a:r>
          </a:p>
          <a:p>
            <a:pPr>
              <a:lnSpc>
                <a:spcPct val="150000"/>
              </a:lnSpc>
            </a:pPr>
            <a:endParaRPr lang="zh-CN" altLang="en-US" sz="1600" dirty="0">
              <a:latin typeface="微软雅黑" panose="020B0503020204020204" pitchFamily="34" charset="-122"/>
              <a:ea typeface="微软雅黑" panose="020B0503020204020204" pitchFamily="34" charset="-122"/>
            </a:endParaRPr>
          </a:p>
          <a:p>
            <a:pPr>
              <a:lnSpc>
                <a:spcPct val="150000"/>
              </a:lnSpc>
            </a:pPr>
            <a:r>
              <a:rPr lang="zh-CN" altLang="en-US" sz="1600" dirty="0">
                <a:latin typeface="微软雅黑" panose="020B0503020204020204" pitchFamily="34" charset="-122"/>
                <a:ea typeface="微软雅黑" panose="020B0503020204020204" pitchFamily="34" charset="-122"/>
              </a:rPr>
              <a:t>每个集合都对应一个</a:t>
            </a:r>
            <a:r>
              <a:rPr lang="en-US" altLang="zh-CN" sz="1600" dirty="0">
                <a:latin typeface="微软雅黑" panose="020B0503020204020204" pitchFamily="34" charset="-122"/>
                <a:ea typeface="微软雅黑" panose="020B0503020204020204" pitchFamily="34" charset="-122"/>
              </a:rPr>
              <a:t>URL</a:t>
            </a:r>
            <a:r>
              <a:rPr lang="zh-CN" altLang="en-US" sz="1600" dirty="0">
                <a:latin typeface="微软雅黑" panose="020B0503020204020204" pitchFamily="34" charset="-122"/>
                <a:ea typeface="微软雅黑" panose="020B0503020204020204" pitchFamily="34" charset="-122"/>
              </a:rPr>
              <a:t>，可以通过</a:t>
            </a:r>
            <a:r>
              <a:rPr lang="en-US" altLang="zh-CN" sz="1600" dirty="0">
                <a:latin typeface="微软雅黑" panose="020B0503020204020204" pitchFamily="34" charset="-122"/>
                <a:ea typeface="微软雅黑" panose="020B0503020204020204" pitchFamily="34" charset="-122"/>
              </a:rPr>
              <a:t>Share</a:t>
            </a:r>
            <a:r>
              <a:rPr lang="zh-CN" altLang="en-US" sz="1600" dirty="0">
                <a:latin typeface="微软雅黑" panose="020B0503020204020204" pitchFamily="34" charset="-122"/>
                <a:ea typeface="微软雅黑" panose="020B0503020204020204" pitchFamily="34" charset="-122"/>
              </a:rPr>
              <a:t>按钮获得你的集合</a:t>
            </a:r>
            <a:r>
              <a:rPr lang="en-US" altLang="zh-CN" sz="1600" dirty="0">
                <a:latin typeface="微软雅黑" panose="020B0503020204020204" pitchFamily="34" charset="-122"/>
                <a:ea typeface="微软雅黑" panose="020B0503020204020204" pitchFamily="34" charset="-122"/>
              </a:rPr>
              <a:t>URL</a:t>
            </a:r>
            <a:r>
              <a:rPr lang="zh-CN" altLang="en-US" sz="1600" dirty="0">
                <a:latin typeface="微软雅黑" panose="020B0503020204020204" pitchFamily="34" charset="-122"/>
                <a:ea typeface="微软雅黑" panose="020B0503020204020204" pitchFamily="34" charset="-122"/>
              </a:rPr>
              <a:t>，这个</a:t>
            </a:r>
            <a:r>
              <a:rPr lang="en-US" altLang="zh-CN" sz="1600" dirty="0">
                <a:latin typeface="微软雅黑" panose="020B0503020204020204" pitchFamily="34" charset="-122"/>
                <a:ea typeface="微软雅黑" panose="020B0503020204020204" pitchFamily="34" charset="-122"/>
              </a:rPr>
              <a:t>URL</a:t>
            </a:r>
            <a:r>
              <a:rPr lang="zh-CN" altLang="en-US" sz="1600" dirty="0">
                <a:latin typeface="微软雅黑" panose="020B0503020204020204" pitchFamily="34" charset="-122"/>
                <a:ea typeface="微软雅黑" panose="020B0503020204020204" pitchFamily="34" charset="-122"/>
              </a:rPr>
              <a:t>可以用于分享给你的队友，或者用于</a:t>
            </a:r>
            <a:r>
              <a:rPr lang="en-US" altLang="zh-CN" sz="1600" dirty="0">
                <a:latin typeface="微软雅黑" panose="020B0503020204020204" pitchFamily="34" charset="-122"/>
                <a:ea typeface="微软雅黑" panose="020B0503020204020204" pitchFamily="34" charset="-122"/>
              </a:rPr>
              <a:t>Newman</a:t>
            </a:r>
            <a:r>
              <a:rPr lang="zh-CN" altLang="en-US" sz="1600" dirty="0">
                <a:latin typeface="微软雅黑" panose="020B0503020204020204" pitchFamily="34" charset="-122"/>
                <a:ea typeface="微软雅黑" panose="020B0503020204020204" pitchFamily="34" charset="-122"/>
              </a:rPr>
              <a:t>执行。</a:t>
            </a:r>
          </a:p>
          <a:p>
            <a:pPr>
              <a:lnSpc>
                <a:spcPct val="150000"/>
              </a:lnSpc>
            </a:pPr>
            <a:endParaRPr lang="zh-CN" altLang="en-US" sz="1600" dirty="0">
              <a:latin typeface="微软雅黑" panose="020B0503020204020204" pitchFamily="34" charset="-122"/>
              <a:ea typeface="微软雅黑" panose="020B0503020204020204" pitchFamily="34" charset="-122"/>
            </a:endParaRPr>
          </a:p>
          <a:p>
            <a:pPr>
              <a:lnSpc>
                <a:spcPct val="150000"/>
              </a:lnSpc>
            </a:pPr>
            <a:r>
              <a:rPr lang="en-US" altLang="zh-CN" sz="1600" dirty="0">
                <a:highlight>
                  <a:srgbClr val="FFFF00"/>
                </a:highlight>
                <a:latin typeface="微软雅黑" panose="020B0503020204020204" pitchFamily="34" charset="-122"/>
                <a:ea typeface="微软雅黑" panose="020B0503020204020204" pitchFamily="34" charset="-122"/>
              </a:rPr>
              <a:t>Newman</a:t>
            </a:r>
            <a:r>
              <a:rPr lang="zh-CN" altLang="en-US" sz="1600" dirty="0">
                <a:highlight>
                  <a:srgbClr val="FFFF00"/>
                </a:highlight>
                <a:latin typeface="微软雅黑" panose="020B0503020204020204" pitchFamily="34" charset="-122"/>
                <a:ea typeface="微软雅黑" panose="020B0503020204020204" pitchFamily="34" charset="-122"/>
              </a:rPr>
              <a:t>是</a:t>
            </a:r>
            <a:r>
              <a:rPr lang="en-US" altLang="zh-CN" sz="1600" dirty="0">
                <a:highlight>
                  <a:srgbClr val="FFFF00"/>
                </a:highlight>
                <a:latin typeface="微软雅黑" panose="020B0503020204020204" pitchFamily="34" charset="-122"/>
                <a:ea typeface="微软雅黑" panose="020B0503020204020204" pitchFamily="34" charset="-122"/>
              </a:rPr>
              <a:t>Postman</a:t>
            </a:r>
            <a:r>
              <a:rPr lang="zh-CN" altLang="en-US" sz="1600" dirty="0">
                <a:highlight>
                  <a:srgbClr val="FFFF00"/>
                </a:highlight>
                <a:latin typeface="微软雅黑" panose="020B0503020204020204" pitchFamily="34" charset="-122"/>
                <a:ea typeface="微软雅黑" panose="020B0503020204020204" pitchFamily="34" charset="-122"/>
              </a:rPr>
              <a:t>的一个命令行工具，可以让</a:t>
            </a:r>
            <a:r>
              <a:rPr lang="en-US" altLang="zh-CN" sz="1600" dirty="0">
                <a:highlight>
                  <a:srgbClr val="FFFF00"/>
                </a:highlight>
                <a:latin typeface="微软雅黑" panose="020B0503020204020204" pitchFamily="34" charset="-122"/>
                <a:ea typeface="微软雅黑" panose="020B0503020204020204" pitchFamily="34" charset="-122"/>
              </a:rPr>
              <a:t>API</a:t>
            </a:r>
            <a:r>
              <a:rPr lang="zh-CN" altLang="en-US" sz="1600" dirty="0">
                <a:highlight>
                  <a:srgbClr val="FFFF00"/>
                </a:highlight>
                <a:latin typeface="微软雅黑" panose="020B0503020204020204" pitchFamily="34" charset="-122"/>
                <a:ea typeface="微软雅黑" panose="020B0503020204020204" pitchFamily="34" charset="-122"/>
              </a:rPr>
              <a:t>测试加入到你的持续集成任务上。</a:t>
            </a:r>
          </a:p>
        </p:txBody>
      </p:sp>
    </p:spTree>
    <p:extLst>
      <p:ext uri="{BB962C8B-B14F-4D97-AF65-F5344CB8AC3E}">
        <p14:creationId xmlns:p14="http://schemas.microsoft.com/office/powerpoint/2010/main" val="2314214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基于</a:t>
            </a:r>
            <a:r>
              <a:rPr lang="en-US" altLang="zh-CN" sz="2400" b="1" dirty="0">
                <a:solidFill>
                  <a:schemeClr val="bg1"/>
                </a:solidFill>
                <a:latin typeface="微软雅黑" panose="020B0503020204020204" pitchFamily="34" charset="-122"/>
                <a:ea typeface="微软雅黑" panose="020B0503020204020204" pitchFamily="34" charset="-122"/>
              </a:rPr>
              <a:t>Jenkins</a:t>
            </a:r>
            <a:r>
              <a:rPr lang="zh-CN" altLang="en-US" sz="2400" b="1" dirty="0">
                <a:solidFill>
                  <a:schemeClr val="bg1"/>
                </a:solidFill>
                <a:latin typeface="微软雅黑" panose="020B0503020204020204" pitchFamily="34" charset="-122"/>
                <a:ea typeface="微软雅黑" panose="020B0503020204020204" pitchFamily="34" charset="-122"/>
              </a:rPr>
              <a:t>的</a:t>
            </a:r>
            <a:r>
              <a:rPr lang="en-US" altLang="zh-CN" sz="2400" b="1" dirty="0">
                <a:solidFill>
                  <a:schemeClr val="bg1"/>
                </a:solidFill>
                <a:latin typeface="微软雅黑" panose="020B0503020204020204" pitchFamily="34" charset="-122"/>
                <a:ea typeface="微软雅黑" panose="020B0503020204020204" pitchFamily="34" charset="-122"/>
              </a:rPr>
              <a:t>CI/CD</a:t>
            </a:r>
            <a:r>
              <a:rPr lang="zh-CN" altLang="en-US" sz="2400" b="1" dirty="0">
                <a:solidFill>
                  <a:schemeClr val="bg1"/>
                </a:solidFill>
                <a:latin typeface="微软雅黑" panose="020B0503020204020204" pitchFamily="34" charset="-122"/>
                <a:ea typeface="微软雅黑" panose="020B0503020204020204" pitchFamily="34" charset="-122"/>
              </a:rPr>
              <a:t>：基于</a:t>
            </a:r>
            <a:r>
              <a:rPr lang="en-US" altLang="zh-CN" sz="2400" b="1" dirty="0">
                <a:solidFill>
                  <a:schemeClr val="bg1"/>
                </a:solidFill>
                <a:latin typeface="微软雅黑" panose="020B0503020204020204" pitchFamily="34" charset="-122"/>
                <a:ea typeface="微软雅黑" panose="020B0503020204020204" pitchFamily="34" charset="-122"/>
              </a:rPr>
              <a:t>Postman</a:t>
            </a:r>
            <a:r>
              <a:rPr lang="zh-CN" altLang="en-US" sz="2400" b="1" dirty="0">
                <a:solidFill>
                  <a:schemeClr val="bg1"/>
                </a:solidFill>
                <a:latin typeface="微软雅黑" panose="020B0503020204020204" pitchFamily="34" charset="-122"/>
                <a:ea typeface="微软雅黑" panose="020B0503020204020204" pitchFamily="34" charset="-122"/>
              </a:rPr>
              <a:t>的</a:t>
            </a:r>
            <a:r>
              <a:rPr lang="en-US" altLang="zh-CN" sz="2400" b="1" dirty="0">
                <a:solidFill>
                  <a:schemeClr val="bg1"/>
                </a:solidFill>
                <a:latin typeface="微软雅黑" panose="020B0503020204020204" pitchFamily="34" charset="-122"/>
                <a:ea typeface="微软雅黑" panose="020B0503020204020204" pitchFamily="34" charset="-122"/>
              </a:rPr>
              <a:t>API</a:t>
            </a:r>
            <a:r>
              <a:rPr lang="zh-CN" altLang="en-US" sz="2400" b="1" dirty="0">
                <a:solidFill>
                  <a:schemeClr val="bg1"/>
                </a:solidFill>
                <a:latin typeface="微软雅黑" panose="020B0503020204020204" pitchFamily="34" charset="-122"/>
                <a:ea typeface="微软雅黑" panose="020B0503020204020204" pitchFamily="34" charset="-122"/>
              </a:rPr>
              <a:t>自动化测试</a:t>
            </a:r>
          </a:p>
        </p:txBody>
      </p:sp>
      <p:sp>
        <p:nvSpPr>
          <p:cNvPr id="5" name="TextBox 4"/>
          <p:cNvSpPr txBox="1"/>
          <p:nvPr/>
        </p:nvSpPr>
        <p:spPr>
          <a:xfrm>
            <a:off x="496187" y="918648"/>
            <a:ext cx="10912548" cy="2308324"/>
          </a:xfrm>
          <a:prstGeom prst="rect">
            <a:avLst/>
          </a:prstGeom>
          <a:noFill/>
        </p:spPr>
        <p:txBody>
          <a:bodyPr wrap="square" rtlCol="0">
            <a:spAutoFit/>
          </a:bodyPr>
          <a:lstStyle/>
          <a:p>
            <a:pPr>
              <a:lnSpc>
                <a:spcPct val="150000"/>
              </a:lnSpc>
            </a:pPr>
            <a:r>
              <a:rPr lang="zh-CN" altLang="en-US" sz="1600" b="1" dirty="0">
                <a:solidFill>
                  <a:srgbClr val="FF0000"/>
                </a:solidFill>
                <a:latin typeface="微软雅黑" panose="020B0503020204020204" pitchFamily="34" charset="-122"/>
                <a:ea typeface="微软雅黑" panose="020B0503020204020204" pitchFamily="34" charset="-122"/>
              </a:rPr>
              <a:t>环境变量：</a:t>
            </a:r>
            <a:endParaRPr lang="en-US" altLang="zh-CN" sz="1600" b="1" dirty="0">
              <a:solidFill>
                <a:srgbClr val="FF0000"/>
              </a:solidFill>
              <a:latin typeface="微软雅黑" panose="020B0503020204020204" pitchFamily="34" charset="-122"/>
              <a:ea typeface="微软雅黑" panose="020B0503020204020204" pitchFamily="34" charset="-122"/>
            </a:endParaRPr>
          </a:p>
          <a:p>
            <a:pPr>
              <a:lnSpc>
                <a:spcPct val="150000"/>
              </a:lnSpc>
            </a:pPr>
            <a:r>
              <a:rPr lang="zh-CN" altLang="en-US" sz="1600" dirty="0">
                <a:latin typeface="微软雅黑" panose="020B0503020204020204" pitchFamily="34" charset="-122"/>
                <a:ea typeface="微软雅黑" panose="020B0503020204020204" pitchFamily="34" charset="-122"/>
              </a:rPr>
              <a:t>当做</a:t>
            </a:r>
            <a:r>
              <a:rPr lang="en-US" altLang="zh-CN" sz="1600" dirty="0">
                <a:latin typeface="微软雅黑" panose="020B0503020204020204" pitchFamily="34" charset="-122"/>
                <a:ea typeface="微软雅黑" panose="020B0503020204020204" pitchFamily="34" charset="-122"/>
              </a:rPr>
              <a:t>API</a:t>
            </a:r>
            <a:r>
              <a:rPr lang="zh-CN" altLang="en-US" sz="1600" dirty="0">
                <a:latin typeface="微软雅黑" panose="020B0503020204020204" pitchFamily="34" charset="-122"/>
                <a:ea typeface="微软雅黑" panose="020B0503020204020204" pitchFamily="34" charset="-122"/>
              </a:rPr>
              <a:t>测试时，你可能经常需要切换不同的设置。比如，开发环境的</a:t>
            </a:r>
            <a:r>
              <a:rPr lang="en-US" altLang="zh-CN" sz="1600" dirty="0">
                <a:latin typeface="微软雅黑" panose="020B0503020204020204" pitchFamily="34" charset="-122"/>
                <a:ea typeface="微软雅黑" panose="020B0503020204020204" pitchFamily="34" charset="-122"/>
              </a:rPr>
              <a:t>API</a:t>
            </a:r>
            <a:r>
              <a:rPr lang="zh-CN" altLang="en-US" sz="1600" dirty="0">
                <a:latin typeface="微软雅黑" panose="020B0503020204020204" pitchFamily="34" charset="-122"/>
                <a:ea typeface="微软雅黑" panose="020B0503020204020204" pitchFamily="34" charset="-122"/>
              </a:rPr>
              <a:t>设置、测试环境和产品环境的</a:t>
            </a:r>
            <a:r>
              <a:rPr lang="en-US" altLang="zh-CN" sz="1600" dirty="0">
                <a:latin typeface="微软雅黑" panose="020B0503020204020204" pitchFamily="34" charset="-122"/>
                <a:ea typeface="微软雅黑" panose="020B0503020204020204" pitchFamily="34" charset="-122"/>
              </a:rPr>
              <a:t>API</a:t>
            </a:r>
            <a:r>
              <a:rPr lang="zh-CN" altLang="en-US" sz="1600" dirty="0">
                <a:latin typeface="微软雅黑" panose="020B0503020204020204" pitchFamily="34" charset="-122"/>
                <a:ea typeface="微软雅黑" panose="020B0503020204020204" pitchFamily="34" charset="-122"/>
              </a:rPr>
              <a:t>设置，你可能需要在不同的测试环境下使用不同的配置。为此</a:t>
            </a:r>
            <a:r>
              <a:rPr lang="en-US" altLang="zh-CN" sz="1600" dirty="0">
                <a:latin typeface="微软雅黑" panose="020B0503020204020204" pitchFamily="34" charset="-122"/>
                <a:ea typeface="微软雅黑" panose="020B0503020204020204" pitchFamily="34" charset="-122"/>
              </a:rPr>
              <a:t>Postman</a:t>
            </a:r>
            <a:r>
              <a:rPr lang="zh-CN" altLang="en-US" sz="1600" dirty="0">
                <a:latin typeface="微软雅黑" panose="020B0503020204020204" pitchFamily="34" charset="-122"/>
                <a:ea typeface="微软雅黑" panose="020B0503020204020204" pitchFamily="34" charset="-122"/>
              </a:rPr>
              <a:t>提供了环境变量，这样你就可以通过修改环境变量，而不需修改请求了。</a:t>
            </a:r>
          </a:p>
          <a:p>
            <a:pPr>
              <a:lnSpc>
                <a:spcPct val="150000"/>
              </a:lnSpc>
            </a:pPr>
            <a:endParaRPr lang="zh-CN" altLang="en-US" sz="1600" dirty="0">
              <a:latin typeface="微软雅黑" panose="020B0503020204020204" pitchFamily="34" charset="-122"/>
              <a:ea typeface="微软雅黑" panose="020B0503020204020204" pitchFamily="34" charset="-122"/>
            </a:endParaRPr>
          </a:p>
          <a:p>
            <a:pPr>
              <a:lnSpc>
                <a:spcPct val="150000"/>
              </a:lnSpc>
            </a:pPr>
            <a:r>
              <a:rPr lang="zh-CN" altLang="en-US" sz="1600" dirty="0">
                <a:latin typeface="微软雅黑" panose="020B0503020204020204" pitchFamily="34" charset="-122"/>
                <a:ea typeface="微软雅黑" panose="020B0503020204020204" pitchFamily="34" charset="-122"/>
              </a:rPr>
              <a:t>你可以通过右上角的下拉菜单选择环境，可以通过点击右侧的小眼睛来查看当前环境变量。</a:t>
            </a:r>
          </a:p>
        </p:txBody>
      </p:sp>
    </p:spTree>
    <p:extLst>
      <p:ext uri="{BB962C8B-B14F-4D97-AF65-F5344CB8AC3E}">
        <p14:creationId xmlns:p14="http://schemas.microsoft.com/office/powerpoint/2010/main" val="29601117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基于</a:t>
            </a:r>
            <a:r>
              <a:rPr lang="en-US" altLang="zh-CN" sz="2400" b="1" dirty="0">
                <a:solidFill>
                  <a:schemeClr val="bg1"/>
                </a:solidFill>
                <a:latin typeface="微软雅黑" panose="020B0503020204020204" pitchFamily="34" charset="-122"/>
                <a:ea typeface="微软雅黑" panose="020B0503020204020204" pitchFamily="34" charset="-122"/>
              </a:rPr>
              <a:t>Jenkins</a:t>
            </a:r>
            <a:r>
              <a:rPr lang="zh-CN" altLang="en-US" sz="2400" b="1" dirty="0">
                <a:solidFill>
                  <a:schemeClr val="bg1"/>
                </a:solidFill>
                <a:latin typeface="微软雅黑" panose="020B0503020204020204" pitchFamily="34" charset="-122"/>
                <a:ea typeface="微软雅黑" panose="020B0503020204020204" pitchFamily="34" charset="-122"/>
              </a:rPr>
              <a:t>的</a:t>
            </a:r>
            <a:r>
              <a:rPr lang="en-US" altLang="zh-CN" sz="2400" b="1" dirty="0">
                <a:solidFill>
                  <a:schemeClr val="bg1"/>
                </a:solidFill>
                <a:latin typeface="微软雅黑" panose="020B0503020204020204" pitchFamily="34" charset="-122"/>
                <a:ea typeface="微软雅黑" panose="020B0503020204020204" pitchFamily="34" charset="-122"/>
              </a:rPr>
              <a:t>CI/CD</a:t>
            </a:r>
            <a:r>
              <a:rPr lang="zh-CN" altLang="en-US" sz="2400" b="1" dirty="0">
                <a:solidFill>
                  <a:schemeClr val="bg1"/>
                </a:solidFill>
                <a:latin typeface="微软雅黑" panose="020B0503020204020204" pitchFamily="34" charset="-122"/>
                <a:ea typeface="微软雅黑" panose="020B0503020204020204" pitchFamily="34" charset="-122"/>
              </a:rPr>
              <a:t>：基于</a:t>
            </a:r>
            <a:r>
              <a:rPr lang="en-US" altLang="zh-CN" sz="2400" b="1" dirty="0">
                <a:solidFill>
                  <a:schemeClr val="bg1"/>
                </a:solidFill>
                <a:latin typeface="微软雅黑" panose="020B0503020204020204" pitchFamily="34" charset="-122"/>
                <a:ea typeface="微软雅黑" panose="020B0503020204020204" pitchFamily="34" charset="-122"/>
              </a:rPr>
              <a:t>Postman</a:t>
            </a:r>
            <a:r>
              <a:rPr lang="zh-CN" altLang="en-US" sz="2400" b="1" dirty="0">
                <a:solidFill>
                  <a:schemeClr val="bg1"/>
                </a:solidFill>
                <a:latin typeface="微软雅黑" panose="020B0503020204020204" pitchFamily="34" charset="-122"/>
                <a:ea typeface="微软雅黑" panose="020B0503020204020204" pitchFamily="34" charset="-122"/>
              </a:rPr>
              <a:t>的</a:t>
            </a:r>
            <a:r>
              <a:rPr lang="en-US" altLang="zh-CN" sz="2400" b="1" dirty="0">
                <a:solidFill>
                  <a:schemeClr val="bg1"/>
                </a:solidFill>
                <a:latin typeface="微软雅黑" panose="020B0503020204020204" pitchFamily="34" charset="-122"/>
                <a:ea typeface="微软雅黑" panose="020B0503020204020204" pitchFamily="34" charset="-122"/>
              </a:rPr>
              <a:t>API</a:t>
            </a:r>
            <a:r>
              <a:rPr lang="zh-CN" altLang="en-US" sz="2400" b="1" dirty="0">
                <a:solidFill>
                  <a:schemeClr val="bg1"/>
                </a:solidFill>
                <a:latin typeface="微软雅黑" panose="020B0503020204020204" pitchFamily="34" charset="-122"/>
                <a:ea typeface="微软雅黑" panose="020B0503020204020204" pitchFamily="34" charset="-122"/>
              </a:rPr>
              <a:t>自动化测试</a:t>
            </a:r>
          </a:p>
        </p:txBody>
      </p:sp>
      <p:sp>
        <p:nvSpPr>
          <p:cNvPr id="5" name="TextBox 4"/>
          <p:cNvSpPr txBox="1"/>
          <p:nvPr/>
        </p:nvSpPr>
        <p:spPr>
          <a:xfrm>
            <a:off x="496187" y="918648"/>
            <a:ext cx="10912548" cy="5632311"/>
          </a:xfrm>
          <a:prstGeom prst="rect">
            <a:avLst/>
          </a:prstGeom>
          <a:noFill/>
        </p:spPr>
        <p:txBody>
          <a:bodyPr wrap="square" rtlCol="0">
            <a:spAutoFit/>
          </a:bodyPr>
          <a:lstStyle/>
          <a:p>
            <a:pPr>
              <a:lnSpc>
                <a:spcPct val="150000"/>
              </a:lnSpc>
            </a:pPr>
            <a:r>
              <a:rPr lang="en-US" altLang="zh-CN" sz="1600" b="1" dirty="0">
                <a:solidFill>
                  <a:srgbClr val="FF0000"/>
                </a:solidFill>
                <a:latin typeface="微软雅黑" panose="020B0503020204020204" pitchFamily="34" charset="-122"/>
                <a:ea typeface="微软雅黑" panose="020B0503020204020204" pitchFamily="34" charset="-122"/>
              </a:rPr>
              <a:t>API</a:t>
            </a:r>
            <a:r>
              <a:rPr lang="zh-CN" altLang="en-US" sz="1600" b="1" dirty="0">
                <a:solidFill>
                  <a:srgbClr val="FF0000"/>
                </a:solidFill>
                <a:latin typeface="微软雅黑" panose="020B0503020204020204" pitchFamily="34" charset="-122"/>
                <a:ea typeface="微软雅黑" panose="020B0503020204020204" pitchFamily="34" charset="-122"/>
              </a:rPr>
              <a:t>测试：</a:t>
            </a:r>
            <a:endParaRPr lang="en-US" altLang="zh-CN" sz="1600" b="1" dirty="0">
              <a:solidFill>
                <a:srgbClr val="FF0000"/>
              </a:solidFill>
              <a:latin typeface="微软雅黑" panose="020B0503020204020204" pitchFamily="34" charset="-122"/>
              <a:ea typeface="微软雅黑" panose="020B0503020204020204" pitchFamily="34" charset="-122"/>
            </a:endParaRPr>
          </a:p>
          <a:p>
            <a:pPr>
              <a:lnSpc>
                <a:spcPct val="150000"/>
              </a:lnSpc>
            </a:pPr>
            <a:r>
              <a:rPr lang="en-US" altLang="zh-CN" sz="1600" dirty="0">
                <a:latin typeface="微软雅黑" panose="020B0503020204020204" pitchFamily="34" charset="-122"/>
                <a:ea typeface="微软雅黑" panose="020B0503020204020204" pitchFamily="34" charset="-122"/>
              </a:rPr>
              <a:t>Postman</a:t>
            </a:r>
            <a:r>
              <a:rPr lang="zh-CN" altLang="en-US" sz="1600" dirty="0">
                <a:latin typeface="微软雅黑" panose="020B0503020204020204" pitchFamily="34" charset="-122"/>
                <a:ea typeface="微软雅黑" panose="020B0503020204020204" pitchFamily="34" charset="-122"/>
              </a:rPr>
              <a:t>测试沙箱是一个</a:t>
            </a:r>
            <a:r>
              <a:rPr lang="en-US" altLang="zh-CN" sz="1600" dirty="0">
                <a:latin typeface="微软雅黑" panose="020B0503020204020204" pitchFamily="34" charset="-122"/>
                <a:ea typeface="微软雅黑" panose="020B0503020204020204" pitchFamily="34" charset="-122"/>
              </a:rPr>
              <a:t>JavaScript</a:t>
            </a:r>
            <a:r>
              <a:rPr lang="zh-CN" altLang="en-US" sz="1600" dirty="0">
                <a:latin typeface="微软雅黑" panose="020B0503020204020204" pitchFamily="34" charset="-122"/>
                <a:ea typeface="微软雅黑" panose="020B0503020204020204" pitchFamily="34" charset="-122"/>
              </a:rPr>
              <a:t>执行环境，可以通过</a:t>
            </a:r>
            <a:r>
              <a:rPr lang="en-US" altLang="zh-CN" sz="1600" dirty="0">
                <a:latin typeface="微软雅黑" panose="020B0503020204020204" pitchFamily="34" charset="-122"/>
                <a:ea typeface="微软雅黑" panose="020B0503020204020204" pitchFamily="34" charset="-122"/>
              </a:rPr>
              <a:t>JS</a:t>
            </a:r>
            <a:r>
              <a:rPr lang="zh-CN" altLang="en-US" sz="1600" dirty="0">
                <a:latin typeface="微软雅黑" panose="020B0503020204020204" pitchFamily="34" charset="-122"/>
                <a:ea typeface="微软雅黑" panose="020B0503020204020204" pitchFamily="34" charset="-122"/>
              </a:rPr>
              <a:t>脚本来编写</a:t>
            </a:r>
            <a:r>
              <a:rPr lang="en-US" altLang="zh-CN" sz="1600" dirty="0">
                <a:latin typeface="微软雅黑" panose="020B0503020204020204" pitchFamily="34" charset="-122"/>
                <a:ea typeface="微软雅黑" panose="020B0503020204020204" pitchFamily="34" charset="-122"/>
              </a:rPr>
              <a:t>pre-</a:t>
            </a:r>
            <a:r>
              <a:rPr lang="en-US" altLang="zh-CN" sz="1600" dirty="0" err="1">
                <a:latin typeface="微软雅黑" panose="020B0503020204020204" pitchFamily="34" charset="-122"/>
                <a:ea typeface="微软雅黑" panose="020B0503020204020204" pitchFamily="34" charset="-122"/>
              </a:rPr>
              <a:t>requist</a:t>
            </a:r>
            <a:r>
              <a:rPr lang="zh-CN" altLang="en-US" sz="1600" dirty="0">
                <a:latin typeface="微软雅黑" panose="020B0503020204020204" pitchFamily="34" charset="-122"/>
                <a:ea typeface="微软雅黑" panose="020B0503020204020204" pitchFamily="34" charset="-122"/>
              </a:rPr>
              <a:t>和测试脚本。</a:t>
            </a:r>
            <a:r>
              <a:rPr lang="en-US" altLang="zh-CN" sz="1600" dirty="0">
                <a:latin typeface="微软雅黑" panose="020B0503020204020204" pitchFamily="34" charset="-122"/>
                <a:ea typeface="微软雅黑" panose="020B0503020204020204" pitchFamily="34" charset="-122"/>
              </a:rPr>
              <a:t>pre-</a:t>
            </a:r>
            <a:r>
              <a:rPr lang="en-US" altLang="zh-CN" sz="1600" dirty="0" err="1">
                <a:latin typeface="微软雅黑" panose="020B0503020204020204" pitchFamily="34" charset="-122"/>
                <a:ea typeface="微软雅黑" panose="020B0503020204020204" pitchFamily="34" charset="-122"/>
              </a:rPr>
              <a:t>requist</a:t>
            </a:r>
            <a:r>
              <a:rPr lang="zh-CN" altLang="en-US" sz="1600" dirty="0">
                <a:latin typeface="微软雅黑" panose="020B0503020204020204" pitchFamily="34" charset="-122"/>
                <a:ea typeface="微软雅黑" panose="020B0503020204020204" pitchFamily="34" charset="-122"/>
              </a:rPr>
              <a:t>可以用来修改一些默认参数。</a:t>
            </a:r>
          </a:p>
          <a:p>
            <a:pPr>
              <a:lnSpc>
                <a:spcPct val="150000"/>
              </a:lnSpc>
            </a:pPr>
            <a:endParaRPr lang="zh-CN" altLang="en-US" sz="1600" dirty="0">
              <a:latin typeface="微软雅黑" panose="020B0503020204020204" pitchFamily="34" charset="-122"/>
              <a:ea typeface="微软雅黑" panose="020B0503020204020204" pitchFamily="34" charset="-122"/>
            </a:endParaRPr>
          </a:p>
          <a:p>
            <a:pPr>
              <a:lnSpc>
                <a:spcPct val="150000"/>
              </a:lnSpc>
            </a:pPr>
            <a:r>
              <a:rPr lang="en-US" altLang="zh-CN" sz="1600" dirty="0">
                <a:latin typeface="微软雅黑" panose="020B0503020204020204" pitchFamily="34" charset="-122"/>
                <a:ea typeface="微软雅黑" panose="020B0503020204020204" pitchFamily="34" charset="-122"/>
              </a:rPr>
              <a:t>Postman</a:t>
            </a:r>
            <a:r>
              <a:rPr lang="zh-CN" altLang="en-US" sz="1600" dirty="0">
                <a:latin typeface="微软雅黑" panose="020B0503020204020204" pitchFamily="34" charset="-122"/>
                <a:ea typeface="微软雅黑" panose="020B0503020204020204" pitchFamily="34" charset="-122"/>
              </a:rPr>
              <a:t>沙箱集成了几个工具库，比如</a:t>
            </a:r>
            <a:r>
              <a:rPr lang="en-US" altLang="zh-CN" sz="1600" dirty="0" err="1">
                <a:latin typeface="微软雅黑" panose="020B0503020204020204" pitchFamily="34" charset="-122"/>
                <a:ea typeface="微软雅黑" panose="020B0503020204020204" pitchFamily="34" charset="-122"/>
              </a:rPr>
              <a:t>lodash</a:t>
            </a:r>
            <a:r>
              <a:rPr lang="zh-CN" altLang="en-US" sz="1600" dirty="0">
                <a:latin typeface="微软雅黑" panose="020B0503020204020204" pitchFamily="34" charset="-122"/>
                <a:ea typeface="微软雅黑" panose="020B0503020204020204" pitchFamily="34" charset="-122"/>
              </a:rPr>
              <a:t>、</a:t>
            </a:r>
            <a:r>
              <a:rPr lang="en-US" altLang="zh-CN" sz="1600" dirty="0" err="1">
                <a:latin typeface="微软雅黑" panose="020B0503020204020204" pitchFamily="34" charset="-122"/>
                <a:ea typeface="微软雅黑" panose="020B0503020204020204" pitchFamily="34" charset="-122"/>
              </a:rPr>
              <a:t>SugarJs</a:t>
            </a:r>
            <a:r>
              <a:rPr lang="zh-CN" altLang="en-US" sz="1600" dirty="0">
                <a:latin typeface="微软雅黑" panose="020B0503020204020204" pitchFamily="34" charset="-122"/>
                <a:ea typeface="微软雅黑" panose="020B0503020204020204" pitchFamily="34" charset="-122"/>
              </a:rPr>
              <a:t>、</a:t>
            </a:r>
            <a:r>
              <a:rPr lang="en-US" altLang="zh-CN" sz="1600" dirty="0">
                <a:latin typeface="微软雅黑" panose="020B0503020204020204" pitchFamily="34" charset="-122"/>
                <a:ea typeface="微软雅黑" panose="020B0503020204020204" pitchFamily="34" charset="-122"/>
              </a:rPr>
              <a:t>tv4</a:t>
            </a:r>
            <a:r>
              <a:rPr lang="zh-CN" altLang="en-US" sz="1600" dirty="0">
                <a:latin typeface="微软雅黑" panose="020B0503020204020204" pitchFamily="34" charset="-122"/>
                <a:ea typeface="微软雅黑" panose="020B0503020204020204" pitchFamily="34" charset="-122"/>
              </a:rPr>
              <a:t>，还有一些内置函数如</a:t>
            </a:r>
            <a:r>
              <a:rPr lang="en-US" altLang="zh-CN" sz="1600" dirty="0">
                <a:latin typeface="微软雅黑" panose="020B0503020204020204" pitchFamily="34" charset="-122"/>
                <a:ea typeface="微软雅黑" panose="020B0503020204020204" pitchFamily="34" charset="-122"/>
              </a:rPr>
              <a:t>xml2JSON.</a:t>
            </a:r>
          </a:p>
          <a:p>
            <a:pPr>
              <a:lnSpc>
                <a:spcPct val="150000"/>
              </a:lnSpc>
            </a:pPr>
            <a:endParaRPr lang="en-US" altLang="zh-CN" sz="1600" dirty="0">
              <a:latin typeface="微软雅黑" panose="020B0503020204020204" pitchFamily="34" charset="-122"/>
              <a:ea typeface="微软雅黑" panose="020B0503020204020204" pitchFamily="34" charset="-122"/>
            </a:endParaRPr>
          </a:p>
          <a:p>
            <a:pPr>
              <a:lnSpc>
                <a:spcPct val="150000"/>
              </a:lnSpc>
            </a:pPr>
            <a:r>
              <a:rPr lang="en-US" altLang="zh-CN" sz="1600" dirty="0">
                <a:latin typeface="微软雅黑" panose="020B0503020204020204" pitchFamily="34" charset="-122"/>
                <a:ea typeface="微软雅黑" panose="020B0503020204020204" pitchFamily="34" charset="-122"/>
              </a:rPr>
              <a:t>tv4</a:t>
            </a:r>
            <a:r>
              <a:rPr lang="zh-CN" altLang="en-US" sz="1600" dirty="0">
                <a:latin typeface="微软雅黑" panose="020B0503020204020204" pitchFamily="34" charset="-122"/>
                <a:ea typeface="微软雅黑" panose="020B0503020204020204" pitchFamily="34" charset="-122"/>
              </a:rPr>
              <a:t>用于验证</a:t>
            </a:r>
            <a:r>
              <a:rPr lang="en-US" altLang="zh-CN" sz="1600" dirty="0">
                <a:latin typeface="微软雅黑" panose="020B0503020204020204" pitchFamily="34" charset="-122"/>
                <a:ea typeface="微软雅黑" panose="020B0503020204020204" pitchFamily="34" charset="-122"/>
              </a:rPr>
              <a:t>JSON</a:t>
            </a:r>
            <a:r>
              <a:rPr lang="zh-CN" altLang="en-US" sz="1600" dirty="0">
                <a:latin typeface="微软雅黑" panose="020B0503020204020204" pitchFamily="34" charset="-122"/>
                <a:ea typeface="微软雅黑" panose="020B0503020204020204" pitchFamily="34" charset="-122"/>
              </a:rPr>
              <a:t>数据，通过编写</a:t>
            </a:r>
            <a:r>
              <a:rPr lang="en-US" altLang="zh-CN" sz="1600" dirty="0">
                <a:latin typeface="微软雅黑" panose="020B0503020204020204" pitchFamily="34" charset="-122"/>
                <a:ea typeface="微软雅黑" panose="020B0503020204020204" pitchFamily="34" charset="-122"/>
              </a:rPr>
              <a:t>JSON Schema</a:t>
            </a:r>
            <a:r>
              <a:rPr lang="zh-CN" altLang="en-US" sz="1600" dirty="0">
                <a:latin typeface="微软雅黑" panose="020B0503020204020204" pitchFamily="34" charset="-122"/>
                <a:ea typeface="微软雅黑" panose="020B0503020204020204" pitchFamily="34" charset="-122"/>
              </a:rPr>
              <a:t>来验证</a:t>
            </a:r>
            <a:endParaRPr lang="en-US" altLang="zh-CN" sz="1600" dirty="0">
              <a:latin typeface="微软雅黑" panose="020B0503020204020204" pitchFamily="34" charset="-122"/>
              <a:ea typeface="微软雅黑" panose="020B0503020204020204" pitchFamily="34" charset="-122"/>
            </a:endParaRPr>
          </a:p>
          <a:p>
            <a:pPr>
              <a:lnSpc>
                <a:spcPct val="150000"/>
              </a:lnSpc>
            </a:pPr>
            <a:endParaRPr lang="en-US" altLang="zh-CN" sz="1600" dirty="0">
              <a:latin typeface="微软雅黑" panose="020B0503020204020204" pitchFamily="34" charset="-122"/>
              <a:ea typeface="微软雅黑" panose="020B0503020204020204" pitchFamily="34" charset="-122"/>
            </a:endParaRPr>
          </a:p>
          <a:p>
            <a:pPr>
              <a:lnSpc>
                <a:spcPct val="150000"/>
              </a:lnSpc>
            </a:pPr>
            <a:r>
              <a:rPr lang="zh-CN" altLang="en-US" sz="1600" dirty="0">
                <a:latin typeface="微软雅黑" panose="020B0503020204020204" pitchFamily="34" charset="-122"/>
                <a:ea typeface="微软雅黑" panose="020B0503020204020204" pitchFamily="34" charset="-122"/>
              </a:rPr>
              <a:t>测试语法：</a:t>
            </a:r>
          </a:p>
          <a:p>
            <a:pPr>
              <a:lnSpc>
                <a:spcPct val="150000"/>
              </a:lnSpc>
            </a:pPr>
            <a:r>
              <a:rPr lang="en-US" altLang="zh-CN" sz="1600" dirty="0">
                <a:latin typeface="微软雅黑" panose="020B0503020204020204" pitchFamily="34" charset="-122"/>
                <a:ea typeface="微软雅黑" panose="020B0503020204020204" pitchFamily="34" charset="-122"/>
              </a:rPr>
              <a:t>// description </a:t>
            </a:r>
            <a:r>
              <a:rPr lang="zh-CN" altLang="en-US" sz="1600" dirty="0">
                <a:latin typeface="微软雅黑" panose="020B0503020204020204" pitchFamily="34" charset="-122"/>
                <a:ea typeface="微软雅黑" panose="020B0503020204020204" pitchFamily="34" charset="-122"/>
              </a:rPr>
              <a:t>为该测试的描述</a:t>
            </a:r>
          </a:p>
          <a:p>
            <a:pPr>
              <a:lnSpc>
                <a:spcPct val="150000"/>
              </a:lnSpc>
            </a:pPr>
            <a:r>
              <a:rPr lang="en-US" altLang="zh-CN" sz="1600" dirty="0">
                <a:latin typeface="微软雅黑" panose="020B0503020204020204" pitchFamily="34" charset="-122"/>
                <a:ea typeface="微软雅黑" panose="020B0503020204020204" pitchFamily="34" charset="-122"/>
              </a:rPr>
              <a:t>// value </a:t>
            </a:r>
            <a:r>
              <a:rPr lang="zh-CN" altLang="en-US" sz="1600" dirty="0">
                <a:latin typeface="微软雅黑" panose="020B0503020204020204" pitchFamily="34" charset="-122"/>
                <a:ea typeface="微软雅黑" panose="020B0503020204020204" pitchFamily="34" charset="-122"/>
              </a:rPr>
              <a:t>只要</a:t>
            </a:r>
            <a:r>
              <a:rPr lang="en-US" altLang="zh-CN" sz="1600" dirty="0">
                <a:latin typeface="微软雅黑" panose="020B0503020204020204" pitchFamily="34" charset="-122"/>
                <a:ea typeface="微软雅黑" panose="020B0503020204020204" pitchFamily="34" charset="-122"/>
              </a:rPr>
              <a:t>Boolean(value)</a:t>
            </a:r>
            <a:r>
              <a:rPr lang="zh-CN" altLang="en-US" sz="1600" dirty="0">
                <a:latin typeface="微软雅黑" panose="020B0503020204020204" pitchFamily="34" charset="-122"/>
                <a:ea typeface="微软雅黑" panose="020B0503020204020204" pitchFamily="34" charset="-122"/>
              </a:rPr>
              <a:t>不等于</a:t>
            </a:r>
            <a:r>
              <a:rPr lang="en-US" altLang="zh-CN" sz="1600" dirty="0">
                <a:latin typeface="微软雅黑" panose="020B0503020204020204" pitchFamily="34" charset="-122"/>
                <a:ea typeface="微软雅黑" panose="020B0503020204020204" pitchFamily="34" charset="-122"/>
              </a:rPr>
              <a:t>false</a:t>
            </a:r>
            <a:r>
              <a:rPr lang="zh-CN" altLang="en-US" sz="1600" dirty="0">
                <a:latin typeface="微软雅黑" panose="020B0503020204020204" pitchFamily="34" charset="-122"/>
                <a:ea typeface="微软雅黑" panose="020B0503020204020204" pitchFamily="34" charset="-122"/>
              </a:rPr>
              <a:t>，这个测试就是</a:t>
            </a:r>
            <a:r>
              <a:rPr lang="en-US" altLang="zh-CN" sz="1600" dirty="0">
                <a:latin typeface="微软雅黑" panose="020B0503020204020204" pitchFamily="34" charset="-122"/>
                <a:ea typeface="微软雅黑" panose="020B0503020204020204" pitchFamily="34" charset="-122"/>
              </a:rPr>
              <a:t>PASS</a:t>
            </a:r>
          </a:p>
          <a:p>
            <a:pPr>
              <a:lnSpc>
                <a:spcPct val="150000"/>
              </a:lnSpc>
            </a:pPr>
            <a:r>
              <a:rPr lang="en-US" altLang="zh-CN" sz="1600" dirty="0">
                <a:latin typeface="微软雅黑" panose="020B0503020204020204" pitchFamily="34" charset="-122"/>
                <a:ea typeface="微软雅黑" panose="020B0503020204020204" pitchFamily="34" charset="-122"/>
              </a:rPr>
              <a:t>tests[description] = value</a:t>
            </a:r>
          </a:p>
          <a:p>
            <a:pPr>
              <a:lnSpc>
                <a:spcPct val="150000"/>
              </a:lnSpc>
            </a:pPr>
            <a:endParaRPr lang="en-US" altLang="zh-CN" sz="1600" dirty="0">
              <a:latin typeface="微软雅黑" panose="020B0503020204020204" pitchFamily="34" charset="-122"/>
              <a:ea typeface="微软雅黑" panose="020B0503020204020204" pitchFamily="34" charset="-122"/>
            </a:endParaRPr>
          </a:p>
          <a:p>
            <a:pPr>
              <a:lnSpc>
                <a:spcPct val="150000"/>
              </a:lnSpc>
            </a:pPr>
            <a:r>
              <a:rPr lang="en-US" altLang="zh-CN" sz="1600" dirty="0">
                <a:latin typeface="微软雅黑" panose="020B0503020204020204" pitchFamily="34" charset="-122"/>
                <a:ea typeface="微软雅黑" panose="020B0503020204020204" pitchFamily="34" charset="-122"/>
              </a:rPr>
              <a:t>// example</a:t>
            </a:r>
          </a:p>
          <a:p>
            <a:pPr>
              <a:lnSpc>
                <a:spcPct val="150000"/>
              </a:lnSpc>
            </a:pPr>
            <a:r>
              <a:rPr lang="en-US" altLang="zh-CN" sz="1600" dirty="0">
                <a:latin typeface="微软雅黑" panose="020B0503020204020204" pitchFamily="34" charset="-122"/>
                <a:ea typeface="微软雅黑" panose="020B0503020204020204" pitchFamily="34" charset="-122"/>
              </a:rPr>
              <a:t>tests["Status code is 200"] = </a:t>
            </a:r>
            <a:r>
              <a:rPr lang="en-US" altLang="zh-CN" sz="1600" dirty="0" err="1">
                <a:latin typeface="微软雅黑" panose="020B0503020204020204" pitchFamily="34" charset="-122"/>
                <a:ea typeface="微软雅黑" panose="020B0503020204020204" pitchFamily="34" charset="-122"/>
              </a:rPr>
              <a:t>responseCode.code</a:t>
            </a:r>
            <a:r>
              <a:rPr lang="en-US" altLang="zh-CN" sz="1600" dirty="0">
                <a:latin typeface="微软雅黑" panose="020B0503020204020204" pitchFamily="34" charset="-122"/>
                <a:ea typeface="微软雅黑" panose="020B0503020204020204" pitchFamily="34" charset="-122"/>
              </a:rPr>
              <a:t> === 200;</a:t>
            </a:r>
            <a:endParaRPr lang="zh-CN" altLang="en-US" sz="16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8467308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基于</a:t>
            </a:r>
            <a:r>
              <a:rPr lang="en-US" altLang="zh-CN" sz="2400" b="1" dirty="0">
                <a:solidFill>
                  <a:schemeClr val="bg1"/>
                </a:solidFill>
                <a:latin typeface="微软雅黑" panose="020B0503020204020204" pitchFamily="34" charset="-122"/>
                <a:ea typeface="微软雅黑" panose="020B0503020204020204" pitchFamily="34" charset="-122"/>
              </a:rPr>
              <a:t>Jenkins</a:t>
            </a:r>
            <a:r>
              <a:rPr lang="zh-CN" altLang="en-US" sz="2400" b="1" dirty="0">
                <a:solidFill>
                  <a:schemeClr val="bg1"/>
                </a:solidFill>
                <a:latin typeface="微软雅黑" panose="020B0503020204020204" pitchFamily="34" charset="-122"/>
                <a:ea typeface="微软雅黑" panose="020B0503020204020204" pitchFamily="34" charset="-122"/>
              </a:rPr>
              <a:t>的</a:t>
            </a:r>
            <a:r>
              <a:rPr lang="en-US" altLang="zh-CN" sz="2400" b="1" dirty="0">
                <a:solidFill>
                  <a:schemeClr val="bg1"/>
                </a:solidFill>
                <a:latin typeface="微软雅黑" panose="020B0503020204020204" pitchFamily="34" charset="-122"/>
                <a:ea typeface="微软雅黑" panose="020B0503020204020204" pitchFamily="34" charset="-122"/>
              </a:rPr>
              <a:t>CI/CD</a:t>
            </a:r>
            <a:r>
              <a:rPr lang="zh-CN" altLang="en-US" sz="2400" b="1" dirty="0">
                <a:solidFill>
                  <a:schemeClr val="bg1"/>
                </a:solidFill>
                <a:latin typeface="微软雅黑" panose="020B0503020204020204" pitchFamily="34" charset="-122"/>
                <a:ea typeface="微软雅黑" panose="020B0503020204020204" pitchFamily="34" charset="-122"/>
              </a:rPr>
              <a:t>：基于</a:t>
            </a:r>
            <a:r>
              <a:rPr lang="en-US" altLang="zh-CN" sz="2400" b="1" dirty="0">
                <a:solidFill>
                  <a:schemeClr val="bg1"/>
                </a:solidFill>
                <a:latin typeface="微软雅黑" panose="020B0503020204020204" pitchFamily="34" charset="-122"/>
                <a:ea typeface="微软雅黑" panose="020B0503020204020204" pitchFamily="34" charset="-122"/>
              </a:rPr>
              <a:t>Postman</a:t>
            </a:r>
            <a:r>
              <a:rPr lang="zh-CN" altLang="en-US" sz="2400" b="1" dirty="0">
                <a:solidFill>
                  <a:schemeClr val="bg1"/>
                </a:solidFill>
                <a:latin typeface="微软雅黑" panose="020B0503020204020204" pitchFamily="34" charset="-122"/>
                <a:ea typeface="微软雅黑" panose="020B0503020204020204" pitchFamily="34" charset="-122"/>
              </a:rPr>
              <a:t>的</a:t>
            </a:r>
            <a:r>
              <a:rPr lang="en-US" altLang="zh-CN" sz="2400" b="1" dirty="0">
                <a:solidFill>
                  <a:schemeClr val="bg1"/>
                </a:solidFill>
                <a:latin typeface="微软雅黑" panose="020B0503020204020204" pitchFamily="34" charset="-122"/>
                <a:ea typeface="微软雅黑" panose="020B0503020204020204" pitchFamily="34" charset="-122"/>
              </a:rPr>
              <a:t>API</a:t>
            </a:r>
            <a:r>
              <a:rPr lang="zh-CN" altLang="en-US" sz="2400" b="1" dirty="0">
                <a:solidFill>
                  <a:schemeClr val="bg1"/>
                </a:solidFill>
                <a:latin typeface="微软雅黑" panose="020B0503020204020204" pitchFamily="34" charset="-122"/>
                <a:ea typeface="微软雅黑" panose="020B0503020204020204" pitchFamily="34" charset="-122"/>
              </a:rPr>
              <a:t>自动化测试</a:t>
            </a:r>
          </a:p>
        </p:txBody>
      </p:sp>
      <p:sp>
        <p:nvSpPr>
          <p:cNvPr id="5" name="TextBox 4"/>
          <p:cNvSpPr txBox="1"/>
          <p:nvPr/>
        </p:nvSpPr>
        <p:spPr>
          <a:xfrm>
            <a:off x="496187" y="918648"/>
            <a:ext cx="10912548" cy="787523"/>
          </a:xfrm>
          <a:prstGeom prst="rect">
            <a:avLst/>
          </a:prstGeom>
          <a:noFill/>
        </p:spPr>
        <p:txBody>
          <a:bodyPr wrap="square" rtlCol="0">
            <a:spAutoFit/>
          </a:bodyPr>
          <a:lstStyle/>
          <a:p>
            <a:pPr>
              <a:lnSpc>
                <a:spcPct val="150000"/>
              </a:lnSpc>
            </a:pPr>
            <a:r>
              <a:rPr lang="zh-CN" altLang="en-US" sz="1600" b="1" dirty="0">
                <a:solidFill>
                  <a:srgbClr val="FF0000"/>
                </a:solidFill>
                <a:latin typeface="微软雅黑" panose="020B0503020204020204" pitchFamily="34" charset="-122"/>
                <a:ea typeface="微软雅黑" panose="020B0503020204020204" pitchFamily="34" charset="-122"/>
              </a:rPr>
              <a:t>实例：</a:t>
            </a:r>
            <a:endParaRPr lang="en-US" altLang="zh-CN" sz="1600" b="1" dirty="0">
              <a:solidFill>
                <a:srgbClr val="FF0000"/>
              </a:solidFill>
              <a:latin typeface="微软雅黑" panose="020B0503020204020204" pitchFamily="34" charset="-122"/>
              <a:ea typeface="微软雅黑" panose="020B0503020204020204" pitchFamily="34" charset="-122"/>
            </a:endParaRPr>
          </a:p>
          <a:p>
            <a:pPr>
              <a:lnSpc>
                <a:spcPct val="150000"/>
              </a:lnSpc>
            </a:pPr>
            <a:endParaRPr lang="en-US" altLang="zh-CN" sz="1600" b="1" dirty="0">
              <a:solidFill>
                <a:srgbClr val="FF0000"/>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2"/>
          <a:stretch>
            <a:fillRect/>
          </a:stretch>
        </p:blipFill>
        <p:spPr>
          <a:xfrm>
            <a:off x="1371599" y="1010091"/>
            <a:ext cx="9707527" cy="5349745"/>
          </a:xfrm>
          <a:prstGeom prst="rect">
            <a:avLst/>
          </a:prstGeom>
        </p:spPr>
      </p:pic>
    </p:spTree>
    <p:extLst>
      <p:ext uri="{BB962C8B-B14F-4D97-AF65-F5344CB8AC3E}">
        <p14:creationId xmlns:p14="http://schemas.microsoft.com/office/powerpoint/2010/main" val="2228890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p:cNvSpPr/>
          <p:nvPr/>
        </p:nvSpPr>
        <p:spPr>
          <a:xfrm>
            <a:off x="0" y="1073427"/>
            <a:ext cx="23555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735496" y="1073426"/>
            <a:ext cx="3336774"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TextBox 22"/>
          <p:cNvSpPr txBox="1"/>
          <p:nvPr/>
        </p:nvSpPr>
        <p:spPr>
          <a:xfrm>
            <a:off x="1051891" y="1065798"/>
            <a:ext cx="3147969" cy="369332"/>
          </a:xfrm>
          <a:prstGeom prst="rect">
            <a:avLst/>
          </a:prstGeom>
          <a:noFill/>
        </p:spPr>
        <p:txBody>
          <a:bodyPr wrap="squar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WEB</a:t>
            </a:r>
            <a:r>
              <a:rPr lang="zh-CN" altLang="en-US" dirty="0">
                <a:solidFill>
                  <a:schemeClr val="bg1"/>
                </a:solidFill>
                <a:latin typeface="微软雅黑" panose="020B0503020204020204" pitchFamily="34" charset="-122"/>
                <a:ea typeface="微软雅黑" panose="020B0503020204020204" pitchFamily="34" charset="-122"/>
              </a:rPr>
              <a:t>技术发展与</a:t>
            </a:r>
            <a:r>
              <a:rPr lang="en-US" altLang="zh-CN" dirty="0">
                <a:solidFill>
                  <a:schemeClr val="bg1"/>
                </a:solidFill>
                <a:latin typeface="微软雅黑" panose="020B0503020204020204" pitchFamily="34" charset="-122"/>
                <a:ea typeface="微软雅黑" panose="020B0503020204020204" pitchFamily="34" charset="-122"/>
              </a:rPr>
              <a:t>REST</a:t>
            </a:r>
            <a:r>
              <a:rPr lang="zh-CN" altLang="en-US" dirty="0">
                <a:solidFill>
                  <a:schemeClr val="bg1"/>
                </a:solidFill>
                <a:latin typeface="微软雅黑" panose="020B0503020204020204" pitchFamily="34" charset="-122"/>
                <a:ea typeface="微软雅黑" panose="020B0503020204020204" pitchFamily="34" charset="-122"/>
              </a:rPr>
              <a:t>的由来</a:t>
            </a:r>
          </a:p>
        </p:txBody>
      </p:sp>
      <p:sp>
        <p:nvSpPr>
          <p:cNvPr id="24" name="TextBox 23"/>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r>
              <a:rPr lang="en-US" altLang="zh-CN" sz="2400" b="1" dirty="0">
                <a:solidFill>
                  <a:schemeClr val="bg1"/>
                </a:solidFill>
                <a:latin typeface="微软雅黑" panose="020B0503020204020204" pitchFamily="34" charset="-122"/>
                <a:ea typeface="微软雅黑" panose="020B0503020204020204" pitchFamily="34" charset="-122"/>
              </a:rPr>
              <a:t>REST</a:t>
            </a:r>
            <a:r>
              <a:rPr lang="zh-CN" altLang="en-US" sz="2400" b="1" dirty="0">
                <a:solidFill>
                  <a:schemeClr val="bg1"/>
                </a:solidFill>
                <a:latin typeface="微软雅黑" panose="020B0503020204020204" pitchFamily="34" charset="-122"/>
                <a:ea typeface="微软雅黑" panose="020B0503020204020204" pitchFamily="34" charset="-122"/>
              </a:rPr>
              <a:t>架构风格介绍</a:t>
            </a:r>
          </a:p>
        </p:txBody>
      </p:sp>
      <p:sp>
        <p:nvSpPr>
          <p:cNvPr id="8" name="内容占位符 2"/>
          <p:cNvSpPr txBox="1">
            <a:spLocks/>
          </p:cNvSpPr>
          <p:nvPr/>
        </p:nvSpPr>
        <p:spPr>
          <a:xfrm>
            <a:off x="250050" y="1837851"/>
            <a:ext cx="8915400" cy="4467256"/>
          </a:xfrm>
          <a:prstGeom prst="rect">
            <a:avLst/>
          </a:prstGeom>
        </p:spPr>
        <p:txBody>
          <a:bodyPr/>
          <a:lstStyle>
            <a:lvl1pPr marL="274320" indent="-228600" algn="l" defTabSz="914400" rtl="0" eaLnBrk="1" latinLnBrk="0" hangingPunct="1">
              <a:lnSpc>
                <a:spcPct val="90000"/>
              </a:lnSpc>
              <a:spcBef>
                <a:spcPts val="1800"/>
              </a:spcBef>
              <a:buClr>
                <a:schemeClr val="tx2"/>
              </a:buClr>
              <a:buSzPct val="80000"/>
              <a:buFont typeface="Wingdings" pitchFamily="2" charset="2"/>
              <a:buChar char="§"/>
              <a:defRPr lang="zh-CN" sz="2000" kern="1200">
                <a:solidFill>
                  <a:schemeClr val="tx2"/>
                </a:solidFill>
                <a:latin typeface="Microsoft YaHei" panose="020B0503020204020204" pitchFamily="34" charset="-122"/>
                <a:ea typeface="Microsoft YaHei" panose="020B0503020204020204" pitchFamily="34" charset="-122"/>
                <a:cs typeface="+mn-cs"/>
              </a:defRPr>
            </a:lvl1pPr>
            <a:lvl2pPr marL="594360" indent="-228600" algn="l" defTabSz="914400" rtl="0" eaLnBrk="1" latinLnBrk="0" hangingPunct="1">
              <a:lnSpc>
                <a:spcPct val="90000"/>
              </a:lnSpc>
              <a:spcBef>
                <a:spcPts val="1000"/>
              </a:spcBef>
              <a:buClr>
                <a:schemeClr val="tx2"/>
              </a:buClr>
              <a:buSzPct val="80000"/>
              <a:buFont typeface="Wingdings" pitchFamily="2" charset="2"/>
              <a:buChar char="§"/>
              <a:defRPr lang="zh-CN" sz="1800" kern="1200">
                <a:solidFill>
                  <a:schemeClr val="tx2"/>
                </a:solidFill>
                <a:latin typeface="Microsoft YaHei" panose="020B0503020204020204" pitchFamily="34" charset="-122"/>
                <a:ea typeface="Microsoft YaHei" panose="020B0503020204020204" pitchFamily="34" charset="-122"/>
                <a:cs typeface="+mn-cs"/>
              </a:defRPr>
            </a:lvl2pPr>
            <a:lvl3pPr marL="914400" indent="-228600" algn="l" defTabSz="914400" rtl="0" eaLnBrk="1" latinLnBrk="0" hangingPunct="1">
              <a:lnSpc>
                <a:spcPct val="90000"/>
              </a:lnSpc>
              <a:spcBef>
                <a:spcPts val="800"/>
              </a:spcBef>
              <a:buClr>
                <a:schemeClr val="tx2"/>
              </a:buClr>
              <a:buSzPct val="80000"/>
              <a:buFont typeface="Wingdings" pitchFamily="2" charset="2"/>
              <a:buChar char="§"/>
              <a:defRPr lang="zh-CN" sz="1600" kern="1200">
                <a:solidFill>
                  <a:schemeClr val="tx2"/>
                </a:solidFill>
                <a:latin typeface="Microsoft YaHei" panose="020B0503020204020204" pitchFamily="34" charset="-122"/>
                <a:ea typeface="Microsoft YaHei" panose="020B0503020204020204" pitchFamily="34" charset="-122"/>
                <a:cs typeface="+mn-cs"/>
              </a:defRPr>
            </a:lvl3pPr>
            <a:lvl4pPr marL="123444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4pPr>
            <a:lvl5pPr marL="155448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5pPr>
            <a:lvl6pPr marL="1874520" indent="-228600" algn="l" defTabSz="914400" rtl="0" eaLnBrk="1" latinLnBrk="0" hangingPunct="1">
              <a:lnSpc>
                <a:spcPct val="90000"/>
              </a:lnSpc>
              <a:spcBef>
                <a:spcPts val="800"/>
              </a:spcBef>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6pPr>
            <a:lvl7pPr marL="219456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7pPr>
            <a:lvl8pPr marL="251460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8pPr>
            <a:lvl9pPr marL="283464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9pPr>
          </a:lstStyle>
          <a:p>
            <a:r>
              <a:rPr lang="zh-CN" altLang="en-US" sz="2200" dirty="0"/>
              <a:t>深入理解</a:t>
            </a:r>
            <a:r>
              <a:rPr lang="en-US" altLang="zh-CN" sz="2200" dirty="0"/>
              <a:t>REST</a:t>
            </a:r>
            <a:r>
              <a:rPr lang="zh-CN" altLang="en-US" sz="2200" dirty="0"/>
              <a:t>架构风格</a:t>
            </a:r>
          </a:p>
          <a:p>
            <a:pPr>
              <a:buFont typeface="Wingdings" pitchFamily="2" charset="2"/>
              <a:buChar char="ü"/>
            </a:pPr>
            <a:r>
              <a:rPr lang="en-US" altLang="zh-CN" sz="1400" dirty="0"/>
              <a:t>REST</a:t>
            </a:r>
            <a:r>
              <a:rPr lang="zh-CN" altLang="en-US" sz="1400" dirty="0"/>
              <a:t>并不是一种具体的技术</a:t>
            </a:r>
          </a:p>
          <a:p>
            <a:pPr>
              <a:buFont typeface="Wingdings" pitchFamily="2" charset="2"/>
              <a:buChar char="ü"/>
            </a:pPr>
            <a:r>
              <a:rPr lang="en-US" altLang="zh-CN" sz="1400" dirty="0"/>
              <a:t>REST</a:t>
            </a:r>
            <a:r>
              <a:rPr lang="zh-CN" altLang="en-US" sz="1400" dirty="0"/>
              <a:t>不是一种具体的规范</a:t>
            </a:r>
          </a:p>
          <a:p>
            <a:pPr>
              <a:buFont typeface="Wingdings" pitchFamily="2" charset="2"/>
              <a:buChar char="ü"/>
            </a:pPr>
            <a:r>
              <a:rPr lang="en-US" altLang="zh-CN" sz="1400" dirty="0"/>
              <a:t>REST</a:t>
            </a:r>
            <a:r>
              <a:rPr lang="zh-CN" altLang="en-US" sz="1400" dirty="0"/>
              <a:t>是一种内涵非常丰富的架构风格</a:t>
            </a:r>
          </a:p>
          <a:p>
            <a:pPr>
              <a:buFont typeface="Wingdings" pitchFamily="2" charset="2"/>
              <a:buChar char="ü"/>
            </a:pPr>
            <a:endParaRPr lang="zh-CN" altLang="en-US" sz="1400" dirty="0"/>
          </a:p>
          <a:p>
            <a:r>
              <a:rPr lang="zh-CN" altLang="en-US" sz="2200" dirty="0"/>
              <a:t>架构风格的概念</a:t>
            </a:r>
          </a:p>
          <a:p>
            <a:pPr marL="0" indent="0">
              <a:lnSpc>
                <a:spcPct val="150000"/>
              </a:lnSpc>
              <a:buFont typeface="Wingdings" pitchFamily="2" charset="2"/>
              <a:buNone/>
            </a:pPr>
            <a:r>
              <a:rPr lang="zh-CN" altLang="en-US" sz="1400" b="1" i="1" dirty="0"/>
              <a:t>架构风格</a:t>
            </a:r>
            <a:r>
              <a:rPr lang="zh-CN" altLang="en-US" sz="1400" dirty="0"/>
              <a:t>是一种研究和评价软件架构设计的方法，它是比架构更加抽象的概念。</a:t>
            </a:r>
          </a:p>
          <a:p>
            <a:pPr marL="0" indent="0">
              <a:lnSpc>
                <a:spcPct val="150000"/>
              </a:lnSpc>
              <a:buFont typeface="Wingdings" pitchFamily="2" charset="2"/>
              <a:buNone/>
            </a:pPr>
            <a:r>
              <a:rPr lang="zh-CN" altLang="en-US" sz="1400" dirty="0"/>
              <a:t>一种架构风格是由一组相互协作的架构约束来定义的。</a:t>
            </a:r>
          </a:p>
          <a:p>
            <a:pPr marL="0" indent="0">
              <a:lnSpc>
                <a:spcPct val="150000"/>
              </a:lnSpc>
              <a:buFont typeface="Wingdings" pitchFamily="2" charset="2"/>
              <a:buNone/>
            </a:pPr>
            <a:r>
              <a:rPr lang="zh-CN" altLang="en-US" sz="1400" dirty="0"/>
              <a:t>架构约束是指软件的运行环境施加在架构设计之上的约束。</a:t>
            </a:r>
          </a:p>
          <a:p>
            <a:pPr marL="0" indent="0">
              <a:buFont typeface="Wingdings" pitchFamily="2" charset="2"/>
              <a:buNone/>
            </a:pPr>
            <a:endParaRPr lang="zh-CN" altLang="en-US" sz="1400" dirty="0"/>
          </a:p>
        </p:txBody>
      </p:sp>
    </p:spTree>
    <p:extLst>
      <p:ext uri="{BB962C8B-B14F-4D97-AF65-F5344CB8AC3E}">
        <p14:creationId xmlns:p14="http://schemas.microsoft.com/office/powerpoint/2010/main" val="1375464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基于</a:t>
            </a:r>
            <a:r>
              <a:rPr lang="en-US" altLang="zh-CN" sz="2400" b="1" dirty="0">
                <a:solidFill>
                  <a:schemeClr val="bg1"/>
                </a:solidFill>
                <a:latin typeface="微软雅黑" panose="020B0503020204020204" pitchFamily="34" charset="-122"/>
                <a:ea typeface="微软雅黑" panose="020B0503020204020204" pitchFamily="34" charset="-122"/>
              </a:rPr>
              <a:t>Jenkins</a:t>
            </a:r>
            <a:r>
              <a:rPr lang="zh-CN" altLang="en-US" sz="2400" b="1" dirty="0">
                <a:solidFill>
                  <a:schemeClr val="bg1"/>
                </a:solidFill>
                <a:latin typeface="微软雅黑" panose="020B0503020204020204" pitchFamily="34" charset="-122"/>
                <a:ea typeface="微软雅黑" panose="020B0503020204020204" pitchFamily="34" charset="-122"/>
              </a:rPr>
              <a:t>的</a:t>
            </a:r>
            <a:r>
              <a:rPr lang="en-US" altLang="zh-CN" sz="2400" b="1" dirty="0">
                <a:solidFill>
                  <a:schemeClr val="bg1"/>
                </a:solidFill>
                <a:latin typeface="微软雅黑" panose="020B0503020204020204" pitchFamily="34" charset="-122"/>
                <a:ea typeface="微软雅黑" panose="020B0503020204020204" pitchFamily="34" charset="-122"/>
              </a:rPr>
              <a:t>CI/CD</a:t>
            </a:r>
            <a:r>
              <a:rPr lang="zh-CN" altLang="en-US" sz="2400" b="1" dirty="0">
                <a:solidFill>
                  <a:schemeClr val="bg1"/>
                </a:solidFill>
                <a:latin typeface="微软雅黑" panose="020B0503020204020204" pitchFamily="34" charset="-122"/>
                <a:ea typeface="微软雅黑" panose="020B0503020204020204" pitchFamily="34" charset="-122"/>
              </a:rPr>
              <a:t>：基于</a:t>
            </a:r>
            <a:r>
              <a:rPr lang="en-US" altLang="zh-CN" sz="2400" b="1" dirty="0">
                <a:solidFill>
                  <a:schemeClr val="bg1"/>
                </a:solidFill>
                <a:latin typeface="微软雅黑" panose="020B0503020204020204" pitchFamily="34" charset="-122"/>
                <a:ea typeface="微软雅黑" panose="020B0503020204020204" pitchFamily="34" charset="-122"/>
              </a:rPr>
              <a:t>Postman</a:t>
            </a:r>
            <a:r>
              <a:rPr lang="zh-CN" altLang="en-US" sz="2400" b="1" dirty="0">
                <a:solidFill>
                  <a:schemeClr val="bg1"/>
                </a:solidFill>
                <a:latin typeface="微软雅黑" panose="020B0503020204020204" pitchFamily="34" charset="-122"/>
                <a:ea typeface="微软雅黑" panose="020B0503020204020204" pitchFamily="34" charset="-122"/>
              </a:rPr>
              <a:t>的</a:t>
            </a:r>
            <a:r>
              <a:rPr lang="en-US" altLang="zh-CN" sz="2400" b="1" dirty="0">
                <a:solidFill>
                  <a:schemeClr val="bg1"/>
                </a:solidFill>
                <a:latin typeface="微软雅黑" panose="020B0503020204020204" pitchFamily="34" charset="-122"/>
                <a:ea typeface="微软雅黑" panose="020B0503020204020204" pitchFamily="34" charset="-122"/>
              </a:rPr>
              <a:t>API</a:t>
            </a:r>
            <a:r>
              <a:rPr lang="zh-CN" altLang="en-US" sz="2400" b="1" dirty="0">
                <a:solidFill>
                  <a:schemeClr val="bg1"/>
                </a:solidFill>
                <a:latin typeface="微软雅黑" panose="020B0503020204020204" pitchFamily="34" charset="-122"/>
                <a:ea typeface="微软雅黑" panose="020B0503020204020204" pitchFamily="34" charset="-122"/>
              </a:rPr>
              <a:t>自动化测试</a:t>
            </a:r>
          </a:p>
        </p:txBody>
      </p:sp>
      <p:sp>
        <p:nvSpPr>
          <p:cNvPr id="5" name="TextBox 4"/>
          <p:cNvSpPr txBox="1"/>
          <p:nvPr/>
        </p:nvSpPr>
        <p:spPr>
          <a:xfrm>
            <a:off x="496187" y="918648"/>
            <a:ext cx="10912548" cy="1200329"/>
          </a:xfrm>
          <a:prstGeom prst="rect">
            <a:avLst/>
          </a:prstGeom>
          <a:noFill/>
        </p:spPr>
        <p:txBody>
          <a:bodyPr wrap="square" rtlCol="0">
            <a:spAutoFit/>
          </a:bodyPr>
          <a:lstStyle/>
          <a:p>
            <a:pPr>
              <a:lnSpc>
                <a:spcPct val="150000"/>
              </a:lnSpc>
            </a:pPr>
            <a:r>
              <a:rPr lang="zh-CN" altLang="en-US" sz="1600" b="1" dirty="0">
                <a:solidFill>
                  <a:srgbClr val="FF0000"/>
                </a:solidFill>
                <a:latin typeface="微软雅黑" panose="020B0503020204020204" pitchFamily="34" charset="-122"/>
                <a:ea typeface="微软雅黑" panose="020B0503020204020204" pitchFamily="34" charset="-122"/>
              </a:rPr>
              <a:t>一键运行与分享集合：</a:t>
            </a:r>
            <a:endParaRPr lang="en-US" altLang="zh-CN" sz="1600" b="1" dirty="0">
              <a:solidFill>
                <a:srgbClr val="FF0000"/>
              </a:solidFill>
              <a:latin typeface="微软雅黑" panose="020B0503020204020204" pitchFamily="34" charset="-122"/>
              <a:ea typeface="微软雅黑" panose="020B0503020204020204" pitchFamily="34" charset="-122"/>
            </a:endParaRPr>
          </a:p>
          <a:p>
            <a:pPr>
              <a:lnSpc>
                <a:spcPct val="150000"/>
              </a:lnSpc>
            </a:pPr>
            <a:r>
              <a:rPr lang="zh-CN" altLang="en-US" sz="1600" dirty="0">
                <a:latin typeface="微软雅黑" panose="020B0503020204020204" pitchFamily="34" charset="-122"/>
                <a:ea typeface="微软雅黑" panose="020B0503020204020204" pitchFamily="34" charset="-122"/>
              </a:rPr>
              <a:t>将每一个测试保存到</a:t>
            </a:r>
            <a:r>
              <a:rPr lang="en-US" altLang="zh-CN" sz="1600" dirty="0" err="1">
                <a:latin typeface="微软雅黑" panose="020B0503020204020204" pitchFamily="34" charset="-122"/>
                <a:ea typeface="微软雅黑" panose="020B0503020204020204" pitchFamily="34" charset="-122"/>
              </a:rPr>
              <a:t>PostmanTest</a:t>
            </a:r>
            <a:r>
              <a:rPr lang="zh-CN" altLang="en-US" sz="1600" dirty="0">
                <a:latin typeface="微软雅黑" panose="020B0503020204020204" pitchFamily="34" charset="-122"/>
                <a:ea typeface="微软雅黑" panose="020B0503020204020204" pitchFamily="34" charset="-122"/>
              </a:rPr>
              <a:t>的集合中，这样我们就可以在任何时候打开和运行你想要的测试，并且可以一键运行所有，或者将集合分享给你的小伙伴，也可以获取嵌入式代码（如下面的按钮）。</a:t>
            </a:r>
            <a:endParaRPr lang="en-US" altLang="zh-CN" sz="1600" dirty="0">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2"/>
          <a:stretch>
            <a:fillRect/>
          </a:stretch>
        </p:blipFill>
        <p:spPr>
          <a:xfrm>
            <a:off x="2285446" y="2118977"/>
            <a:ext cx="6238875" cy="4210050"/>
          </a:xfrm>
          <a:prstGeom prst="rect">
            <a:avLst/>
          </a:prstGeom>
        </p:spPr>
      </p:pic>
    </p:spTree>
    <p:extLst>
      <p:ext uri="{BB962C8B-B14F-4D97-AF65-F5344CB8AC3E}">
        <p14:creationId xmlns:p14="http://schemas.microsoft.com/office/powerpoint/2010/main" val="454294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基于</a:t>
            </a:r>
            <a:r>
              <a:rPr lang="en-US" altLang="zh-CN" sz="2400" b="1" dirty="0">
                <a:solidFill>
                  <a:schemeClr val="bg1"/>
                </a:solidFill>
                <a:latin typeface="微软雅黑" panose="020B0503020204020204" pitchFamily="34" charset="-122"/>
                <a:ea typeface="微软雅黑" panose="020B0503020204020204" pitchFamily="34" charset="-122"/>
              </a:rPr>
              <a:t>Jenkins</a:t>
            </a:r>
            <a:r>
              <a:rPr lang="zh-CN" altLang="en-US" sz="2400" b="1" dirty="0">
                <a:solidFill>
                  <a:schemeClr val="bg1"/>
                </a:solidFill>
                <a:latin typeface="微软雅黑" panose="020B0503020204020204" pitchFamily="34" charset="-122"/>
                <a:ea typeface="微软雅黑" panose="020B0503020204020204" pitchFamily="34" charset="-122"/>
              </a:rPr>
              <a:t>的</a:t>
            </a:r>
            <a:r>
              <a:rPr lang="en-US" altLang="zh-CN" sz="2400" b="1" dirty="0">
                <a:solidFill>
                  <a:schemeClr val="bg1"/>
                </a:solidFill>
                <a:latin typeface="微软雅黑" panose="020B0503020204020204" pitchFamily="34" charset="-122"/>
                <a:ea typeface="微软雅黑" panose="020B0503020204020204" pitchFamily="34" charset="-122"/>
              </a:rPr>
              <a:t>CI/CD</a:t>
            </a:r>
            <a:r>
              <a:rPr lang="zh-CN" altLang="en-US" sz="2400" b="1" dirty="0">
                <a:solidFill>
                  <a:schemeClr val="bg1"/>
                </a:solidFill>
                <a:latin typeface="微软雅黑" panose="020B0503020204020204" pitchFamily="34" charset="-122"/>
                <a:ea typeface="微软雅黑" panose="020B0503020204020204" pitchFamily="34" charset="-122"/>
              </a:rPr>
              <a:t>：基于</a:t>
            </a:r>
            <a:r>
              <a:rPr lang="en-US" altLang="zh-CN" sz="2400" b="1" dirty="0">
                <a:solidFill>
                  <a:schemeClr val="bg1"/>
                </a:solidFill>
                <a:latin typeface="微软雅黑" panose="020B0503020204020204" pitchFamily="34" charset="-122"/>
                <a:ea typeface="微软雅黑" panose="020B0503020204020204" pitchFamily="34" charset="-122"/>
              </a:rPr>
              <a:t>Postman</a:t>
            </a:r>
            <a:r>
              <a:rPr lang="zh-CN" altLang="en-US" sz="2400" b="1" dirty="0">
                <a:solidFill>
                  <a:schemeClr val="bg1"/>
                </a:solidFill>
                <a:latin typeface="微软雅黑" panose="020B0503020204020204" pitchFamily="34" charset="-122"/>
                <a:ea typeface="微软雅黑" panose="020B0503020204020204" pitchFamily="34" charset="-122"/>
              </a:rPr>
              <a:t>的</a:t>
            </a:r>
            <a:r>
              <a:rPr lang="en-US" altLang="zh-CN" sz="2400" b="1" dirty="0">
                <a:solidFill>
                  <a:schemeClr val="bg1"/>
                </a:solidFill>
                <a:latin typeface="微软雅黑" panose="020B0503020204020204" pitchFamily="34" charset="-122"/>
                <a:ea typeface="微软雅黑" panose="020B0503020204020204" pitchFamily="34" charset="-122"/>
              </a:rPr>
              <a:t>API</a:t>
            </a:r>
            <a:r>
              <a:rPr lang="zh-CN" altLang="en-US" sz="2400" b="1" dirty="0">
                <a:solidFill>
                  <a:schemeClr val="bg1"/>
                </a:solidFill>
                <a:latin typeface="微软雅黑" panose="020B0503020204020204" pitchFamily="34" charset="-122"/>
                <a:ea typeface="微软雅黑" panose="020B0503020204020204" pitchFamily="34" charset="-122"/>
              </a:rPr>
              <a:t>自动化测试</a:t>
            </a:r>
          </a:p>
        </p:txBody>
      </p:sp>
      <p:sp>
        <p:nvSpPr>
          <p:cNvPr id="5" name="TextBox 4"/>
          <p:cNvSpPr txBox="1"/>
          <p:nvPr/>
        </p:nvSpPr>
        <p:spPr>
          <a:xfrm>
            <a:off x="496187" y="918648"/>
            <a:ext cx="10912548" cy="1200329"/>
          </a:xfrm>
          <a:prstGeom prst="rect">
            <a:avLst/>
          </a:prstGeom>
          <a:noFill/>
        </p:spPr>
        <p:txBody>
          <a:bodyPr wrap="square" rtlCol="0">
            <a:spAutoFit/>
          </a:bodyPr>
          <a:lstStyle/>
          <a:p>
            <a:pPr>
              <a:lnSpc>
                <a:spcPct val="150000"/>
              </a:lnSpc>
            </a:pPr>
            <a:r>
              <a:rPr lang="zh-CN" altLang="en-US" sz="1600" b="1" dirty="0">
                <a:solidFill>
                  <a:srgbClr val="FF0000"/>
                </a:solidFill>
                <a:latin typeface="微软雅黑" panose="020B0503020204020204" pitchFamily="34" charset="-122"/>
                <a:ea typeface="微软雅黑" panose="020B0503020204020204" pitchFamily="34" charset="-122"/>
              </a:rPr>
              <a:t>导出</a:t>
            </a:r>
            <a:r>
              <a:rPr lang="en-US" altLang="zh-CN" sz="1600" b="1" dirty="0">
                <a:solidFill>
                  <a:srgbClr val="FF0000"/>
                </a:solidFill>
                <a:latin typeface="微软雅黑" panose="020B0503020204020204" pitchFamily="34" charset="-122"/>
                <a:ea typeface="微软雅黑" panose="020B0503020204020204" pitchFamily="34" charset="-122"/>
              </a:rPr>
              <a:t>case</a:t>
            </a:r>
            <a:r>
              <a:rPr lang="zh-CN" altLang="en-US" sz="1600" b="1" dirty="0">
                <a:solidFill>
                  <a:srgbClr val="FF0000"/>
                </a:solidFill>
                <a:latin typeface="微软雅黑" panose="020B0503020204020204" pitchFamily="34" charset="-122"/>
                <a:ea typeface="微软雅黑" panose="020B0503020204020204" pitchFamily="34" charset="-122"/>
              </a:rPr>
              <a:t>：</a:t>
            </a:r>
            <a:endParaRPr lang="en-US" altLang="zh-CN" sz="1600" b="1" dirty="0">
              <a:solidFill>
                <a:srgbClr val="FF0000"/>
              </a:solidFill>
              <a:latin typeface="微软雅黑" panose="020B0503020204020204" pitchFamily="34" charset="-122"/>
              <a:ea typeface="微软雅黑" panose="020B0503020204020204" pitchFamily="34" charset="-122"/>
            </a:endParaRPr>
          </a:p>
          <a:p>
            <a:pPr>
              <a:lnSpc>
                <a:spcPct val="150000"/>
              </a:lnSpc>
            </a:pPr>
            <a:r>
              <a:rPr lang="zh-CN" altLang="en-US" sz="1600" dirty="0">
                <a:latin typeface="微软雅黑" panose="020B0503020204020204" pitchFamily="34" charset="-122"/>
                <a:ea typeface="微软雅黑" panose="020B0503020204020204" pitchFamily="34" charset="-122"/>
              </a:rPr>
              <a:t>导出在</a:t>
            </a:r>
            <a:r>
              <a:rPr lang="en-US" altLang="zh-CN" sz="1600" dirty="0">
                <a:latin typeface="微软雅黑" panose="020B0503020204020204" pitchFamily="34" charset="-122"/>
                <a:ea typeface="微软雅黑" panose="020B0503020204020204" pitchFamily="34" charset="-122"/>
              </a:rPr>
              <a:t>postman</a:t>
            </a:r>
            <a:r>
              <a:rPr lang="zh-CN" altLang="en-US" sz="1600" dirty="0">
                <a:latin typeface="微软雅黑" panose="020B0503020204020204" pitchFamily="34" charset="-122"/>
                <a:ea typeface="微软雅黑" panose="020B0503020204020204" pitchFamily="34" charset="-122"/>
              </a:rPr>
              <a:t>中写的</a:t>
            </a:r>
            <a:r>
              <a:rPr lang="en-US" altLang="zh-CN" sz="1600" dirty="0" err="1">
                <a:latin typeface="微软雅黑" panose="020B0503020204020204" pitchFamily="34" charset="-122"/>
                <a:ea typeface="微软雅黑" panose="020B0503020204020204" pitchFamily="34" charset="-122"/>
              </a:rPr>
              <a:t>testCase</a:t>
            </a:r>
            <a:r>
              <a:rPr lang="zh-CN" altLang="en-US" sz="1600" dirty="0">
                <a:latin typeface="微软雅黑" panose="020B0503020204020204" pitchFamily="34" charset="-122"/>
                <a:ea typeface="微软雅黑" panose="020B0503020204020204" pitchFamily="34" charset="-122"/>
              </a:rPr>
              <a:t>文件和设置的环境变量文件。这是最重要最核心的一步，自动化的源头依赖于此步，请务必注意。 </a:t>
            </a:r>
            <a:endParaRPr lang="en-US" altLang="zh-CN" sz="1600" dirty="0">
              <a:latin typeface="微软雅黑" panose="020B0503020204020204" pitchFamily="34" charset="-122"/>
              <a:ea typeface="微软雅黑" panose="020B0503020204020204" pitchFamily="34" charset="-122"/>
            </a:endParaRPr>
          </a:p>
        </p:txBody>
      </p:sp>
      <p:pic>
        <p:nvPicPr>
          <p:cNvPr id="4" name="图片 3"/>
          <p:cNvPicPr>
            <a:picLocks noChangeAspect="1"/>
          </p:cNvPicPr>
          <p:nvPr/>
        </p:nvPicPr>
        <p:blipFill>
          <a:blip r:embed="rId2"/>
          <a:stretch>
            <a:fillRect/>
          </a:stretch>
        </p:blipFill>
        <p:spPr>
          <a:xfrm>
            <a:off x="1290084" y="2118977"/>
            <a:ext cx="8130363" cy="4361046"/>
          </a:xfrm>
          <a:prstGeom prst="rect">
            <a:avLst/>
          </a:prstGeom>
        </p:spPr>
      </p:pic>
    </p:spTree>
    <p:extLst>
      <p:ext uri="{BB962C8B-B14F-4D97-AF65-F5344CB8AC3E}">
        <p14:creationId xmlns:p14="http://schemas.microsoft.com/office/powerpoint/2010/main" val="1431375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基于</a:t>
            </a:r>
            <a:r>
              <a:rPr lang="en-US" altLang="zh-CN" sz="2400" b="1" dirty="0">
                <a:solidFill>
                  <a:schemeClr val="bg1"/>
                </a:solidFill>
                <a:latin typeface="微软雅黑" panose="020B0503020204020204" pitchFamily="34" charset="-122"/>
                <a:ea typeface="微软雅黑" panose="020B0503020204020204" pitchFamily="34" charset="-122"/>
              </a:rPr>
              <a:t>Jenkins</a:t>
            </a:r>
            <a:r>
              <a:rPr lang="zh-CN" altLang="en-US" sz="2400" b="1" dirty="0">
                <a:solidFill>
                  <a:schemeClr val="bg1"/>
                </a:solidFill>
                <a:latin typeface="微软雅黑" panose="020B0503020204020204" pitchFamily="34" charset="-122"/>
                <a:ea typeface="微软雅黑" panose="020B0503020204020204" pitchFamily="34" charset="-122"/>
              </a:rPr>
              <a:t>的</a:t>
            </a:r>
            <a:r>
              <a:rPr lang="en-US" altLang="zh-CN" sz="2400" b="1" dirty="0">
                <a:solidFill>
                  <a:schemeClr val="bg1"/>
                </a:solidFill>
                <a:latin typeface="微软雅黑" panose="020B0503020204020204" pitchFamily="34" charset="-122"/>
                <a:ea typeface="微软雅黑" panose="020B0503020204020204" pitchFamily="34" charset="-122"/>
              </a:rPr>
              <a:t>CI/CD</a:t>
            </a:r>
            <a:r>
              <a:rPr lang="zh-CN" altLang="en-US" sz="2400" b="1" dirty="0">
                <a:solidFill>
                  <a:schemeClr val="bg1"/>
                </a:solidFill>
                <a:latin typeface="微软雅黑" panose="020B0503020204020204" pitchFamily="34" charset="-122"/>
                <a:ea typeface="微软雅黑" panose="020B0503020204020204" pitchFamily="34" charset="-122"/>
              </a:rPr>
              <a:t>：基于</a:t>
            </a:r>
            <a:r>
              <a:rPr lang="en-US" altLang="zh-CN" sz="2400" b="1" dirty="0">
                <a:solidFill>
                  <a:schemeClr val="bg1"/>
                </a:solidFill>
                <a:latin typeface="微软雅黑" panose="020B0503020204020204" pitchFamily="34" charset="-122"/>
                <a:ea typeface="微软雅黑" panose="020B0503020204020204" pitchFamily="34" charset="-122"/>
              </a:rPr>
              <a:t>Postman</a:t>
            </a:r>
            <a:r>
              <a:rPr lang="zh-CN" altLang="en-US" sz="2400" b="1" dirty="0">
                <a:solidFill>
                  <a:schemeClr val="bg1"/>
                </a:solidFill>
                <a:latin typeface="微软雅黑" panose="020B0503020204020204" pitchFamily="34" charset="-122"/>
                <a:ea typeface="微软雅黑" panose="020B0503020204020204" pitchFamily="34" charset="-122"/>
              </a:rPr>
              <a:t>的</a:t>
            </a:r>
            <a:r>
              <a:rPr lang="en-US" altLang="zh-CN" sz="2400" b="1" dirty="0">
                <a:solidFill>
                  <a:schemeClr val="bg1"/>
                </a:solidFill>
                <a:latin typeface="微软雅黑" panose="020B0503020204020204" pitchFamily="34" charset="-122"/>
                <a:ea typeface="微软雅黑" panose="020B0503020204020204" pitchFamily="34" charset="-122"/>
              </a:rPr>
              <a:t>API</a:t>
            </a:r>
            <a:r>
              <a:rPr lang="zh-CN" altLang="en-US" sz="2400" b="1" dirty="0">
                <a:solidFill>
                  <a:schemeClr val="bg1"/>
                </a:solidFill>
                <a:latin typeface="微软雅黑" panose="020B0503020204020204" pitchFamily="34" charset="-122"/>
                <a:ea typeface="微软雅黑" panose="020B0503020204020204" pitchFamily="34" charset="-122"/>
              </a:rPr>
              <a:t>自动化测试</a:t>
            </a:r>
          </a:p>
        </p:txBody>
      </p:sp>
      <p:sp>
        <p:nvSpPr>
          <p:cNvPr id="5" name="TextBox 4"/>
          <p:cNvSpPr txBox="1"/>
          <p:nvPr/>
        </p:nvSpPr>
        <p:spPr>
          <a:xfrm>
            <a:off x="496187" y="918648"/>
            <a:ext cx="10912548" cy="3046988"/>
          </a:xfrm>
          <a:prstGeom prst="rect">
            <a:avLst/>
          </a:prstGeom>
          <a:noFill/>
        </p:spPr>
        <p:txBody>
          <a:bodyPr wrap="square" rtlCol="0">
            <a:spAutoFit/>
          </a:bodyPr>
          <a:lstStyle/>
          <a:p>
            <a:pPr>
              <a:lnSpc>
                <a:spcPct val="150000"/>
              </a:lnSpc>
            </a:pPr>
            <a:r>
              <a:rPr lang="en-US" altLang="zh-CN" sz="1600" b="1" dirty="0" err="1">
                <a:solidFill>
                  <a:srgbClr val="FF0000"/>
                </a:solidFill>
                <a:latin typeface="微软雅黑" panose="020B0503020204020204" pitchFamily="34" charset="-122"/>
                <a:ea typeface="微软雅黑" panose="020B0503020204020204" pitchFamily="34" charset="-122"/>
              </a:rPr>
              <a:t>newman</a:t>
            </a:r>
            <a:r>
              <a:rPr lang="zh-CN" altLang="en-US" sz="1600" b="1" dirty="0">
                <a:solidFill>
                  <a:srgbClr val="FF0000"/>
                </a:solidFill>
                <a:latin typeface="微软雅黑" panose="020B0503020204020204" pitchFamily="34" charset="-122"/>
                <a:ea typeface="微软雅黑" panose="020B0503020204020204" pitchFamily="34" charset="-122"/>
              </a:rPr>
              <a:t>：</a:t>
            </a:r>
            <a:endParaRPr lang="en-US" altLang="zh-CN" sz="1600" b="1" dirty="0">
              <a:solidFill>
                <a:srgbClr val="FF0000"/>
              </a:solidFill>
              <a:latin typeface="微软雅黑" panose="020B0503020204020204" pitchFamily="34" charset="-122"/>
              <a:ea typeface="微软雅黑" panose="020B0503020204020204" pitchFamily="34" charset="-122"/>
            </a:endParaRPr>
          </a:p>
          <a:p>
            <a:pPr>
              <a:lnSpc>
                <a:spcPct val="150000"/>
              </a:lnSpc>
            </a:pPr>
            <a:r>
              <a:rPr lang="zh-CN" altLang="en-US" sz="1600" dirty="0">
                <a:latin typeface="微软雅黑" panose="020B0503020204020204" pitchFamily="34" charset="-122"/>
                <a:ea typeface="微软雅黑" panose="020B0503020204020204" pitchFamily="34" charset="-122"/>
              </a:rPr>
              <a:t>官网：</a:t>
            </a:r>
            <a:r>
              <a:rPr lang="en-US" altLang="zh-CN" sz="1600" dirty="0">
                <a:latin typeface="微软雅黑" panose="020B0503020204020204" pitchFamily="34" charset="-122"/>
                <a:ea typeface="微软雅黑" panose="020B0503020204020204" pitchFamily="34" charset="-122"/>
                <a:hlinkClick r:id="rId2"/>
              </a:rPr>
              <a:t>https://www.npmjs.com/package/newman</a:t>
            </a:r>
            <a:endParaRPr lang="en-US" altLang="zh-CN" sz="1600" dirty="0">
              <a:latin typeface="微软雅黑" panose="020B0503020204020204" pitchFamily="34" charset="-122"/>
              <a:ea typeface="微软雅黑" panose="020B0503020204020204" pitchFamily="34" charset="-122"/>
            </a:endParaRPr>
          </a:p>
          <a:p>
            <a:pPr>
              <a:lnSpc>
                <a:spcPct val="150000"/>
              </a:lnSpc>
            </a:pPr>
            <a:endParaRPr lang="en-US" altLang="zh-CN" sz="1600" dirty="0">
              <a:latin typeface="微软雅黑" panose="020B0503020204020204" pitchFamily="34" charset="-122"/>
              <a:ea typeface="微软雅黑" panose="020B0503020204020204" pitchFamily="34" charset="-122"/>
            </a:endParaRPr>
          </a:p>
          <a:p>
            <a:pPr>
              <a:lnSpc>
                <a:spcPct val="150000"/>
              </a:lnSpc>
            </a:pPr>
            <a:r>
              <a:rPr lang="zh-CN" altLang="en-US" sz="1600" b="1" dirty="0">
                <a:solidFill>
                  <a:srgbClr val="FF0000"/>
                </a:solidFill>
                <a:latin typeface="微软雅黑" panose="020B0503020204020204" pitchFamily="34" charset="-122"/>
                <a:ea typeface="微软雅黑" panose="020B0503020204020204" pitchFamily="34" charset="-122"/>
              </a:rPr>
              <a:t>安装：</a:t>
            </a:r>
            <a:endParaRPr lang="en-US" altLang="zh-CN" sz="1600" b="1" dirty="0">
              <a:solidFill>
                <a:srgbClr val="FF0000"/>
              </a:solidFill>
              <a:latin typeface="微软雅黑" panose="020B0503020204020204" pitchFamily="34" charset="-122"/>
              <a:ea typeface="微软雅黑" panose="020B0503020204020204" pitchFamily="34" charset="-122"/>
            </a:endParaRPr>
          </a:p>
          <a:p>
            <a:pPr>
              <a:lnSpc>
                <a:spcPct val="150000"/>
              </a:lnSpc>
            </a:pPr>
            <a:r>
              <a:rPr lang="zh-CN" altLang="en-US" sz="1600" dirty="0">
                <a:latin typeface="微软雅黑" panose="020B0503020204020204" pitchFamily="34" charset="-122"/>
                <a:ea typeface="微软雅黑" panose="020B0503020204020204" pitchFamily="34" charset="-122"/>
              </a:rPr>
              <a:t>第一步，安装</a:t>
            </a:r>
            <a:r>
              <a:rPr lang="en-US" altLang="zh-CN" sz="1600" dirty="0" err="1">
                <a:latin typeface="微软雅黑" panose="020B0503020204020204" pitchFamily="34" charset="-122"/>
                <a:ea typeface="微软雅黑" panose="020B0503020204020204" pitchFamily="34" charset="-122"/>
              </a:rPr>
              <a:t>nodejs</a:t>
            </a:r>
            <a:r>
              <a:rPr lang="zh-CN" altLang="en-US" sz="1600" dirty="0">
                <a:latin typeface="微软雅黑" panose="020B0503020204020204" pitchFamily="34" charset="-122"/>
                <a:ea typeface="微软雅黑" panose="020B0503020204020204" pitchFamily="34" charset="-122"/>
              </a:rPr>
              <a:t>。 </a:t>
            </a:r>
          </a:p>
          <a:p>
            <a:pPr>
              <a:lnSpc>
                <a:spcPct val="150000"/>
              </a:lnSpc>
            </a:pPr>
            <a:r>
              <a:rPr lang="zh-CN" altLang="en-US" sz="1600" dirty="0">
                <a:latin typeface="微软雅黑" panose="020B0503020204020204" pitchFamily="34" charset="-122"/>
                <a:ea typeface="微软雅黑" panose="020B0503020204020204" pitchFamily="34" charset="-122"/>
              </a:rPr>
              <a:t>第二步，在</a:t>
            </a:r>
            <a:r>
              <a:rPr lang="en-US" altLang="zh-CN" sz="1600" dirty="0" err="1">
                <a:latin typeface="微软雅黑" panose="020B0503020204020204" pitchFamily="34" charset="-122"/>
                <a:ea typeface="微软雅黑" panose="020B0503020204020204" pitchFamily="34" charset="-122"/>
              </a:rPr>
              <a:t>nodejs</a:t>
            </a:r>
            <a:r>
              <a:rPr lang="zh-CN" altLang="en-US" sz="1600" dirty="0">
                <a:latin typeface="微软雅黑" panose="020B0503020204020204" pitchFamily="34" charset="-122"/>
                <a:ea typeface="微软雅黑" panose="020B0503020204020204" pitchFamily="34" charset="-122"/>
              </a:rPr>
              <a:t>命令行安装</a:t>
            </a:r>
            <a:r>
              <a:rPr lang="en-US" altLang="zh-CN" sz="1600" dirty="0" err="1">
                <a:latin typeface="微软雅黑" panose="020B0503020204020204" pitchFamily="34" charset="-122"/>
                <a:ea typeface="微软雅黑" panose="020B0503020204020204" pitchFamily="34" charset="-122"/>
              </a:rPr>
              <a:t>newman</a:t>
            </a:r>
            <a:r>
              <a:rPr lang="zh-CN" altLang="en-US" sz="1600" dirty="0">
                <a:latin typeface="微软雅黑" panose="020B0503020204020204" pitchFamily="34" charset="-122"/>
                <a:ea typeface="微软雅黑" panose="020B0503020204020204" pitchFamily="34" charset="-122"/>
              </a:rPr>
              <a:t>，即命令行输入如下命令：</a:t>
            </a:r>
            <a:endParaRPr lang="en-US" altLang="zh-CN" sz="1600" dirty="0">
              <a:latin typeface="微软雅黑" panose="020B0503020204020204" pitchFamily="34" charset="-122"/>
              <a:ea typeface="微软雅黑" panose="020B0503020204020204" pitchFamily="34" charset="-122"/>
            </a:endParaRPr>
          </a:p>
          <a:p>
            <a:pPr>
              <a:lnSpc>
                <a:spcPct val="150000"/>
              </a:lnSpc>
            </a:pPr>
            <a:r>
              <a:rPr lang="en-US" altLang="zh-CN" sz="1600" dirty="0" err="1">
                <a:highlight>
                  <a:srgbClr val="FFFF00"/>
                </a:highlight>
                <a:latin typeface="微软雅黑" panose="020B0503020204020204" pitchFamily="34" charset="-122"/>
                <a:ea typeface="微软雅黑" panose="020B0503020204020204" pitchFamily="34" charset="-122"/>
              </a:rPr>
              <a:t>npm</a:t>
            </a:r>
            <a:r>
              <a:rPr lang="en-US" altLang="zh-CN" sz="1600" dirty="0">
                <a:highlight>
                  <a:srgbClr val="FFFF00"/>
                </a:highlight>
                <a:latin typeface="微软雅黑" panose="020B0503020204020204" pitchFamily="34" charset="-122"/>
                <a:ea typeface="微软雅黑" panose="020B0503020204020204" pitchFamily="34" charset="-122"/>
              </a:rPr>
              <a:t> install -g </a:t>
            </a:r>
            <a:r>
              <a:rPr lang="en-US" altLang="zh-CN" sz="1600" dirty="0" err="1">
                <a:highlight>
                  <a:srgbClr val="FFFF00"/>
                </a:highlight>
                <a:latin typeface="微软雅黑" panose="020B0503020204020204" pitchFamily="34" charset="-122"/>
                <a:ea typeface="微软雅黑" panose="020B0503020204020204" pitchFamily="34" charset="-122"/>
              </a:rPr>
              <a:t>newman</a:t>
            </a:r>
            <a:endParaRPr lang="en-US" altLang="zh-CN" sz="1600" dirty="0">
              <a:highlight>
                <a:srgbClr val="FFFF00"/>
              </a:highlight>
              <a:latin typeface="微软雅黑" panose="020B0503020204020204" pitchFamily="34" charset="-122"/>
              <a:ea typeface="微软雅黑" panose="020B0503020204020204" pitchFamily="34" charset="-122"/>
            </a:endParaRPr>
          </a:p>
          <a:p>
            <a:pPr>
              <a:lnSpc>
                <a:spcPct val="150000"/>
              </a:lnSpc>
            </a:pPr>
            <a:endParaRPr lang="en-US" altLang="zh-CN" sz="1600" dirty="0">
              <a:highlight>
                <a:srgbClr val="FFFF00"/>
              </a:highlight>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3"/>
          <a:stretch>
            <a:fillRect/>
          </a:stretch>
        </p:blipFill>
        <p:spPr>
          <a:xfrm>
            <a:off x="496187" y="3704892"/>
            <a:ext cx="6134100" cy="2276475"/>
          </a:xfrm>
          <a:prstGeom prst="rect">
            <a:avLst/>
          </a:prstGeom>
        </p:spPr>
      </p:pic>
    </p:spTree>
    <p:extLst>
      <p:ext uri="{BB962C8B-B14F-4D97-AF65-F5344CB8AC3E}">
        <p14:creationId xmlns:p14="http://schemas.microsoft.com/office/powerpoint/2010/main" val="4315110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基于</a:t>
            </a:r>
            <a:r>
              <a:rPr lang="en-US" altLang="zh-CN" sz="2400" b="1" dirty="0">
                <a:solidFill>
                  <a:schemeClr val="bg1"/>
                </a:solidFill>
                <a:latin typeface="微软雅黑" panose="020B0503020204020204" pitchFamily="34" charset="-122"/>
                <a:ea typeface="微软雅黑" panose="020B0503020204020204" pitchFamily="34" charset="-122"/>
              </a:rPr>
              <a:t>Jenkins</a:t>
            </a:r>
            <a:r>
              <a:rPr lang="zh-CN" altLang="en-US" sz="2400" b="1" dirty="0">
                <a:solidFill>
                  <a:schemeClr val="bg1"/>
                </a:solidFill>
                <a:latin typeface="微软雅黑" panose="020B0503020204020204" pitchFamily="34" charset="-122"/>
                <a:ea typeface="微软雅黑" panose="020B0503020204020204" pitchFamily="34" charset="-122"/>
              </a:rPr>
              <a:t>的</a:t>
            </a:r>
            <a:r>
              <a:rPr lang="en-US" altLang="zh-CN" sz="2400" b="1" dirty="0">
                <a:solidFill>
                  <a:schemeClr val="bg1"/>
                </a:solidFill>
                <a:latin typeface="微软雅黑" panose="020B0503020204020204" pitchFamily="34" charset="-122"/>
                <a:ea typeface="微软雅黑" panose="020B0503020204020204" pitchFamily="34" charset="-122"/>
              </a:rPr>
              <a:t>CI/CD</a:t>
            </a:r>
            <a:r>
              <a:rPr lang="zh-CN" altLang="en-US" sz="2400" b="1" dirty="0">
                <a:solidFill>
                  <a:schemeClr val="bg1"/>
                </a:solidFill>
                <a:latin typeface="微软雅黑" panose="020B0503020204020204" pitchFamily="34" charset="-122"/>
                <a:ea typeface="微软雅黑" panose="020B0503020204020204" pitchFamily="34" charset="-122"/>
              </a:rPr>
              <a:t>：基于</a:t>
            </a:r>
            <a:r>
              <a:rPr lang="en-US" altLang="zh-CN" sz="2400" b="1" dirty="0">
                <a:solidFill>
                  <a:schemeClr val="bg1"/>
                </a:solidFill>
                <a:latin typeface="微软雅黑" panose="020B0503020204020204" pitchFamily="34" charset="-122"/>
                <a:ea typeface="微软雅黑" panose="020B0503020204020204" pitchFamily="34" charset="-122"/>
              </a:rPr>
              <a:t>Postman</a:t>
            </a:r>
            <a:r>
              <a:rPr lang="zh-CN" altLang="en-US" sz="2400" b="1" dirty="0">
                <a:solidFill>
                  <a:schemeClr val="bg1"/>
                </a:solidFill>
                <a:latin typeface="微软雅黑" panose="020B0503020204020204" pitchFamily="34" charset="-122"/>
                <a:ea typeface="微软雅黑" panose="020B0503020204020204" pitchFamily="34" charset="-122"/>
              </a:rPr>
              <a:t>的</a:t>
            </a:r>
            <a:r>
              <a:rPr lang="en-US" altLang="zh-CN" sz="2400" b="1" dirty="0">
                <a:solidFill>
                  <a:schemeClr val="bg1"/>
                </a:solidFill>
                <a:latin typeface="微软雅黑" panose="020B0503020204020204" pitchFamily="34" charset="-122"/>
                <a:ea typeface="微软雅黑" panose="020B0503020204020204" pitchFamily="34" charset="-122"/>
              </a:rPr>
              <a:t>API</a:t>
            </a:r>
            <a:r>
              <a:rPr lang="zh-CN" altLang="en-US" sz="2400" b="1" dirty="0">
                <a:solidFill>
                  <a:schemeClr val="bg1"/>
                </a:solidFill>
                <a:latin typeface="微软雅黑" panose="020B0503020204020204" pitchFamily="34" charset="-122"/>
                <a:ea typeface="微软雅黑" panose="020B0503020204020204" pitchFamily="34" charset="-122"/>
              </a:rPr>
              <a:t>自动化测试</a:t>
            </a:r>
          </a:p>
        </p:txBody>
      </p:sp>
      <p:sp>
        <p:nvSpPr>
          <p:cNvPr id="5" name="TextBox 4"/>
          <p:cNvSpPr txBox="1"/>
          <p:nvPr/>
        </p:nvSpPr>
        <p:spPr>
          <a:xfrm>
            <a:off x="496187" y="918648"/>
            <a:ext cx="10912548" cy="1526187"/>
          </a:xfrm>
          <a:prstGeom prst="rect">
            <a:avLst/>
          </a:prstGeom>
          <a:noFill/>
        </p:spPr>
        <p:txBody>
          <a:bodyPr wrap="square" rtlCol="0">
            <a:spAutoFit/>
          </a:bodyPr>
          <a:lstStyle/>
          <a:p>
            <a:pPr>
              <a:lnSpc>
                <a:spcPct val="150000"/>
              </a:lnSpc>
            </a:pPr>
            <a:r>
              <a:rPr lang="en-US" altLang="zh-CN" sz="1600" b="1" dirty="0">
                <a:solidFill>
                  <a:srgbClr val="FF0000"/>
                </a:solidFill>
                <a:latin typeface="微软雅黑" panose="020B0503020204020204" pitchFamily="34" charset="-122"/>
                <a:ea typeface="微软雅黑" panose="020B0503020204020204" pitchFamily="34" charset="-122"/>
              </a:rPr>
              <a:t>Jenkins</a:t>
            </a:r>
            <a:r>
              <a:rPr lang="zh-CN" altLang="en-US" sz="1600" b="1" dirty="0">
                <a:solidFill>
                  <a:srgbClr val="FF0000"/>
                </a:solidFill>
                <a:latin typeface="微软雅黑" panose="020B0503020204020204" pitchFamily="34" charset="-122"/>
                <a:ea typeface="微软雅黑" panose="020B0503020204020204" pitchFamily="34" charset="-122"/>
              </a:rPr>
              <a:t>上配置</a:t>
            </a:r>
            <a:r>
              <a:rPr lang="en-US" altLang="zh-CN" sz="1600" b="1" dirty="0" err="1">
                <a:solidFill>
                  <a:srgbClr val="FF0000"/>
                </a:solidFill>
                <a:latin typeface="微软雅黑" panose="020B0503020204020204" pitchFamily="34" charset="-122"/>
                <a:ea typeface="微软雅黑" panose="020B0503020204020204" pitchFamily="34" charset="-122"/>
              </a:rPr>
              <a:t>newman</a:t>
            </a:r>
            <a:r>
              <a:rPr lang="zh-CN" altLang="en-US" sz="1600" b="1" dirty="0">
                <a:solidFill>
                  <a:srgbClr val="FF0000"/>
                </a:solidFill>
                <a:latin typeface="微软雅黑" panose="020B0503020204020204" pitchFamily="34" charset="-122"/>
                <a:ea typeface="微软雅黑" panose="020B0503020204020204" pitchFamily="34" charset="-122"/>
              </a:rPr>
              <a:t>任务：</a:t>
            </a:r>
            <a:endParaRPr lang="en-US" altLang="zh-CN" sz="1600" b="1" dirty="0">
              <a:solidFill>
                <a:srgbClr val="FF0000"/>
              </a:solidFill>
              <a:latin typeface="微软雅黑" panose="020B0503020204020204" pitchFamily="34" charset="-122"/>
              <a:ea typeface="微软雅黑" panose="020B0503020204020204" pitchFamily="34" charset="-122"/>
            </a:endParaRPr>
          </a:p>
          <a:p>
            <a:pPr>
              <a:lnSpc>
                <a:spcPct val="150000"/>
              </a:lnSpc>
            </a:pPr>
            <a:r>
              <a:rPr lang="zh-CN" altLang="en-US" sz="1600" dirty="0">
                <a:latin typeface="微软雅黑" panose="020B0503020204020204" pitchFamily="34" charset="-122"/>
                <a:ea typeface="微软雅黑" panose="020B0503020204020204" pitchFamily="34" charset="-122"/>
              </a:rPr>
              <a:t>在</a:t>
            </a:r>
            <a:r>
              <a:rPr lang="en-US" altLang="zh-CN" sz="1600" dirty="0" err="1">
                <a:latin typeface="微软雅黑" panose="020B0503020204020204" pitchFamily="34" charset="-122"/>
                <a:ea typeface="微软雅黑" panose="020B0503020204020204" pitchFamily="34" charset="-122"/>
              </a:rPr>
              <a:t>jenkins</a:t>
            </a:r>
            <a:r>
              <a:rPr lang="zh-CN" altLang="en-US" sz="1600" dirty="0">
                <a:latin typeface="微软雅黑" panose="020B0503020204020204" pitchFamily="34" charset="-122"/>
                <a:ea typeface="微软雅黑" panose="020B0503020204020204" pitchFamily="34" charset="-122"/>
              </a:rPr>
              <a:t>上配置如下图，这个路径就是上面通过</a:t>
            </a:r>
            <a:r>
              <a:rPr lang="en-US" altLang="zh-CN" sz="1600" dirty="0">
                <a:latin typeface="微软雅黑" panose="020B0503020204020204" pitchFamily="34" charset="-122"/>
                <a:ea typeface="微软雅黑" panose="020B0503020204020204" pitchFamily="34" charset="-122"/>
              </a:rPr>
              <a:t>postman</a:t>
            </a:r>
            <a:r>
              <a:rPr lang="zh-CN" altLang="en-US" sz="1600" dirty="0">
                <a:latin typeface="微软雅黑" panose="020B0503020204020204" pitchFamily="34" charset="-122"/>
                <a:ea typeface="微软雅黑" panose="020B0503020204020204" pitchFamily="34" charset="-122"/>
              </a:rPr>
              <a:t>导出文件的路径。</a:t>
            </a:r>
            <a:endParaRPr lang="en-US" altLang="zh-CN" sz="1600" dirty="0">
              <a:latin typeface="微软雅黑" panose="020B0503020204020204" pitchFamily="34" charset="-122"/>
              <a:ea typeface="微软雅黑" panose="020B0503020204020204" pitchFamily="34" charset="-122"/>
            </a:endParaRPr>
          </a:p>
          <a:p>
            <a:pPr>
              <a:lnSpc>
                <a:spcPct val="150000"/>
              </a:lnSpc>
            </a:pPr>
            <a:r>
              <a:rPr lang="zh-CN" altLang="en-US" sz="1600" dirty="0">
                <a:latin typeface="微软雅黑" panose="020B0503020204020204" pitchFamily="34" charset="-122"/>
                <a:ea typeface="微软雅黑" panose="020B0503020204020204" pitchFamily="34" charset="-122"/>
              </a:rPr>
              <a:t> </a:t>
            </a:r>
            <a:endParaRPr lang="en-US" altLang="zh-CN" sz="1600" dirty="0">
              <a:latin typeface="微软雅黑" panose="020B0503020204020204" pitchFamily="34" charset="-122"/>
              <a:ea typeface="微软雅黑" panose="020B0503020204020204" pitchFamily="34" charset="-122"/>
            </a:endParaRPr>
          </a:p>
          <a:p>
            <a:pPr>
              <a:lnSpc>
                <a:spcPct val="150000"/>
              </a:lnSpc>
            </a:pPr>
            <a:endParaRPr lang="en-US" altLang="zh-CN" sz="1600" dirty="0">
              <a:highlight>
                <a:srgbClr val="FFFF00"/>
              </a:highlight>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2"/>
          <a:stretch>
            <a:fillRect/>
          </a:stretch>
        </p:blipFill>
        <p:spPr>
          <a:xfrm>
            <a:off x="233916" y="2260019"/>
            <a:ext cx="11780875" cy="2466567"/>
          </a:xfrm>
          <a:prstGeom prst="rect">
            <a:avLst/>
          </a:prstGeom>
        </p:spPr>
      </p:pic>
    </p:spTree>
    <p:extLst>
      <p:ext uri="{BB962C8B-B14F-4D97-AF65-F5344CB8AC3E}">
        <p14:creationId xmlns:p14="http://schemas.microsoft.com/office/powerpoint/2010/main" val="20132421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几点思考</a:t>
            </a:r>
          </a:p>
        </p:txBody>
      </p:sp>
      <p:sp>
        <p:nvSpPr>
          <p:cNvPr id="5" name="TextBox 4"/>
          <p:cNvSpPr txBox="1"/>
          <p:nvPr/>
        </p:nvSpPr>
        <p:spPr>
          <a:xfrm>
            <a:off x="131647" y="1154863"/>
            <a:ext cx="12060353" cy="3416320"/>
          </a:xfrm>
          <a:prstGeom prst="rect">
            <a:avLst/>
          </a:prstGeom>
          <a:noFill/>
        </p:spPr>
        <p:txBody>
          <a:bodyPr wrap="square" rtlCol="0">
            <a:spAutoFit/>
          </a:bodyPr>
          <a:lstStyle/>
          <a:p>
            <a:pPr marL="342900" indent="-342900">
              <a:lnSpc>
                <a:spcPct val="150000"/>
              </a:lnSpc>
              <a:buAutoNum type="arabicPeriod"/>
            </a:pPr>
            <a:r>
              <a:rPr lang="zh-CN" altLang="en-US" dirty="0">
                <a:latin typeface="微软雅黑" panose="020B0503020204020204" pitchFamily="34" charset="-122"/>
                <a:ea typeface="微软雅黑" panose="020B0503020204020204" pitchFamily="34" charset="-122"/>
              </a:rPr>
              <a:t>前后分离的必要性，前后分离的利远远大于弊。</a:t>
            </a:r>
            <a:endParaRPr lang="en-US" altLang="zh-CN" dirty="0">
              <a:latin typeface="微软雅黑" panose="020B0503020204020204" pitchFamily="34" charset="-122"/>
              <a:ea typeface="微软雅黑" panose="020B0503020204020204" pitchFamily="34" charset="-122"/>
            </a:endParaRPr>
          </a:p>
          <a:p>
            <a:pPr marL="342900" indent="-342900">
              <a:lnSpc>
                <a:spcPct val="150000"/>
              </a:lnSpc>
              <a:buAutoNum type="arabicPeriod"/>
            </a:pPr>
            <a:r>
              <a:rPr lang="zh-CN" altLang="en-US" dirty="0">
                <a:latin typeface="微软雅黑" panose="020B0503020204020204" pitchFamily="34" charset="-122"/>
                <a:ea typeface="微软雅黑" panose="020B0503020204020204" pitchFamily="34" charset="-122"/>
              </a:rPr>
              <a:t>产品或者大型项目必须实现前端工程化。</a:t>
            </a:r>
            <a:endParaRPr lang="en-US" altLang="zh-CN" dirty="0">
              <a:latin typeface="微软雅黑" panose="020B0503020204020204" pitchFamily="34" charset="-122"/>
              <a:ea typeface="微软雅黑" panose="020B0503020204020204" pitchFamily="34" charset="-122"/>
            </a:endParaRPr>
          </a:p>
          <a:p>
            <a:pPr marL="342900" indent="-342900">
              <a:lnSpc>
                <a:spcPct val="150000"/>
              </a:lnSpc>
              <a:buAutoNum type="arabicPeriod"/>
            </a:pPr>
            <a:r>
              <a:rPr lang="zh-CN" altLang="en-US" dirty="0">
                <a:latin typeface="微软雅黑" panose="020B0503020204020204" pitchFamily="34" charset="-122"/>
                <a:ea typeface="微软雅黑" panose="020B0503020204020204" pitchFamily="34" charset="-122"/>
              </a:rPr>
              <a:t>应该不断的提供开发或者运维过程中的自动化程度。</a:t>
            </a:r>
            <a:endParaRPr lang="en-US" altLang="zh-CN" dirty="0">
              <a:latin typeface="微软雅黑" panose="020B0503020204020204" pitchFamily="34" charset="-122"/>
              <a:ea typeface="微软雅黑" panose="020B0503020204020204" pitchFamily="34" charset="-122"/>
            </a:endParaRPr>
          </a:p>
          <a:p>
            <a:pPr marL="342900" indent="-342900">
              <a:lnSpc>
                <a:spcPct val="150000"/>
              </a:lnSpc>
              <a:buAutoNum type="arabicPeriod"/>
            </a:pPr>
            <a:r>
              <a:rPr lang="zh-CN" altLang="en-US" dirty="0">
                <a:latin typeface="微软雅黑" panose="020B0503020204020204" pitchFamily="34" charset="-122"/>
                <a:ea typeface="微软雅黑" panose="020B0503020204020204" pitchFamily="34" charset="-122"/>
              </a:rPr>
              <a:t>深刻理解</a:t>
            </a:r>
            <a:r>
              <a:rPr lang="en-US" altLang="zh-CN" dirty="0">
                <a:latin typeface="微软雅黑" panose="020B0503020204020204" pitchFamily="34" charset="-122"/>
                <a:ea typeface="微软雅黑" panose="020B0503020204020204" pitchFamily="34" charset="-122"/>
              </a:rPr>
              <a:t>REST</a:t>
            </a:r>
            <a:r>
              <a:rPr lang="zh-CN" altLang="en-US" dirty="0">
                <a:latin typeface="微软雅黑" panose="020B0503020204020204" pitchFamily="34" charset="-122"/>
                <a:ea typeface="微软雅黑" panose="020B0503020204020204" pitchFamily="34" charset="-122"/>
              </a:rPr>
              <a:t>架构风格。</a:t>
            </a:r>
            <a:endParaRPr lang="en-US" altLang="zh-CN" dirty="0">
              <a:latin typeface="微软雅黑" panose="020B0503020204020204" pitchFamily="34" charset="-122"/>
              <a:ea typeface="微软雅黑" panose="020B0503020204020204" pitchFamily="34" charset="-122"/>
            </a:endParaRPr>
          </a:p>
          <a:p>
            <a:pPr marL="342900" indent="-342900">
              <a:lnSpc>
                <a:spcPct val="150000"/>
              </a:lnSpc>
              <a:buAutoNum type="arabicPeriod"/>
            </a:pPr>
            <a:r>
              <a:rPr lang="en-US" altLang="zh-CN" dirty="0">
                <a:latin typeface="微软雅黑" panose="020B0503020204020204" pitchFamily="34" charset="-122"/>
                <a:ea typeface="微软雅黑" panose="020B0503020204020204" pitchFamily="34" charset="-122"/>
              </a:rPr>
              <a:t>API</a:t>
            </a:r>
            <a:r>
              <a:rPr lang="zh-CN" altLang="en-US" dirty="0">
                <a:latin typeface="微软雅黑" panose="020B0503020204020204" pitchFamily="34" charset="-122"/>
                <a:ea typeface="微软雅黑" panose="020B0503020204020204" pitchFamily="34" charset="-122"/>
              </a:rPr>
              <a:t>要遵循单一职责原则（</a:t>
            </a:r>
            <a:r>
              <a:rPr lang="en-US" altLang="zh-CN" dirty="0">
                <a:latin typeface="微软雅黑" panose="020B0503020204020204" pitchFamily="34" charset="-122"/>
                <a:ea typeface="微软雅黑" panose="020B0503020204020204" pitchFamily="34" charset="-122"/>
              </a:rPr>
              <a:t>SRP</a:t>
            </a:r>
            <a:r>
              <a:rPr lang="zh-CN" altLang="en-US" dirty="0">
                <a:latin typeface="微软雅黑" panose="020B0503020204020204" pitchFamily="34" charset="-122"/>
                <a:ea typeface="微软雅黑" panose="020B0503020204020204" pitchFamily="34" charset="-122"/>
              </a:rPr>
              <a:t>）。</a:t>
            </a:r>
            <a:endParaRPr lang="en-US" altLang="zh-CN" dirty="0">
              <a:latin typeface="微软雅黑" panose="020B0503020204020204" pitchFamily="34" charset="-122"/>
              <a:ea typeface="微软雅黑" panose="020B0503020204020204" pitchFamily="34" charset="-122"/>
            </a:endParaRPr>
          </a:p>
          <a:p>
            <a:pPr marL="342900" indent="-342900">
              <a:lnSpc>
                <a:spcPct val="150000"/>
              </a:lnSpc>
              <a:buAutoNum type="arabicPeriod"/>
            </a:pPr>
            <a:r>
              <a:rPr lang="zh-CN" altLang="en-US" dirty="0">
                <a:latin typeface="微软雅黑" panose="020B0503020204020204" pitchFamily="34" charset="-122"/>
                <a:ea typeface="微软雅黑" panose="020B0503020204020204" pitchFamily="34" charset="-122"/>
              </a:rPr>
              <a:t>尽量减少前端对后端</a:t>
            </a:r>
            <a:r>
              <a:rPr lang="en-US" altLang="zh-CN" dirty="0">
                <a:latin typeface="微软雅黑" panose="020B0503020204020204" pitchFamily="34" charset="-122"/>
                <a:ea typeface="微软雅黑" panose="020B0503020204020204" pitchFamily="34" charset="-122"/>
              </a:rPr>
              <a:t>API</a:t>
            </a:r>
            <a:r>
              <a:rPr lang="zh-CN" altLang="en-US" dirty="0">
                <a:latin typeface="微软雅黑" panose="020B0503020204020204" pitchFamily="34" charset="-122"/>
                <a:ea typeface="微软雅黑" panose="020B0503020204020204" pitchFamily="34" charset="-122"/>
              </a:rPr>
              <a:t>的调用，只有在真正需要的时候，才去调接口。</a:t>
            </a:r>
            <a:endParaRPr lang="en-US" altLang="zh-CN" dirty="0">
              <a:latin typeface="微软雅黑" panose="020B0503020204020204" pitchFamily="34" charset="-122"/>
              <a:ea typeface="微软雅黑" panose="020B0503020204020204" pitchFamily="34" charset="-122"/>
            </a:endParaRPr>
          </a:p>
          <a:p>
            <a:pPr marL="342900" indent="-342900">
              <a:lnSpc>
                <a:spcPct val="150000"/>
              </a:lnSpc>
              <a:buAutoNum type="arabicPeriod"/>
            </a:pPr>
            <a:r>
              <a:rPr lang="zh-CN" altLang="en-US" dirty="0">
                <a:latin typeface="微软雅黑" panose="020B0503020204020204" pitchFamily="34" charset="-122"/>
                <a:ea typeface="微软雅黑" panose="020B0503020204020204" pitchFamily="34" charset="-122"/>
              </a:rPr>
              <a:t>前端尽可能的多做事情（用户交互，优化及体验等等），后台专注提供计算能（只向前端提供</a:t>
            </a:r>
            <a:r>
              <a:rPr lang="en-US" altLang="zh-CN" dirty="0">
                <a:latin typeface="微软雅黑" panose="020B0503020204020204" pitchFamily="34" charset="-122"/>
                <a:ea typeface="微软雅黑" panose="020B0503020204020204" pitchFamily="34" charset="-122"/>
              </a:rPr>
              <a:t>JSON</a:t>
            </a:r>
            <a:r>
              <a:rPr lang="zh-CN" altLang="en-US" dirty="0">
                <a:latin typeface="微软雅黑" panose="020B0503020204020204" pitchFamily="34" charset="-122"/>
                <a:ea typeface="微软雅黑" panose="020B0503020204020204" pitchFamily="34" charset="-122"/>
              </a:rPr>
              <a:t>数据）。</a:t>
            </a:r>
            <a:endParaRPr lang="en-US" altLang="zh-CN" dirty="0">
              <a:latin typeface="微软雅黑" panose="020B0503020204020204" pitchFamily="34" charset="-122"/>
              <a:ea typeface="微软雅黑" panose="020B0503020204020204" pitchFamily="34" charset="-122"/>
            </a:endParaRPr>
          </a:p>
          <a:p>
            <a:pPr marL="342900" indent="-342900">
              <a:lnSpc>
                <a:spcPct val="150000"/>
              </a:lnSpc>
              <a:buAutoNum type="arabicPeriod"/>
            </a:pPr>
            <a:r>
              <a:rPr lang="zh-CN" altLang="en-US" dirty="0">
                <a:latin typeface="微软雅黑" panose="020B0503020204020204" pitchFamily="34" charset="-122"/>
                <a:ea typeface="微软雅黑" panose="020B0503020204020204" pitchFamily="34" charset="-122"/>
              </a:rPr>
              <a:t>系统设计需要遵循整体原则（不要用战术上的勤奋掩盖战略上的缺失）。</a:t>
            </a:r>
            <a:endParaRPr lang="en-US" altLang="zh-CN"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380435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2939342" y="3717032"/>
            <a:ext cx="5664629" cy="0"/>
          </a:xfrm>
          <a:prstGeom prst="line">
            <a:avLst/>
          </a:prstGeom>
          <a:ln>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2939342" y="4965171"/>
            <a:ext cx="5664629" cy="0"/>
          </a:xfrm>
          <a:prstGeom prst="line">
            <a:avLst/>
          </a:prstGeom>
          <a:ln>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
        <p:nvSpPr>
          <p:cNvPr id="7" name="TextBox 37"/>
          <p:cNvSpPr txBox="1"/>
          <p:nvPr/>
        </p:nvSpPr>
        <p:spPr>
          <a:xfrm>
            <a:off x="2939342" y="3909053"/>
            <a:ext cx="5664629" cy="748988"/>
          </a:xfrm>
          <a:prstGeom prst="rect">
            <a:avLst/>
          </a:prstGeom>
          <a:noFill/>
        </p:spPr>
        <p:txBody>
          <a:bodyPr wrap="square" rtlCol="0">
            <a:spAutoFit/>
          </a:bodyPr>
          <a:lstStyle/>
          <a:p>
            <a:pPr algn="ctr"/>
            <a:r>
              <a:rPr lang="en-US" altLang="zh-CN" sz="4267" b="1" dirty="0">
                <a:solidFill>
                  <a:schemeClr val="bg2">
                    <a:lumMod val="50000"/>
                  </a:schemeClr>
                </a:solidFill>
                <a:latin typeface="微软雅黑" pitchFamily="34" charset="-122"/>
                <a:ea typeface="微软雅黑" pitchFamily="34" charset="-122"/>
              </a:rPr>
              <a:t>Thank</a:t>
            </a:r>
            <a:r>
              <a:rPr lang="zh-CN" altLang="en-US" sz="4267" b="1" dirty="0">
                <a:solidFill>
                  <a:schemeClr val="bg2">
                    <a:lumMod val="50000"/>
                  </a:schemeClr>
                </a:solidFill>
                <a:latin typeface="微软雅黑" pitchFamily="34" charset="-122"/>
                <a:ea typeface="微软雅黑" pitchFamily="34" charset="-122"/>
              </a:rPr>
              <a:t> </a:t>
            </a:r>
            <a:r>
              <a:rPr lang="en-US" altLang="zh-CN" sz="4267" b="1" dirty="0">
                <a:solidFill>
                  <a:schemeClr val="bg2">
                    <a:lumMod val="50000"/>
                  </a:schemeClr>
                </a:solidFill>
                <a:latin typeface="微软雅黑" pitchFamily="34" charset="-122"/>
                <a:ea typeface="微软雅黑" pitchFamily="34" charset="-122"/>
              </a:rPr>
              <a:t>You</a:t>
            </a:r>
            <a:endParaRPr lang="zh-CN" altLang="en-US" sz="4267" b="1" dirty="0">
              <a:solidFill>
                <a:schemeClr val="bg2">
                  <a:lumMod val="50000"/>
                </a:schemeClr>
              </a:solidFill>
              <a:latin typeface="微软雅黑" pitchFamily="34" charset="-122"/>
              <a:ea typeface="微软雅黑" pitchFamily="34" charset="-122"/>
            </a:endParaRPr>
          </a:p>
        </p:txBody>
      </p:sp>
      <p:pic>
        <p:nvPicPr>
          <p:cNvPr id="3075" name="Picture 3"/>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5109998" y="1709072"/>
            <a:ext cx="1323315" cy="15480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589656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1+#ppt_w/2"/>
                                          </p:val>
                                        </p:tav>
                                        <p:tav tm="100000">
                                          <p:val>
                                            <p:strVal val="#ppt_x"/>
                                          </p:val>
                                        </p:tav>
                                      </p:tavLst>
                                    </p:anim>
                                    <p:anim calcmode="lin" valueType="num">
                                      <p:cBhvr additive="base">
                                        <p:cTn id="12" dur="500" fill="hold"/>
                                        <p:tgtEl>
                                          <p:spTgt spid="6"/>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41" presetClass="entr" presetSubtype="0" fill="hold" grpId="0" nodeType="afterEffect">
                                  <p:stCondLst>
                                    <p:cond delay="0"/>
                                  </p:stCondLst>
                                  <p:iterate type="lt">
                                    <p:tmPct val="10000"/>
                                  </p:iterate>
                                  <p:childTnLst>
                                    <p:set>
                                      <p:cBhvr>
                                        <p:cTn id="15" dur="1" fill="hold">
                                          <p:stCondLst>
                                            <p:cond delay="0"/>
                                          </p:stCondLst>
                                        </p:cTn>
                                        <p:tgtEl>
                                          <p:spTgt spid="7"/>
                                        </p:tgtEl>
                                        <p:attrNameLst>
                                          <p:attrName>style.visibility</p:attrName>
                                        </p:attrNameLst>
                                      </p:cBhvr>
                                      <p:to>
                                        <p:strVal val="visible"/>
                                      </p:to>
                                    </p:set>
                                    <p:anim calcmode="lin" valueType="num">
                                      <p:cBhvr>
                                        <p:cTn id="16" dur="500" fill="hold"/>
                                        <p:tgtEl>
                                          <p:spTgt spid="7"/>
                                        </p:tgtEl>
                                        <p:attrNameLst>
                                          <p:attrName>ppt_x</p:attrName>
                                        </p:attrNameLst>
                                      </p:cBhvr>
                                      <p:tavLst>
                                        <p:tav tm="0">
                                          <p:val>
                                            <p:strVal val="#ppt_x"/>
                                          </p:val>
                                        </p:tav>
                                        <p:tav tm="50000">
                                          <p:val>
                                            <p:strVal val="#ppt_x+.1"/>
                                          </p:val>
                                        </p:tav>
                                        <p:tav tm="100000">
                                          <p:val>
                                            <p:strVal val="#ppt_x"/>
                                          </p:val>
                                        </p:tav>
                                      </p:tavLst>
                                    </p:anim>
                                    <p:anim calcmode="lin" valueType="num">
                                      <p:cBhvr>
                                        <p:cTn id="17" dur="500" fill="hold"/>
                                        <p:tgtEl>
                                          <p:spTgt spid="7"/>
                                        </p:tgtEl>
                                        <p:attrNameLst>
                                          <p:attrName>ppt_y</p:attrName>
                                        </p:attrNameLst>
                                      </p:cBhvr>
                                      <p:tavLst>
                                        <p:tav tm="0">
                                          <p:val>
                                            <p:strVal val="#ppt_y"/>
                                          </p:val>
                                        </p:tav>
                                        <p:tav tm="100000">
                                          <p:val>
                                            <p:strVal val="#ppt_y"/>
                                          </p:val>
                                        </p:tav>
                                      </p:tavLst>
                                    </p:anim>
                                    <p:anim calcmode="lin" valueType="num">
                                      <p:cBhvr>
                                        <p:cTn id="18" dur="500" fill="hold"/>
                                        <p:tgtEl>
                                          <p:spTgt spid="7"/>
                                        </p:tgtEl>
                                        <p:attrNameLst>
                                          <p:attrName>ppt_h</p:attrName>
                                        </p:attrNameLst>
                                      </p:cBhvr>
                                      <p:tavLst>
                                        <p:tav tm="0">
                                          <p:val>
                                            <p:strVal val="#ppt_h/10"/>
                                          </p:val>
                                        </p:tav>
                                        <p:tav tm="50000">
                                          <p:val>
                                            <p:strVal val="#ppt_h+.01"/>
                                          </p:val>
                                        </p:tav>
                                        <p:tav tm="100000">
                                          <p:val>
                                            <p:strVal val="#ppt_h"/>
                                          </p:val>
                                        </p:tav>
                                      </p:tavLst>
                                    </p:anim>
                                    <p:anim calcmode="lin" valueType="num">
                                      <p:cBhvr>
                                        <p:cTn id="19" dur="500" fill="hold"/>
                                        <p:tgtEl>
                                          <p:spTgt spid="7"/>
                                        </p:tgtEl>
                                        <p:attrNameLst>
                                          <p:attrName>ppt_w</p:attrName>
                                        </p:attrNameLst>
                                      </p:cBhvr>
                                      <p:tavLst>
                                        <p:tav tm="0">
                                          <p:val>
                                            <p:strVal val="#ppt_w/10"/>
                                          </p:val>
                                        </p:tav>
                                        <p:tav tm="50000">
                                          <p:val>
                                            <p:strVal val="#ppt_w+.01"/>
                                          </p:val>
                                        </p:tav>
                                        <p:tav tm="100000">
                                          <p:val>
                                            <p:strVal val="#ppt_w"/>
                                          </p:val>
                                        </p:tav>
                                      </p:tavLst>
                                    </p:anim>
                                    <p:animEffect transition="in" filter="fade">
                                      <p:cBhvr>
                                        <p:cTn id="20" dur="500" tmFilter="0,0; .5, 1; 1, 1"/>
                                        <p:tgtEl>
                                          <p:spTgt spid="7"/>
                                        </p:tgtEl>
                                      </p:cBhvr>
                                    </p:animEffect>
                                  </p:childTnLst>
                                </p:cTn>
                              </p:par>
                              <p:par>
                                <p:cTn id="21" presetID="42" presetClass="entr" presetSubtype="0" fill="hold" nodeType="withEffect">
                                  <p:stCondLst>
                                    <p:cond delay="0"/>
                                  </p:stCondLst>
                                  <p:childTnLst>
                                    <p:set>
                                      <p:cBhvr>
                                        <p:cTn id="22" dur="1" fill="hold">
                                          <p:stCondLst>
                                            <p:cond delay="0"/>
                                          </p:stCondLst>
                                        </p:cTn>
                                        <p:tgtEl>
                                          <p:spTgt spid="3075"/>
                                        </p:tgtEl>
                                        <p:attrNameLst>
                                          <p:attrName>style.visibility</p:attrName>
                                        </p:attrNameLst>
                                      </p:cBhvr>
                                      <p:to>
                                        <p:strVal val="visible"/>
                                      </p:to>
                                    </p:set>
                                    <p:animEffect transition="in" filter="fade">
                                      <p:cBhvr>
                                        <p:cTn id="23" dur="1000"/>
                                        <p:tgtEl>
                                          <p:spTgt spid="3075"/>
                                        </p:tgtEl>
                                      </p:cBhvr>
                                    </p:animEffect>
                                    <p:anim calcmode="lin" valueType="num">
                                      <p:cBhvr>
                                        <p:cTn id="24" dur="1000" fill="hold"/>
                                        <p:tgtEl>
                                          <p:spTgt spid="3075"/>
                                        </p:tgtEl>
                                        <p:attrNameLst>
                                          <p:attrName>ppt_x</p:attrName>
                                        </p:attrNameLst>
                                      </p:cBhvr>
                                      <p:tavLst>
                                        <p:tav tm="0">
                                          <p:val>
                                            <p:strVal val="#ppt_x"/>
                                          </p:val>
                                        </p:tav>
                                        <p:tav tm="100000">
                                          <p:val>
                                            <p:strVal val="#ppt_x"/>
                                          </p:val>
                                        </p:tav>
                                      </p:tavLst>
                                    </p:anim>
                                    <p:anim calcmode="lin" valueType="num">
                                      <p:cBhvr>
                                        <p:cTn id="25" dur="1000" fill="hold"/>
                                        <p:tgtEl>
                                          <p:spTgt spid="307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p:cNvSpPr/>
          <p:nvPr/>
        </p:nvSpPr>
        <p:spPr>
          <a:xfrm>
            <a:off x="0" y="1073427"/>
            <a:ext cx="23555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735496" y="1073426"/>
            <a:ext cx="3336774"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TextBox 22"/>
          <p:cNvSpPr txBox="1"/>
          <p:nvPr/>
        </p:nvSpPr>
        <p:spPr>
          <a:xfrm>
            <a:off x="1051891" y="1065798"/>
            <a:ext cx="3147969" cy="369332"/>
          </a:xfrm>
          <a:prstGeom prst="rect">
            <a:avLst/>
          </a:prstGeom>
          <a:noFill/>
        </p:spPr>
        <p:txBody>
          <a:bodyPr wrap="squar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WEB</a:t>
            </a:r>
            <a:r>
              <a:rPr lang="zh-CN" altLang="en-US" dirty="0">
                <a:solidFill>
                  <a:schemeClr val="bg1"/>
                </a:solidFill>
                <a:latin typeface="微软雅黑" panose="020B0503020204020204" pitchFamily="34" charset="-122"/>
                <a:ea typeface="微软雅黑" panose="020B0503020204020204" pitchFamily="34" charset="-122"/>
              </a:rPr>
              <a:t>技术发展与</a:t>
            </a:r>
            <a:r>
              <a:rPr lang="en-US" altLang="zh-CN" dirty="0">
                <a:solidFill>
                  <a:schemeClr val="bg1"/>
                </a:solidFill>
                <a:latin typeface="微软雅黑" panose="020B0503020204020204" pitchFamily="34" charset="-122"/>
                <a:ea typeface="微软雅黑" panose="020B0503020204020204" pitchFamily="34" charset="-122"/>
              </a:rPr>
              <a:t>REST</a:t>
            </a:r>
            <a:r>
              <a:rPr lang="zh-CN" altLang="en-US" dirty="0">
                <a:solidFill>
                  <a:schemeClr val="bg1"/>
                </a:solidFill>
                <a:latin typeface="微软雅黑" panose="020B0503020204020204" pitchFamily="34" charset="-122"/>
                <a:ea typeface="微软雅黑" panose="020B0503020204020204" pitchFamily="34" charset="-122"/>
              </a:rPr>
              <a:t>的由来</a:t>
            </a:r>
          </a:p>
        </p:txBody>
      </p:sp>
      <p:sp>
        <p:nvSpPr>
          <p:cNvPr id="24" name="TextBox 23"/>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r>
              <a:rPr lang="en-US" altLang="zh-CN" sz="2400" b="1" dirty="0">
                <a:solidFill>
                  <a:schemeClr val="bg1"/>
                </a:solidFill>
                <a:latin typeface="微软雅黑" panose="020B0503020204020204" pitchFamily="34" charset="-122"/>
                <a:ea typeface="微软雅黑" panose="020B0503020204020204" pitchFamily="34" charset="-122"/>
              </a:rPr>
              <a:t>REST</a:t>
            </a:r>
            <a:r>
              <a:rPr lang="zh-CN" altLang="en-US" sz="2400" b="1" dirty="0">
                <a:solidFill>
                  <a:schemeClr val="bg1"/>
                </a:solidFill>
                <a:latin typeface="微软雅黑" panose="020B0503020204020204" pitchFamily="34" charset="-122"/>
                <a:ea typeface="微软雅黑" panose="020B0503020204020204" pitchFamily="34" charset="-122"/>
              </a:rPr>
              <a:t>架构风格介绍</a:t>
            </a:r>
          </a:p>
        </p:txBody>
      </p:sp>
      <p:sp>
        <p:nvSpPr>
          <p:cNvPr id="7" name="内容占位符 2"/>
          <p:cNvSpPr txBox="1">
            <a:spLocks/>
          </p:cNvSpPr>
          <p:nvPr/>
        </p:nvSpPr>
        <p:spPr>
          <a:xfrm>
            <a:off x="390418" y="1729563"/>
            <a:ext cx="9287231" cy="4724400"/>
          </a:xfrm>
          <a:prstGeom prst="rect">
            <a:avLst/>
          </a:prstGeom>
        </p:spPr>
        <p:txBody>
          <a:bodyPr>
            <a:normAutofit fontScale="40000" lnSpcReduction="20000"/>
          </a:bodyPr>
          <a:lstStyle>
            <a:lvl1pPr marL="274320" indent="-228600" algn="l" defTabSz="914400" rtl="0" eaLnBrk="1" latinLnBrk="0" hangingPunct="1">
              <a:lnSpc>
                <a:spcPct val="90000"/>
              </a:lnSpc>
              <a:spcBef>
                <a:spcPts val="1800"/>
              </a:spcBef>
              <a:buClr>
                <a:schemeClr val="tx2"/>
              </a:buClr>
              <a:buSzPct val="80000"/>
              <a:buFont typeface="Wingdings" pitchFamily="2" charset="2"/>
              <a:buChar char="§"/>
              <a:defRPr lang="zh-CN" sz="2000" kern="1200">
                <a:solidFill>
                  <a:schemeClr val="tx2"/>
                </a:solidFill>
                <a:latin typeface="Microsoft YaHei" panose="020B0503020204020204" pitchFamily="34" charset="-122"/>
                <a:ea typeface="Microsoft YaHei" panose="020B0503020204020204" pitchFamily="34" charset="-122"/>
                <a:cs typeface="+mn-cs"/>
              </a:defRPr>
            </a:lvl1pPr>
            <a:lvl2pPr marL="594360" indent="-228600" algn="l" defTabSz="914400" rtl="0" eaLnBrk="1" latinLnBrk="0" hangingPunct="1">
              <a:lnSpc>
                <a:spcPct val="90000"/>
              </a:lnSpc>
              <a:spcBef>
                <a:spcPts val="1000"/>
              </a:spcBef>
              <a:buClr>
                <a:schemeClr val="tx2"/>
              </a:buClr>
              <a:buSzPct val="80000"/>
              <a:buFont typeface="Wingdings" pitchFamily="2" charset="2"/>
              <a:buChar char="§"/>
              <a:defRPr lang="zh-CN" sz="1800" kern="1200">
                <a:solidFill>
                  <a:schemeClr val="tx2"/>
                </a:solidFill>
                <a:latin typeface="Microsoft YaHei" panose="020B0503020204020204" pitchFamily="34" charset="-122"/>
                <a:ea typeface="Microsoft YaHei" panose="020B0503020204020204" pitchFamily="34" charset="-122"/>
                <a:cs typeface="+mn-cs"/>
              </a:defRPr>
            </a:lvl2pPr>
            <a:lvl3pPr marL="914400" indent="-228600" algn="l" defTabSz="914400" rtl="0" eaLnBrk="1" latinLnBrk="0" hangingPunct="1">
              <a:lnSpc>
                <a:spcPct val="90000"/>
              </a:lnSpc>
              <a:spcBef>
                <a:spcPts val="800"/>
              </a:spcBef>
              <a:buClr>
                <a:schemeClr val="tx2"/>
              </a:buClr>
              <a:buSzPct val="80000"/>
              <a:buFont typeface="Wingdings" pitchFamily="2" charset="2"/>
              <a:buChar char="§"/>
              <a:defRPr lang="zh-CN" sz="1600" kern="1200">
                <a:solidFill>
                  <a:schemeClr val="tx2"/>
                </a:solidFill>
                <a:latin typeface="Microsoft YaHei" panose="020B0503020204020204" pitchFamily="34" charset="-122"/>
                <a:ea typeface="Microsoft YaHei" panose="020B0503020204020204" pitchFamily="34" charset="-122"/>
                <a:cs typeface="+mn-cs"/>
              </a:defRPr>
            </a:lvl3pPr>
            <a:lvl4pPr marL="123444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4pPr>
            <a:lvl5pPr marL="155448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5pPr>
            <a:lvl6pPr marL="1874520" indent="-228600" algn="l" defTabSz="914400" rtl="0" eaLnBrk="1" latinLnBrk="0" hangingPunct="1">
              <a:lnSpc>
                <a:spcPct val="90000"/>
              </a:lnSpc>
              <a:spcBef>
                <a:spcPts val="800"/>
              </a:spcBef>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6pPr>
            <a:lvl7pPr marL="219456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7pPr>
            <a:lvl8pPr marL="251460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8pPr>
            <a:lvl9pPr marL="283464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9pPr>
          </a:lstStyle>
          <a:p>
            <a:r>
              <a:rPr lang="en-US" altLang="zh-CN" sz="5500" dirty="0"/>
              <a:t>REST</a:t>
            </a:r>
            <a:r>
              <a:rPr lang="zh-CN" altLang="en-US" sz="5500" dirty="0"/>
              <a:t>所继承的架构风格约束</a:t>
            </a:r>
          </a:p>
          <a:p>
            <a:endParaRPr lang="zh-CN" altLang="en-US" dirty="0"/>
          </a:p>
          <a:p>
            <a:endParaRPr lang="zh-CN" altLang="en-US" dirty="0"/>
          </a:p>
          <a:p>
            <a:endParaRPr lang="zh-CN" altLang="en-US" dirty="0"/>
          </a:p>
          <a:p>
            <a:endParaRPr lang="zh-CN" altLang="en-US" dirty="0"/>
          </a:p>
          <a:p>
            <a:endParaRPr lang="zh-CN" altLang="en-US" dirty="0"/>
          </a:p>
          <a:p>
            <a:endParaRPr lang="zh-CN" altLang="en-US" dirty="0"/>
          </a:p>
          <a:p>
            <a:endParaRPr lang="zh-CN" altLang="en-US" dirty="0"/>
          </a:p>
          <a:p>
            <a:endParaRPr lang="zh-CN" altLang="en-US" dirty="0"/>
          </a:p>
          <a:p>
            <a:endParaRPr lang="zh-CN" altLang="en-US" dirty="0"/>
          </a:p>
          <a:p>
            <a:endParaRPr lang="zh-CN" altLang="en-US" dirty="0"/>
          </a:p>
          <a:p>
            <a:endParaRPr lang="zh-CN" altLang="en-US" dirty="0"/>
          </a:p>
          <a:p>
            <a:endParaRPr lang="zh-CN" altLang="en-US" dirty="0"/>
          </a:p>
          <a:p>
            <a:pPr marL="0" indent="0">
              <a:buFont typeface="Wingdings" pitchFamily="2" charset="2"/>
              <a:buNone/>
            </a:pPr>
            <a:r>
              <a:rPr lang="zh-CN" altLang="en-US" sz="4000" i="1" dirty="0"/>
              <a:t>在图中，每一个椭圆形里面的缩写词代表了一种架构风格，而每一个箭头边的单词代表了一种架构约束。</a:t>
            </a:r>
          </a:p>
          <a:p>
            <a:pPr marL="0" indent="0">
              <a:buFont typeface="Wingdings" pitchFamily="2" charset="2"/>
              <a:buNone/>
            </a:pPr>
            <a:endParaRPr lang="zh-CN" altLang="en-US" dirty="0"/>
          </a:p>
        </p:txBody>
      </p:sp>
      <p:pic>
        <p:nvPicPr>
          <p:cNvPr id="9" name="图片 8"/>
          <p:cNvPicPr>
            <a:picLocks noChangeAspect="1"/>
          </p:cNvPicPr>
          <p:nvPr/>
        </p:nvPicPr>
        <p:blipFill>
          <a:blip r:embed="rId2"/>
          <a:stretch>
            <a:fillRect/>
          </a:stretch>
        </p:blipFill>
        <p:spPr>
          <a:xfrm>
            <a:off x="390419" y="2174101"/>
            <a:ext cx="7505700" cy="3143250"/>
          </a:xfrm>
          <a:prstGeom prst="rect">
            <a:avLst/>
          </a:prstGeom>
        </p:spPr>
      </p:pic>
    </p:spTree>
    <p:extLst>
      <p:ext uri="{BB962C8B-B14F-4D97-AF65-F5344CB8AC3E}">
        <p14:creationId xmlns:p14="http://schemas.microsoft.com/office/powerpoint/2010/main" val="33452905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p:cNvSpPr/>
          <p:nvPr/>
        </p:nvSpPr>
        <p:spPr>
          <a:xfrm>
            <a:off x="0" y="1073427"/>
            <a:ext cx="23555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735496" y="1073426"/>
            <a:ext cx="3336774"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TextBox 22"/>
          <p:cNvSpPr txBox="1"/>
          <p:nvPr/>
        </p:nvSpPr>
        <p:spPr>
          <a:xfrm>
            <a:off x="1051891" y="1065798"/>
            <a:ext cx="3147969" cy="369332"/>
          </a:xfrm>
          <a:prstGeom prst="rect">
            <a:avLst/>
          </a:prstGeom>
          <a:noFill/>
        </p:spPr>
        <p:txBody>
          <a:bodyPr wrap="squar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WEB</a:t>
            </a:r>
            <a:r>
              <a:rPr lang="zh-CN" altLang="en-US" dirty="0">
                <a:solidFill>
                  <a:schemeClr val="bg1"/>
                </a:solidFill>
                <a:latin typeface="微软雅黑" panose="020B0503020204020204" pitchFamily="34" charset="-122"/>
                <a:ea typeface="微软雅黑" panose="020B0503020204020204" pitchFamily="34" charset="-122"/>
              </a:rPr>
              <a:t>技术发展与</a:t>
            </a:r>
            <a:r>
              <a:rPr lang="en-US" altLang="zh-CN" dirty="0">
                <a:solidFill>
                  <a:schemeClr val="bg1"/>
                </a:solidFill>
                <a:latin typeface="微软雅黑" panose="020B0503020204020204" pitchFamily="34" charset="-122"/>
                <a:ea typeface="微软雅黑" panose="020B0503020204020204" pitchFamily="34" charset="-122"/>
              </a:rPr>
              <a:t>REST</a:t>
            </a:r>
            <a:r>
              <a:rPr lang="zh-CN" altLang="en-US" dirty="0">
                <a:solidFill>
                  <a:schemeClr val="bg1"/>
                </a:solidFill>
                <a:latin typeface="微软雅黑" panose="020B0503020204020204" pitchFamily="34" charset="-122"/>
                <a:ea typeface="微软雅黑" panose="020B0503020204020204" pitchFamily="34" charset="-122"/>
              </a:rPr>
              <a:t>的由来</a:t>
            </a:r>
          </a:p>
        </p:txBody>
      </p:sp>
      <p:sp>
        <p:nvSpPr>
          <p:cNvPr id="24" name="TextBox 23"/>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r>
              <a:rPr lang="en-US" altLang="zh-CN" sz="2400" b="1" dirty="0">
                <a:solidFill>
                  <a:schemeClr val="bg1"/>
                </a:solidFill>
                <a:latin typeface="微软雅黑" panose="020B0503020204020204" pitchFamily="34" charset="-122"/>
                <a:ea typeface="微软雅黑" panose="020B0503020204020204" pitchFamily="34" charset="-122"/>
              </a:rPr>
              <a:t>REST</a:t>
            </a:r>
            <a:r>
              <a:rPr lang="zh-CN" altLang="en-US" sz="2400" b="1" dirty="0">
                <a:solidFill>
                  <a:schemeClr val="bg1"/>
                </a:solidFill>
                <a:latin typeface="微软雅黑" panose="020B0503020204020204" pitchFamily="34" charset="-122"/>
                <a:ea typeface="微软雅黑" panose="020B0503020204020204" pitchFamily="34" charset="-122"/>
              </a:rPr>
              <a:t>架构风格介绍</a:t>
            </a:r>
          </a:p>
        </p:txBody>
      </p:sp>
      <p:sp>
        <p:nvSpPr>
          <p:cNvPr id="7" name="内容占位符 2"/>
          <p:cNvSpPr txBox="1">
            <a:spLocks/>
          </p:cNvSpPr>
          <p:nvPr/>
        </p:nvSpPr>
        <p:spPr>
          <a:xfrm>
            <a:off x="0" y="1612604"/>
            <a:ext cx="9452344" cy="4894521"/>
          </a:xfrm>
          <a:prstGeom prst="rect">
            <a:avLst/>
          </a:prstGeom>
        </p:spPr>
        <p:txBody>
          <a:bodyPr>
            <a:normAutofit/>
          </a:bodyPr>
          <a:lstStyle>
            <a:lvl1pPr marL="274320" indent="-228600" algn="l" defTabSz="914400" rtl="0" eaLnBrk="1" latinLnBrk="0" hangingPunct="1">
              <a:lnSpc>
                <a:spcPct val="90000"/>
              </a:lnSpc>
              <a:spcBef>
                <a:spcPts val="1800"/>
              </a:spcBef>
              <a:buClr>
                <a:schemeClr val="tx2"/>
              </a:buClr>
              <a:buSzPct val="80000"/>
              <a:buFont typeface="Wingdings" pitchFamily="2" charset="2"/>
              <a:buChar char="§"/>
              <a:defRPr lang="zh-CN" sz="2000" kern="1200">
                <a:solidFill>
                  <a:schemeClr val="tx2"/>
                </a:solidFill>
                <a:latin typeface="Microsoft YaHei" panose="020B0503020204020204" pitchFamily="34" charset="-122"/>
                <a:ea typeface="Microsoft YaHei" panose="020B0503020204020204" pitchFamily="34" charset="-122"/>
                <a:cs typeface="+mn-cs"/>
              </a:defRPr>
            </a:lvl1pPr>
            <a:lvl2pPr marL="594360" indent="-228600" algn="l" defTabSz="914400" rtl="0" eaLnBrk="1" latinLnBrk="0" hangingPunct="1">
              <a:lnSpc>
                <a:spcPct val="90000"/>
              </a:lnSpc>
              <a:spcBef>
                <a:spcPts val="1000"/>
              </a:spcBef>
              <a:buClr>
                <a:schemeClr val="tx2"/>
              </a:buClr>
              <a:buSzPct val="80000"/>
              <a:buFont typeface="Wingdings" pitchFamily="2" charset="2"/>
              <a:buChar char="§"/>
              <a:defRPr lang="zh-CN" sz="1800" kern="1200">
                <a:solidFill>
                  <a:schemeClr val="tx2"/>
                </a:solidFill>
                <a:latin typeface="Microsoft YaHei" panose="020B0503020204020204" pitchFamily="34" charset="-122"/>
                <a:ea typeface="Microsoft YaHei" panose="020B0503020204020204" pitchFamily="34" charset="-122"/>
                <a:cs typeface="+mn-cs"/>
              </a:defRPr>
            </a:lvl2pPr>
            <a:lvl3pPr marL="914400" indent="-228600" algn="l" defTabSz="914400" rtl="0" eaLnBrk="1" latinLnBrk="0" hangingPunct="1">
              <a:lnSpc>
                <a:spcPct val="90000"/>
              </a:lnSpc>
              <a:spcBef>
                <a:spcPts val="800"/>
              </a:spcBef>
              <a:buClr>
                <a:schemeClr val="tx2"/>
              </a:buClr>
              <a:buSzPct val="80000"/>
              <a:buFont typeface="Wingdings" pitchFamily="2" charset="2"/>
              <a:buChar char="§"/>
              <a:defRPr lang="zh-CN" sz="1600" kern="1200">
                <a:solidFill>
                  <a:schemeClr val="tx2"/>
                </a:solidFill>
                <a:latin typeface="Microsoft YaHei" panose="020B0503020204020204" pitchFamily="34" charset="-122"/>
                <a:ea typeface="Microsoft YaHei" panose="020B0503020204020204" pitchFamily="34" charset="-122"/>
                <a:cs typeface="+mn-cs"/>
              </a:defRPr>
            </a:lvl3pPr>
            <a:lvl4pPr marL="123444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4pPr>
            <a:lvl5pPr marL="155448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5pPr>
            <a:lvl6pPr marL="1874520" indent="-228600" algn="l" defTabSz="914400" rtl="0" eaLnBrk="1" latinLnBrk="0" hangingPunct="1">
              <a:lnSpc>
                <a:spcPct val="90000"/>
              </a:lnSpc>
              <a:spcBef>
                <a:spcPts val="800"/>
              </a:spcBef>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6pPr>
            <a:lvl7pPr marL="219456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7pPr>
            <a:lvl8pPr marL="251460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8pPr>
            <a:lvl9pPr marL="283464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9pPr>
          </a:lstStyle>
          <a:p>
            <a:r>
              <a:rPr lang="en-US" altLang="zh-CN" sz="2200" dirty="0"/>
              <a:t>REST</a:t>
            </a:r>
            <a:r>
              <a:rPr lang="zh-CN" altLang="en-US" sz="2200" dirty="0"/>
              <a:t>架构风格最重要的架构约束：</a:t>
            </a:r>
          </a:p>
          <a:p>
            <a:pPr>
              <a:lnSpc>
                <a:spcPct val="150000"/>
              </a:lnSpc>
              <a:buFont typeface="Wingdings" pitchFamily="2" charset="2"/>
              <a:buChar char="l"/>
            </a:pPr>
            <a:r>
              <a:rPr lang="zh-CN" altLang="en-US" sz="1400" dirty="0"/>
              <a:t>客户</a:t>
            </a:r>
            <a:r>
              <a:rPr lang="en-US" altLang="zh-CN" sz="1400" dirty="0"/>
              <a:t>-</a:t>
            </a:r>
            <a:r>
              <a:rPr lang="zh-CN" altLang="en-US" sz="1400" dirty="0"/>
              <a:t>服务器（</a:t>
            </a:r>
            <a:r>
              <a:rPr lang="en-US" altLang="zh-CN" sz="1400" dirty="0"/>
              <a:t>Client-Server</a:t>
            </a:r>
            <a:r>
              <a:rPr lang="zh-CN" altLang="en-US" sz="1400" dirty="0"/>
              <a:t>）：通信只能由客户端单方面发起，表现为请求</a:t>
            </a:r>
            <a:r>
              <a:rPr lang="en-US" altLang="zh-CN" sz="1400" dirty="0"/>
              <a:t>-</a:t>
            </a:r>
            <a:r>
              <a:rPr lang="zh-CN" altLang="en-US" sz="1400" dirty="0"/>
              <a:t>响应的形式。</a:t>
            </a:r>
          </a:p>
          <a:p>
            <a:pPr>
              <a:lnSpc>
                <a:spcPct val="150000"/>
              </a:lnSpc>
              <a:buFont typeface="Wingdings" pitchFamily="2" charset="2"/>
              <a:buChar char="l"/>
            </a:pPr>
            <a:r>
              <a:rPr lang="zh-CN" altLang="en-US" sz="1400" dirty="0"/>
              <a:t>无状态（</a:t>
            </a:r>
            <a:r>
              <a:rPr lang="en-US" altLang="zh-CN" sz="1400" dirty="0"/>
              <a:t>Stateless</a:t>
            </a:r>
            <a:r>
              <a:rPr lang="zh-CN" altLang="en-US" sz="1400" dirty="0"/>
              <a:t>）：通信的会话状态（</a:t>
            </a:r>
            <a:r>
              <a:rPr lang="en-US" altLang="zh-CN" sz="1400" dirty="0"/>
              <a:t>Session State</a:t>
            </a:r>
            <a:r>
              <a:rPr lang="zh-CN" altLang="en-US" sz="1400" dirty="0"/>
              <a:t>）应该全部由客户端负责维护。</a:t>
            </a:r>
          </a:p>
          <a:p>
            <a:pPr>
              <a:lnSpc>
                <a:spcPct val="150000"/>
              </a:lnSpc>
              <a:buFont typeface="Wingdings" pitchFamily="2" charset="2"/>
              <a:buChar char="l"/>
            </a:pPr>
            <a:r>
              <a:rPr lang="zh-CN" altLang="en-US" sz="1400" dirty="0"/>
              <a:t>缓存（</a:t>
            </a:r>
            <a:r>
              <a:rPr lang="en-US" altLang="zh-CN" sz="1400" dirty="0"/>
              <a:t>Cache</a:t>
            </a:r>
            <a:r>
              <a:rPr lang="zh-CN" altLang="en-US" sz="1400" dirty="0"/>
              <a:t>）：响应内容可以在通信链的某处被缓存，以改善网络效率。</a:t>
            </a:r>
          </a:p>
          <a:p>
            <a:pPr>
              <a:lnSpc>
                <a:spcPct val="150000"/>
              </a:lnSpc>
              <a:buFont typeface="Wingdings" pitchFamily="2" charset="2"/>
              <a:buChar char="l"/>
            </a:pPr>
            <a:r>
              <a:rPr lang="zh-CN" altLang="en-US" sz="1400" dirty="0"/>
              <a:t>统一接口（</a:t>
            </a:r>
            <a:r>
              <a:rPr lang="en-US" altLang="zh-CN" sz="1400" dirty="0"/>
              <a:t>Uniform Interface</a:t>
            </a:r>
            <a:r>
              <a:rPr lang="zh-CN" altLang="en-US" sz="1400" dirty="0"/>
              <a:t>）：通信链的组件之间通过统一的接口相互通信，以提高交互的可见性。</a:t>
            </a:r>
          </a:p>
          <a:p>
            <a:pPr>
              <a:lnSpc>
                <a:spcPct val="150000"/>
              </a:lnSpc>
              <a:buFont typeface="Wingdings" pitchFamily="2" charset="2"/>
              <a:buChar char="l"/>
            </a:pPr>
            <a:r>
              <a:rPr lang="zh-CN" altLang="en-US" sz="1400" dirty="0"/>
              <a:t>分层系统（</a:t>
            </a:r>
            <a:r>
              <a:rPr lang="en-US" altLang="zh-CN" sz="1400" dirty="0"/>
              <a:t>Layered System</a:t>
            </a:r>
            <a:r>
              <a:rPr lang="zh-CN" altLang="en-US" sz="1400" dirty="0"/>
              <a:t>）：通过限制组件的行为（即，每个组件只能“看到”与其交互的紧邻层），将架构分解为若干等级的层。</a:t>
            </a:r>
          </a:p>
          <a:p>
            <a:pPr>
              <a:lnSpc>
                <a:spcPct val="150000"/>
              </a:lnSpc>
              <a:buFont typeface="Wingdings" pitchFamily="2" charset="2"/>
              <a:buChar char="l"/>
            </a:pPr>
            <a:r>
              <a:rPr lang="zh-CN" altLang="en-US" sz="1400" dirty="0"/>
              <a:t>按需代码（</a:t>
            </a:r>
            <a:r>
              <a:rPr lang="en-US" altLang="zh-CN" sz="1400" dirty="0"/>
              <a:t>Code-On-Demand</a:t>
            </a:r>
            <a:r>
              <a:rPr lang="zh-CN" altLang="en-US" sz="1400" dirty="0"/>
              <a:t>，可选）：支持通过下载并执行一些代码（例如</a:t>
            </a:r>
            <a:r>
              <a:rPr lang="en-US" altLang="zh-CN" sz="1400" dirty="0"/>
              <a:t>Java Applet</a:t>
            </a:r>
            <a:r>
              <a:rPr lang="zh-CN" altLang="en-US" sz="1400" dirty="0"/>
              <a:t>、</a:t>
            </a:r>
            <a:r>
              <a:rPr lang="en-US" altLang="zh-CN" sz="1400" dirty="0"/>
              <a:t>Flash</a:t>
            </a:r>
            <a:r>
              <a:rPr lang="zh-CN" altLang="en-US" sz="1400" dirty="0"/>
              <a:t>或</a:t>
            </a:r>
            <a:r>
              <a:rPr lang="en-US" altLang="zh-CN" sz="1400" dirty="0"/>
              <a:t>JavaScript</a:t>
            </a:r>
            <a:r>
              <a:rPr lang="zh-CN" altLang="en-US" sz="1400" dirty="0"/>
              <a:t>），对客户端的功能进行扩展。</a:t>
            </a:r>
          </a:p>
        </p:txBody>
      </p:sp>
    </p:spTree>
    <p:extLst>
      <p:ext uri="{BB962C8B-B14F-4D97-AF65-F5344CB8AC3E}">
        <p14:creationId xmlns:p14="http://schemas.microsoft.com/office/powerpoint/2010/main" val="1980946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p:cNvSpPr/>
          <p:nvPr/>
        </p:nvSpPr>
        <p:spPr>
          <a:xfrm>
            <a:off x="0" y="1073427"/>
            <a:ext cx="23555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735496" y="1073426"/>
            <a:ext cx="3336774"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TextBox 22"/>
          <p:cNvSpPr txBox="1"/>
          <p:nvPr/>
        </p:nvSpPr>
        <p:spPr>
          <a:xfrm>
            <a:off x="1051891" y="1065798"/>
            <a:ext cx="3147969" cy="369332"/>
          </a:xfrm>
          <a:prstGeom prst="rect">
            <a:avLst/>
          </a:prstGeom>
          <a:noFill/>
        </p:spPr>
        <p:txBody>
          <a:bodyPr wrap="squar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WEB</a:t>
            </a:r>
            <a:r>
              <a:rPr lang="zh-CN" altLang="en-US" dirty="0">
                <a:solidFill>
                  <a:schemeClr val="bg1"/>
                </a:solidFill>
                <a:latin typeface="微软雅黑" panose="020B0503020204020204" pitchFamily="34" charset="-122"/>
                <a:ea typeface="微软雅黑" panose="020B0503020204020204" pitchFamily="34" charset="-122"/>
              </a:rPr>
              <a:t>技术发展与</a:t>
            </a:r>
            <a:r>
              <a:rPr lang="en-US" altLang="zh-CN" dirty="0">
                <a:solidFill>
                  <a:schemeClr val="bg1"/>
                </a:solidFill>
                <a:latin typeface="微软雅黑" panose="020B0503020204020204" pitchFamily="34" charset="-122"/>
                <a:ea typeface="微软雅黑" panose="020B0503020204020204" pitchFamily="34" charset="-122"/>
              </a:rPr>
              <a:t>REST</a:t>
            </a:r>
            <a:r>
              <a:rPr lang="zh-CN" altLang="en-US" dirty="0">
                <a:solidFill>
                  <a:schemeClr val="bg1"/>
                </a:solidFill>
                <a:latin typeface="微软雅黑" panose="020B0503020204020204" pitchFamily="34" charset="-122"/>
                <a:ea typeface="微软雅黑" panose="020B0503020204020204" pitchFamily="34" charset="-122"/>
              </a:rPr>
              <a:t>的由来</a:t>
            </a:r>
          </a:p>
        </p:txBody>
      </p:sp>
      <p:sp>
        <p:nvSpPr>
          <p:cNvPr id="24" name="TextBox 23"/>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r>
              <a:rPr lang="en-US" altLang="zh-CN" sz="2400" b="1" dirty="0">
                <a:solidFill>
                  <a:schemeClr val="bg1"/>
                </a:solidFill>
                <a:latin typeface="微软雅黑" panose="020B0503020204020204" pitchFamily="34" charset="-122"/>
                <a:ea typeface="微软雅黑" panose="020B0503020204020204" pitchFamily="34" charset="-122"/>
              </a:rPr>
              <a:t>REST</a:t>
            </a:r>
            <a:r>
              <a:rPr lang="zh-CN" altLang="en-US" sz="2400" b="1" dirty="0">
                <a:solidFill>
                  <a:schemeClr val="bg1"/>
                </a:solidFill>
                <a:latin typeface="微软雅黑" panose="020B0503020204020204" pitchFamily="34" charset="-122"/>
                <a:ea typeface="微软雅黑" panose="020B0503020204020204" pitchFamily="34" charset="-122"/>
              </a:rPr>
              <a:t>架构风格介绍</a:t>
            </a:r>
          </a:p>
        </p:txBody>
      </p:sp>
      <p:sp>
        <p:nvSpPr>
          <p:cNvPr id="7" name="内容占位符 2"/>
          <p:cNvSpPr txBox="1">
            <a:spLocks/>
          </p:cNvSpPr>
          <p:nvPr/>
        </p:nvSpPr>
        <p:spPr>
          <a:xfrm>
            <a:off x="239416" y="1601972"/>
            <a:ext cx="10425039" cy="4841358"/>
          </a:xfrm>
          <a:prstGeom prst="rect">
            <a:avLst/>
          </a:prstGeom>
        </p:spPr>
        <p:txBody>
          <a:bodyPr/>
          <a:lstStyle>
            <a:lvl1pPr marL="274320" indent="-228600" algn="l" defTabSz="914400" rtl="0" eaLnBrk="1" latinLnBrk="0" hangingPunct="1">
              <a:lnSpc>
                <a:spcPct val="90000"/>
              </a:lnSpc>
              <a:spcBef>
                <a:spcPts val="1800"/>
              </a:spcBef>
              <a:buClr>
                <a:schemeClr val="tx2"/>
              </a:buClr>
              <a:buSzPct val="80000"/>
              <a:buFont typeface="Wingdings" pitchFamily="2" charset="2"/>
              <a:buChar char="§"/>
              <a:defRPr lang="zh-CN" sz="2000" kern="1200">
                <a:solidFill>
                  <a:schemeClr val="tx2"/>
                </a:solidFill>
                <a:latin typeface="Microsoft YaHei" panose="020B0503020204020204" pitchFamily="34" charset="-122"/>
                <a:ea typeface="Microsoft YaHei" panose="020B0503020204020204" pitchFamily="34" charset="-122"/>
                <a:cs typeface="+mn-cs"/>
              </a:defRPr>
            </a:lvl1pPr>
            <a:lvl2pPr marL="594360" indent="-228600" algn="l" defTabSz="914400" rtl="0" eaLnBrk="1" latinLnBrk="0" hangingPunct="1">
              <a:lnSpc>
                <a:spcPct val="90000"/>
              </a:lnSpc>
              <a:spcBef>
                <a:spcPts val="1000"/>
              </a:spcBef>
              <a:buClr>
                <a:schemeClr val="tx2"/>
              </a:buClr>
              <a:buSzPct val="80000"/>
              <a:buFont typeface="Wingdings" pitchFamily="2" charset="2"/>
              <a:buChar char="§"/>
              <a:defRPr lang="zh-CN" sz="1800" kern="1200">
                <a:solidFill>
                  <a:schemeClr val="tx2"/>
                </a:solidFill>
                <a:latin typeface="Microsoft YaHei" panose="020B0503020204020204" pitchFamily="34" charset="-122"/>
                <a:ea typeface="Microsoft YaHei" panose="020B0503020204020204" pitchFamily="34" charset="-122"/>
                <a:cs typeface="+mn-cs"/>
              </a:defRPr>
            </a:lvl2pPr>
            <a:lvl3pPr marL="914400" indent="-228600" algn="l" defTabSz="914400" rtl="0" eaLnBrk="1" latinLnBrk="0" hangingPunct="1">
              <a:lnSpc>
                <a:spcPct val="90000"/>
              </a:lnSpc>
              <a:spcBef>
                <a:spcPts val="800"/>
              </a:spcBef>
              <a:buClr>
                <a:schemeClr val="tx2"/>
              </a:buClr>
              <a:buSzPct val="80000"/>
              <a:buFont typeface="Wingdings" pitchFamily="2" charset="2"/>
              <a:buChar char="§"/>
              <a:defRPr lang="zh-CN" sz="1600" kern="1200">
                <a:solidFill>
                  <a:schemeClr val="tx2"/>
                </a:solidFill>
                <a:latin typeface="Microsoft YaHei" panose="020B0503020204020204" pitchFamily="34" charset="-122"/>
                <a:ea typeface="Microsoft YaHei" panose="020B0503020204020204" pitchFamily="34" charset="-122"/>
                <a:cs typeface="+mn-cs"/>
              </a:defRPr>
            </a:lvl3pPr>
            <a:lvl4pPr marL="123444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4pPr>
            <a:lvl5pPr marL="155448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5pPr>
            <a:lvl6pPr marL="1874520" indent="-228600" algn="l" defTabSz="914400" rtl="0" eaLnBrk="1" latinLnBrk="0" hangingPunct="1">
              <a:lnSpc>
                <a:spcPct val="90000"/>
              </a:lnSpc>
              <a:spcBef>
                <a:spcPts val="800"/>
              </a:spcBef>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6pPr>
            <a:lvl7pPr marL="219456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7pPr>
            <a:lvl8pPr marL="251460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8pPr>
            <a:lvl9pPr marL="283464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9pPr>
          </a:lstStyle>
          <a:p>
            <a:r>
              <a:rPr lang="en-US" altLang="zh-CN" dirty="0"/>
              <a:t>REST</a:t>
            </a:r>
            <a:r>
              <a:rPr lang="zh-CN" altLang="en-US" dirty="0"/>
              <a:t>详解</a:t>
            </a:r>
          </a:p>
          <a:p>
            <a:pPr marL="0" indent="0">
              <a:lnSpc>
                <a:spcPct val="150000"/>
              </a:lnSpc>
              <a:buFont typeface="Wingdings" pitchFamily="2" charset="2"/>
              <a:buNone/>
            </a:pPr>
            <a:r>
              <a:rPr lang="en-US" altLang="zh-CN" sz="1400" dirty="0"/>
              <a:t>REST</a:t>
            </a:r>
            <a:r>
              <a:rPr lang="zh-CN" altLang="en-US" sz="1400" dirty="0"/>
              <a:t>是</a:t>
            </a:r>
            <a:r>
              <a:rPr lang="en-US" altLang="zh-CN" sz="1400" dirty="0"/>
              <a:t>Web</a:t>
            </a:r>
            <a:r>
              <a:rPr lang="zh-CN" altLang="en-US" sz="1400" dirty="0"/>
              <a:t>自身的架构风格，</a:t>
            </a:r>
            <a:r>
              <a:rPr lang="en-US" altLang="zh-CN" sz="1400" dirty="0"/>
              <a:t>REST</a:t>
            </a:r>
            <a:r>
              <a:rPr lang="zh-CN" altLang="en-US" sz="1400" dirty="0"/>
              <a:t>是</a:t>
            </a:r>
            <a:r>
              <a:rPr lang="en-US" altLang="zh-CN" sz="1400" dirty="0"/>
              <a:t>HTTP/1.1</a:t>
            </a:r>
            <a:r>
              <a:rPr lang="zh-CN" altLang="en-US" sz="1400" dirty="0"/>
              <a:t>协议等</a:t>
            </a:r>
            <a:r>
              <a:rPr lang="en-US" altLang="zh-CN" sz="1400" dirty="0"/>
              <a:t>Web</a:t>
            </a:r>
            <a:r>
              <a:rPr lang="zh-CN" altLang="en-US" sz="1400" dirty="0"/>
              <a:t>规范的设计指导原则，是为 运行在互联网环境 的 分布式 超媒体系统量身定制的。互联网环境与企业内网环境有非常大的差别，最主要的差别是两个方面：</a:t>
            </a:r>
          </a:p>
          <a:p>
            <a:pPr>
              <a:lnSpc>
                <a:spcPct val="150000"/>
              </a:lnSpc>
              <a:buFont typeface="Wingdings" pitchFamily="2" charset="2"/>
              <a:buChar char="Ø"/>
            </a:pPr>
            <a:r>
              <a:rPr lang="zh-CN" altLang="en-US" sz="1400" dirty="0"/>
              <a:t>可伸缩性需求无法控制：并发访问量可能会暴涨，也可能会暴跌</a:t>
            </a:r>
          </a:p>
          <a:p>
            <a:pPr>
              <a:lnSpc>
                <a:spcPct val="150000"/>
              </a:lnSpc>
              <a:buFont typeface="Wingdings" pitchFamily="2" charset="2"/>
              <a:buChar char="Ø"/>
            </a:pPr>
            <a:r>
              <a:rPr lang="zh-CN" altLang="en-US" sz="1400" dirty="0"/>
              <a:t>安全性需求无法控制：无法控制客户端发来的请求的格式，很可能会是恶意的请求。</a:t>
            </a:r>
          </a:p>
          <a:p>
            <a:pPr>
              <a:lnSpc>
                <a:spcPct val="150000"/>
              </a:lnSpc>
              <a:buFont typeface="Wingdings" pitchFamily="2" charset="2"/>
              <a:buChar char="Ø"/>
            </a:pPr>
            <a:endParaRPr lang="zh-CN" altLang="en-US" sz="1400" dirty="0"/>
          </a:p>
          <a:p>
            <a:pPr marL="0" indent="0">
              <a:lnSpc>
                <a:spcPct val="150000"/>
              </a:lnSpc>
              <a:buFont typeface="Wingdings" pitchFamily="2" charset="2"/>
              <a:buNone/>
            </a:pPr>
            <a:r>
              <a:rPr lang="en-US" altLang="zh-CN" sz="1400" dirty="0"/>
              <a:t>REST</a:t>
            </a:r>
            <a:r>
              <a:rPr lang="zh-CN" altLang="en-US" sz="1400" dirty="0"/>
              <a:t>是所有</a:t>
            </a:r>
            <a:r>
              <a:rPr lang="en-US" altLang="zh-CN" sz="1400" dirty="0"/>
              <a:t>Web</a:t>
            </a:r>
            <a:r>
              <a:rPr lang="zh-CN" altLang="en-US" sz="1400" dirty="0"/>
              <a:t>应用都应该遵守的架构设计指导原则。当然，</a:t>
            </a:r>
            <a:r>
              <a:rPr lang="en-US" altLang="zh-CN" sz="1400" dirty="0"/>
              <a:t>REST</a:t>
            </a:r>
            <a:r>
              <a:rPr lang="zh-CN" altLang="en-US" sz="1400" dirty="0"/>
              <a:t>并不是法律，违反了</a:t>
            </a:r>
            <a:r>
              <a:rPr lang="en-US" altLang="zh-CN" sz="1400" dirty="0"/>
              <a:t>REST</a:t>
            </a:r>
            <a:r>
              <a:rPr lang="zh-CN" altLang="en-US" sz="1400" dirty="0"/>
              <a:t>的指导原则，仍然能够实现应用的功能。但是违反了</a:t>
            </a:r>
            <a:r>
              <a:rPr lang="en-US" altLang="zh-CN" sz="1400" dirty="0"/>
              <a:t>REST</a:t>
            </a:r>
            <a:r>
              <a:rPr lang="zh-CN" altLang="en-US" sz="1400" dirty="0"/>
              <a:t>的指导原则，会付出很多代价，特别是对于大流量的网站而言。</a:t>
            </a:r>
          </a:p>
        </p:txBody>
      </p:sp>
    </p:spTree>
    <p:extLst>
      <p:ext uri="{BB962C8B-B14F-4D97-AF65-F5344CB8AC3E}">
        <p14:creationId xmlns:p14="http://schemas.microsoft.com/office/powerpoint/2010/main" val="17487043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5"/>
          <p:cNvSpPr>
            <a:spLocks/>
          </p:cNvSpPr>
          <p:nvPr/>
        </p:nvSpPr>
        <p:spPr bwMode="auto">
          <a:xfrm>
            <a:off x="3706095" y="2518409"/>
            <a:ext cx="1522762" cy="2103651"/>
          </a:xfrm>
          <a:custGeom>
            <a:avLst/>
            <a:gdLst>
              <a:gd name="T0" fmla="*/ 767 w 767"/>
              <a:gd name="T1" fmla="*/ 347 h 1059"/>
              <a:gd name="T2" fmla="*/ 514 w 767"/>
              <a:gd name="T3" fmla="*/ 0 h 1059"/>
              <a:gd name="T4" fmla="*/ 129 w 767"/>
              <a:gd name="T5" fmla="*/ 279 h 1059"/>
              <a:gd name="T6" fmla="*/ 33 w 767"/>
              <a:gd name="T7" fmla="*/ 576 h 1059"/>
              <a:gd name="T8" fmla="*/ 190 w 767"/>
              <a:gd name="T9" fmla="*/ 1059 h 1059"/>
              <a:gd name="T10" fmla="*/ 577 w 767"/>
              <a:gd name="T11" fmla="*/ 933 h 1059"/>
              <a:gd name="T12" fmla="*/ 561 w 767"/>
              <a:gd name="T13" fmla="*/ 796 h 1059"/>
              <a:gd name="T14" fmla="*/ 767 w 767"/>
              <a:gd name="T15" fmla="*/ 347 h 105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7" h="1059">
                <a:moveTo>
                  <a:pt x="767" y="347"/>
                </a:moveTo>
                <a:cubicBezTo>
                  <a:pt x="514" y="0"/>
                  <a:pt x="514" y="0"/>
                  <a:pt x="514" y="0"/>
                </a:cubicBezTo>
                <a:cubicBezTo>
                  <a:pt x="129" y="279"/>
                  <a:pt x="129" y="279"/>
                  <a:pt x="129" y="279"/>
                </a:cubicBezTo>
                <a:cubicBezTo>
                  <a:pt x="43" y="342"/>
                  <a:pt x="0" y="475"/>
                  <a:pt x="33" y="576"/>
                </a:cubicBezTo>
                <a:cubicBezTo>
                  <a:pt x="190" y="1059"/>
                  <a:pt x="190" y="1059"/>
                  <a:pt x="190" y="1059"/>
                </a:cubicBezTo>
                <a:cubicBezTo>
                  <a:pt x="577" y="933"/>
                  <a:pt x="577" y="933"/>
                  <a:pt x="577" y="933"/>
                </a:cubicBezTo>
                <a:cubicBezTo>
                  <a:pt x="566" y="889"/>
                  <a:pt x="561" y="843"/>
                  <a:pt x="561" y="796"/>
                </a:cubicBezTo>
                <a:cubicBezTo>
                  <a:pt x="561" y="616"/>
                  <a:pt x="641" y="456"/>
                  <a:pt x="767" y="347"/>
                </a:cubicBezTo>
                <a:close/>
              </a:path>
            </a:pathLst>
          </a:custGeom>
          <a:solidFill>
            <a:schemeClr val="accent4">
              <a:lumMod val="75000"/>
            </a:schemeClr>
          </a:solidFill>
          <a:ln>
            <a:noFill/>
          </a:ln>
          <a:effectLst/>
        </p:spPr>
        <p:txBody>
          <a:bodyPr vert="horz" wrap="square" lIns="91440" tIns="45720" rIns="91440" bIns="45720" numCol="1" anchor="t" anchorCtr="0" compatLnSpc="1">
            <a:prstTxWarp prst="textNoShape">
              <a:avLst/>
            </a:prstTxWarp>
          </a:bodyPr>
          <a:lstStyle/>
          <a:p>
            <a:endParaRPr lang="zh-CN" altLang="en-US"/>
          </a:p>
        </p:txBody>
      </p:sp>
      <p:sp>
        <p:nvSpPr>
          <p:cNvPr id="4" name="Freeform 6"/>
          <p:cNvSpPr>
            <a:spLocks/>
          </p:cNvSpPr>
          <p:nvPr/>
        </p:nvSpPr>
        <p:spPr bwMode="auto">
          <a:xfrm>
            <a:off x="4881706" y="1696866"/>
            <a:ext cx="2225362" cy="1398284"/>
          </a:xfrm>
          <a:custGeom>
            <a:avLst/>
            <a:gdLst>
              <a:gd name="T0" fmla="*/ 869 w 1121"/>
              <a:gd name="T1" fmla="*/ 704 h 704"/>
              <a:gd name="T2" fmla="*/ 1121 w 1121"/>
              <a:gd name="T3" fmla="*/ 356 h 704"/>
              <a:gd name="T4" fmla="*/ 717 w 1121"/>
              <a:gd name="T5" fmla="*/ 63 h 704"/>
              <a:gd name="T6" fmla="*/ 405 w 1121"/>
              <a:gd name="T7" fmla="*/ 63 h 704"/>
              <a:gd name="T8" fmla="*/ 0 w 1121"/>
              <a:gd name="T9" fmla="*/ 357 h 704"/>
              <a:gd name="T10" fmla="*/ 253 w 1121"/>
              <a:gd name="T11" fmla="*/ 704 h 704"/>
              <a:gd name="T12" fmla="*/ 561 w 1121"/>
              <a:gd name="T13" fmla="*/ 618 h 704"/>
              <a:gd name="T14" fmla="*/ 869 w 1121"/>
              <a:gd name="T15" fmla="*/ 704 h 7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1" h="704">
                <a:moveTo>
                  <a:pt x="869" y="704"/>
                </a:moveTo>
                <a:cubicBezTo>
                  <a:pt x="1121" y="356"/>
                  <a:pt x="1121" y="356"/>
                  <a:pt x="1121" y="356"/>
                </a:cubicBezTo>
                <a:cubicBezTo>
                  <a:pt x="717" y="63"/>
                  <a:pt x="717" y="63"/>
                  <a:pt x="717" y="63"/>
                </a:cubicBezTo>
                <a:cubicBezTo>
                  <a:pt x="631" y="0"/>
                  <a:pt x="491" y="0"/>
                  <a:pt x="405" y="63"/>
                </a:cubicBezTo>
                <a:cubicBezTo>
                  <a:pt x="0" y="357"/>
                  <a:pt x="0" y="357"/>
                  <a:pt x="0" y="357"/>
                </a:cubicBezTo>
                <a:cubicBezTo>
                  <a:pt x="253" y="704"/>
                  <a:pt x="253" y="704"/>
                  <a:pt x="253" y="704"/>
                </a:cubicBezTo>
                <a:cubicBezTo>
                  <a:pt x="343" y="649"/>
                  <a:pt x="448" y="618"/>
                  <a:pt x="561" y="618"/>
                </a:cubicBezTo>
                <a:cubicBezTo>
                  <a:pt x="674" y="618"/>
                  <a:pt x="779" y="649"/>
                  <a:pt x="869" y="704"/>
                </a:cubicBezTo>
                <a:close/>
              </a:path>
            </a:pathLst>
          </a:custGeom>
          <a:solidFill>
            <a:srgbClr val="666666"/>
          </a:solidFill>
          <a:ln>
            <a:noFill/>
          </a:ln>
          <a:effectLst/>
        </p:spPr>
        <p:txBody>
          <a:bodyPr vert="horz" wrap="square" lIns="91440" tIns="45720" rIns="91440" bIns="45720" numCol="1" anchor="t" anchorCtr="0" compatLnSpc="1">
            <a:prstTxWarp prst="textNoShape">
              <a:avLst/>
            </a:prstTxWarp>
          </a:bodyPr>
          <a:lstStyle/>
          <a:p>
            <a:endParaRPr lang="zh-CN" altLang="en-US"/>
          </a:p>
        </p:txBody>
      </p:sp>
      <p:sp>
        <p:nvSpPr>
          <p:cNvPr id="5" name="Freeform 7"/>
          <p:cNvSpPr>
            <a:spLocks/>
          </p:cNvSpPr>
          <p:nvPr/>
        </p:nvSpPr>
        <p:spPr bwMode="auto">
          <a:xfrm>
            <a:off x="6761299" y="2517027"/>
            <a:ext cx="1525528" cy="2102268"/>
          </a:xfrm>
          <a:custGeom>
            <a:avLst/>
            <a:gdLst>
              <a:gd name="T0" fmla="*/ 638 w 768"/>
              <a:gd name="T1" fmla="*/ 280 h 1059"/>
              <a:gd name="T2" fmla="*/ 252 w 768"/>
              <a:gd name="T3" fmla="*/ 0 h 1059"/>
              <a:gd name="T4" fmla="*/ 0 w 768"/>
              <a:gd name="T5" fmla="*/ 348 h 1059"/>
              <a:gd name="T6" fmla="*/ 207 w 768"/>
              <a:gd name="T7" fmla="*/ 797 h 1059"/>
              <a:gd name="T8" fmla="*/ 191 w 768"/>
              <a:gd name="T9" fmla="*/ 934 h 1059"/>
              <a:gd name="T10" fmla="*/ 578 w 768"/>
              <a:gd name="T11" fmla="*/ 1059 h 1059"/>
              <a:gd name="T12" fmla="*/ 735 w 768"/>
              <a:gd name="T13" fmla="*/ 577 h 1059"/>
              <a:gd name="T14" fmla="*/ 638 w 768"/>
              <a:gd name="T15" fmla="*/ 280 h 105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8" h="1059">
                <a:moveTo>
                  <a:pt x="638" y="280"/>
                </a:moveTo>
                <a:cubicBezTo>
                  <a:pt x="252" y="0"/>
                  <a:pt x="252" y="0"/>
                  <a:pt x="252" y="0"/>
                </a:cubicBezTo>
                <a:cubicBezTo>
                  <a:pt x="0" y="348"/>
                  <a:pt x="0" y="348"/>
                  <a:pt x="0" y="348"/>
                </a:cubicBezTo>
                <a:cubicBezTo>
                  <a:pt x="127" y="456"/>
                  <a:pt x="207" y="617"/>
                  <a:pt x="207" y="797"/>
                </a:cubicBezTo>
                <a:cubicBezTo>
                  <a:pt x="207" y="844"/>
                  <a:pt x="201" y="890"/>
                  <a:pt x="191" y="934"/>
                </a:cubicBezTo>
                <a:cubicBezTo>
                  <a:pt x="578" y="1059"/>
                  <a:pt x="578" y="1059"/>
                  <a:pt x="578" y="1059"/>
                </a:cubicBezTo>
                <a:cubicBezTo>
                  <a:pt x="735" y="577"/>
                  <a:pt x="735" y="577"/>
                  <a:pt x="735" y="577"/>
                </a:cubicBezTo>
                <a:cubicBezTo>
                  <a:pt x="768" y="476"/>
                  <a:pt x="724" y="343"/>
                  <a:pt x="638" y="280"/>
                </a:cubicBezTo>
                <a:close/>
              </a:path>
            </a:pathLst>
          </a:custGeom>
          <a:solidFill>
            <a:schemeClr val="accent3">
              <a:lumMod val="60000"/>
              <a:lumOff val="40000"/>
            </a:schemeClr>
          </a:solidFill>
          <a:ln>
            <a:noFill/>
          </a:ln>
          <a:effectLst/>
        </p:spPr>
        <p:txBody>
          <a:bodyPr vert="horz" wrap="square" lIns="91440" tIns="45720" rIns="91440" bIns="45720" numCol="1" anchor="t" anchorCtr="0" compatLnSpc="1">
            <a:prstTxWarp prst="textNoShape">
              <a:avLst/>
            </a:prstTxWarp>
          </a:bodyPr>
          <a:lstStyle/>
          <a:p>
            <a:endParaRPr lang="zh-CN" altLang="en-US"/>
          </a:p>
        </p:txBody>
      </p:sp>
      <p:sp>
        <p:nvSpPr>
          <p:cNvPr id="6" name="Freeform 8"/>
          <p:cNvSpPr>
            <a:spLocks/>
          </p:cNvSpPr>
          <p:nvPr/>
        </p:nvSpPr>
        <p:spPr bwMode="auto">
          <a:xfrm>
            <a:off x="4140380" y="4554290"/>
            <a:ext cx="1759266" cy="1499249"/>
          </a:xfrm>
          <a:custGeom>
            <a:avLst/>
            <a:gdLst>
              <a:gd name="T0" fmla="*/ 388 w 886"/>
              <a:gd name="T1" fmla="*/ 0 h 755"/>
              <a:gd name="T2" fmla="*/ 0 w 886"/>
              <a:gd name="T3" fmla="*/ 126 h 755"/>
              <a:gd name="T4" fmla="*/ 145 w 886"/>
              <a:gd name="T5" fmla="*/ 572 h 755"/>
              <a:gd name="T6" fmla="*/ 398 w 886"/>
              <a:gd name="T7" fmla="*/ 755 h 755"/>
              <a:gd name="T8" fmla="*/ 886 w 886"/>
              <a:gd name="T9" fmla="*/ 755 h 755"/>
              <a:gd name="T10" fmla="*/ 886 w 886"/>
              <a:gd name="T11" fmla="*/ 362 h 755"/>
              <a:gd name="T12" fmla="*/ 388 w 886"/>
              <a:gd name="T13" fmla="*/ 0 h 755"/>
            </a:gdLst>
            <a:ahLst/>
            <a:cxnLst>
              <a:cxn ang="0">
                <a:pos x="T0" y="T1"/>
              </a:cxn>
              <a:cxn ang="0">
                <a:pos x="T2" y="T3"/>
              </a:cxn>
              <a:cxn ang="0">
                <a:pos x="T4" y="T5"/>
              </a:cxn>
              <a:cxn ang="0">
                <a:pos x="T6" y="T7"/>
              </a:cxn>
              <a:cxn ang="0">
                <a:pos x="T8" y="T9"/>
              </a:cxn>
              <a:cxn ang="0">
                <a:pos x="T10" y="T11"/>
              </a:cxn>
              <a:cxn ang="0">
                <a:pos x="T12" y="T13"/>
              </a:cxn>
            </a:cxnLst>
            <a:rect l="0" t="0" r="r" b="b"/>
            <a:pathLst>
              <a:path w="886" h="755">
                <a:moveTo>
                  <a:pt x="388" y="0"/>
                </a:moveTo>
                <a:cubicBezTo>
                  <a:pt x="0" y="126"/>
                  <a:pt x="0" y="126"/>
                  <a:pt x="0" y="126"/>
                </a:cubicBezTo>
                <a:cubicBezTo>
                  <a:pt x="145" y="572"/>
                  <a:pt x="145" y="572"/>
                  <a:pt x="145" y="572"/>
                </a:cubicBezTo>
                <a:cubicBezTo>
                  <a:pt x="178" y="673"/>
                  <a:pt x="292" y="755"/>
                  <a:pt x="398" y="755"/>
                </a:cubicBezTo>
                <a:cubicBezTo>
                  <a:pt x="886" y="755"/>
                  <a:pt x="886" y="755"/>
                  <a:pt x="886" y="755"/>
                </a:cubicBezTo>
                <a:cubicBezTo>
                  <a:pt x="886" y="362"/>
                  <a:pt x="886" y="362"/>
                  <a:pt x="886" y="362"/>
                </a:cubicBezTo>
                <a:cubicBezTo>
                  <a:pt x="661" y="344"/>
                  <a:pt x="471" y="199"/>
                  <a:pt x="388" y="0"/>
                </a:cubicBezTo>
                <a:close/>
              </a:path>
            </a:pathLst>
          </a:custGeom>
          <a:solidFill>
            <a:srgbClr val="0070C0"/>
          </a:solidFill>
          <a:ln>
            <a:noFill/>
          </a:ln>
          <a:effectLst/>
        </p:spPr>
        <p:txBody>
          <a:bodyPr vert="horz" wrap="square" lIns="91440" tIns="45720" rIns="91440" bIns="45720" numCol="1" anchor="t" anchorCtr="0" compatLnSpc="1">
            <a:prstTxWarp prst="textNoShape">
              <a:avLst/>
            </a:prstTxWarp>
          </a:bodyPr>
          <a:lstStyle/>
          <a:p>
            <a:endParaRPr lang="zh-CN" altLang="en-US"/>
          </a:p>
        </p:txBody>
      </p:sp>
      <p:sp>
        <p:nvSpPr>
          <p:cNvPr id="7" name="Freeform 9"/>
          <p:cNvSpPr>
            <a:spLocks/>
          </p:cNvSpPr>
          <p:nvPr/>
        </p:nvSpPr>
        <p:spPr bwMode="auto">
          <a:xfrm>
            <a:off x="6091893" y="4552907"/>
            <a:ext cx="1757884" cy="1500632"/>
          </a:xfrm>
          <a:custGeom>
            <a:avLst/>
            <a:gdLst>
              <a:gd name="T0" fmla="*/ 0 w 885"/>
              <a:gd name="T1" fmla="*/ 363 h 756"/>
              <a:gd name="T2" fmla="*/ 0 w 885"/>
              <a:gd name="T3" fmla="*/ 756 h 756"/>
              <a:gd name="T4" fmla="*/ 488 w 885"/>
              <a:gd name="T5" fmla="*/ 756 h 756"/>
              <a:gd name="T6" fmla="*/ 740 w 885"/>
              <a:gd name="T7" fmla="*/ 573 h 756"/>
              <a:gd name="T8" fmla="*/ 885 w 885"/>
              <a:gd name="T9" fmla="*/ 126 h 756"/>
              <a:gd name="T10" fmla="*/ 498 w 885"/>
              <a:gd name="T11" fmla="*/ 0 h 756"/>
              <a:gd name="T12" fmla="*/ 0 w 885"/>
              <a:gd name="T13" fmla="*/ 363 h 756"/>
            </a:gdLst>
            <a:ahLst/>
            <a:cxnLst>
              <a:cxn ang="0">
                <a:pos x="T0" y="T1"/>
              </a:cxn>
              <a:cxn ang="0">
                <a:pos x="T2" y="T3"/>
              </a:cxn>
              <a:cxn ang="0">
                <a:pos x="T4" y="T5"/>
              </a:cxn>
              <a:cxn ang="0">
                <a:pos x="T6" y="T7"/>
              </a:cxn>
              <a:cxn ang="0">
                <a:pos x="T8" y="T9"/>
              </a:cxn>
              <a:cxn ang="0">
                <a:pos x="T10" y="T11"/>
              </a:cxn>
              <a:cxn ang="0">
                <a:pos x="T12" y="T13"/>
              </a:cxn>
            </a:cxnLst>
            <a:rect l="0" t="0" r="r" b="b"/>
            <a:pathLst>
              <a:path w="885" h="756">
                <a:moveTo>
                  <a:pt x="0" y="363"/>
                </a:moveTo>
                <a:cubicBezTo>
                  <a:pt x="0" y="756"/>
                  <a:pt x="0" y="756"/>
                  <a:pt x="0" y="756"/>
                </a:cubicBezTo>
                <a:cubicBezTo>
                  <a:pt x="488" y="756"/>
                  <a:pt x="488" y="756"/>
                  <a:pt x="488" y="756"/>
                </a:cubicBezTo>
                <a:cubicBezTo>
                  <a:pt x="594" y="756"/>
                  <a:pt x="707" y="674"/>
                  <a:pt x="740" y="573"/>
                </a:cubicBezTo>
                <a:cubicBezTo>
                  <a:pt x="885" y="126"/>
                  <a:pt x="885" y="126"/>
                  <a:pt x="885" y="126"/>
                </a:cubicBezTo>
                <a:cubicBezTo>
                  <a:pt x="498" y="0"/>
                  <a:pt x="498" y="0"/>
                  <a:pt x="498" y="0"/>
                </a:cubicBezTo>
                <a:cubicBezTo>
                  <a:pt x="415" y="200"/>
                  <a:pt x="225" y="344"/>
                  <a:pt x="0" y="363"/>
                </a:cubicBezTo>
                <a:close/>
              </a:path>
            </a:pathLst>
          </a:custGeom>
          <a:solidFill>
            <a:schemeClr val="accent1"/>
          </a:solidFill>
          <a:ln>
            <a:noFill/>
          </a:ln>
          <a:effectLst/>
        </p:spPr>
        <p:txBody>
          <a:bodyPr vert="horz" wrap="square" lIns="91440" tIns="45720" rIns="91440" bIns="45720" numCol="1" anchor="t" anchorCtr="0" compatLnSpc="1">
            <a:prstTxWarp prst="textNoShape">
              <a:avLst/>
            </a:prstTxWarp>
          </a:bodyPr>
          <a:lstStyle/>
          <a:p>
            <a:endParaRPr lang="zh-CN" altLang="en-US"/>
          </a:p>
        </p:txBody>
      </p:sp>
      <p:pic>
        <p:nvPicPr>
          <p:cNvPr id="8" name="图片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996990" y="3095150"/>
            <a:ext cx="1994793" cy="1994793"/>
          </a:xfrm>
          <a:prstGeom prst="rect">
            <a:avLst/>
          </a:prstGeom>
          <a:effectLst/>
        </p:spPr>
      </p:pic>
      <p:sp>
        <p:nvSpPr>
          <p:cNvPr id="9" name="文本框 124"/>
          <p:cNvSpPr txBox="1"/>
          <p:nvPr/>
        </p:nvSpPr>
        <p:spPr>
          <a:xfrm>
            <a:off x="5709338" y="1953355"/>
            <a:ext cx="571480" cy="616729"/>
          </a:xfrm>
          <a:prstGeom prst="rect">
            <a:avLst/>
          </a:prstGeom>
          <a:noFill/>
        </p:spPr>
        <p:txBody>
          <a:bodyPr wrap="none" rtlCol="0">
            <a:spAutoFit/>
          </a:bodyPr>
          <a:lstStyle/>
          <a:p>
            <a:r>
              <a:rPr lang="en-US" altLang="zh-CN" sz="4000" dirty="0">
                <a:solidFill>
                  <a:schemeClr val="bg1"/>
                </a:solidFill>
                <a:latin typeface="Impact" panose="020B0806030902050204" pitchFamily="34" charset="0"/>
                <a:cs typeface="Aharoni" panose="02010803020104030203" pitchFamily="2" charset="-79"/>
              </a:rPr>
              <a:t>01</a:t>
            </a:r>
            <a:endParaRPr lang="zh-CN" altLang="en-US" sz="4000" dirty="0">
              <a:solidFill>
                <a:schemeClr val="bg1"/>
              </a:solidFill>
              <a:latin typeface="Impact" panose="020B0806030902050204" pitchFamily="34" charset="0"/>
              <a:cs typeface="Aharoni" panose="02010803020104030203" pitchFamily="2" charset="-79"/>
            </a:endParaRPr>
          </a:p>
        </p:txBody>
      </p:sp>
      <p:sp>
        <p:nvSpPr>
          <p:cNvPr id="10" name="文本框 126"/>
          <p:cNvSpPr txBox="1"/>
          <p:nvPr/>
        </p:nvSpPr>
        <p:spPr>
          <a:xfrm>
            <a:off x="4596019" y="4989114"/>
            <a:ext cx="624550" cy="616729"/>
          </a:xfrm>
          <a:prstGeom prst="rect">
            <a:avLst/>
          </a:prstGeom>
          <a:noFill/>
        </p:spPr>
        <p:txBody>
          <a:bodyPr wrap="none" rtlCol="0">
            <a:spAutoFit/>
          </a:bodyPr>
          <a:lstStyle/>
          <a:p>
            <a:r>
              <a:rPr lang="en-US" altLang="zh-CN" sz="4000" dirty="0">
                <a:solidFill>
                  <a:schemeClr val="bg1"/>
                </a:solidFill>
                <a:latin typeface="Impact" panose="020B0806030902050204" pitchFamily="34" charset="0"/>
                <a:cs typeface="Aharoni" panose="02010803020104030203" pitchFamily="2" charset="-79"/>
              </a:rPr>
              <a:t>04</a:t>
            </a:r>
            <a:endParaRPr lang="zh-CN" altLang="en-US" sz="4000" dirty="0">
              <a:solidFill>
                <a:schemeClr val="bg1"/>
              </a:solidFill>
              <a:latin typeface="Impact" panose="020B0806030902050204" pitchFamily="34" charset="0"/>
              <a:cs typeface="Aharoni" panose="02010803020104030203" pitchFamily="2" charset="-79"/>
            </a:endParaRPr>
          </a:p>
        </p:txBody>
      </p:sp>
      <p:sp>
        <p:nvSpPr>
          <p:cNvPr id="11" name="文本框 128"/>
          <p:cNvSpPr txBox="1"/>
          <p:nvPr/>
        </p:nvSpPr>
        <p:spPr>
          <a:xfrm>
            <a:off x="3958498" y="3095400"/>
            <a:ext cx="641308" cy="616729"/>
          </a:xfrm>
          <a:prstGeom prst="rect">
            <a:avLst/>
          </a:prstGeom>
          <a:noFill/>
        </p:spPr>
        <p:txBody>
          <a:bodyPr wrap="none" rtlCol="0">
            <a:spAutoFit/>
          </a:bodyPr>
          <a:lstStyle/>
          <a:p>
            <a:r>
              <a:rPr lang="en-US" altLang="zh-CN" sz="4000" dirty="0">
                <a:solidFill>
                  <a:schemeClr val="bg1"/>
                </a:solidFill>
                <a:latin typeface="Impact" panose="020B0806030902050204" pitchFamily="34" charset="0"/>
                <a:cs typeface="Aharoni" panose="02010803020104030203" pitchFamily="2" charset="-79"/>
              </a:rPr>
              <a:t>05</a:t>
            </a:r>
            <a:endParaRPr lang="zh-CN" altLang="en-US" sz="4000" dirty="0">
              <a:solidFill>
                <a:schemeClr val="bg1"/>
              </a:solidFill>
              <a:latin typeface="Impact" panose="020B0806030902050204" pitchFamily="34" charset="0"/>
              <a:cs typeface="Aharoni" panose="02010803020104030203" pitchFamily="2" charset="-79"/>
            </a:endParaRPr>
          </a:p>
        </p:txBody>
      </p:sp>
      <p:sp>
        <p:nvSpPr>
          <p:cNvPr id="12" name="文本框 129"/>
          <p:cNvSpPr txBox="1"/>
          <p:nvPr/>
        </p:nvSpPr>
        <p:spPr>
          <a:xfrm>
            <a:off x="3996598" y="3715880"/>
            <a:ext cx="877163" cy="646331"/>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cs typeface="Tahoma" panose="020B0604030504040204" pitchFamily="34" charset="0"/>
              </a:rPr>
              <a:t>超文本</a:t>
            </a:r>
            <a:endParaRPr lang="en-US" altLang="zh-CN" dirty="0">
              <a:solidFill>
                <a:schemeClr val="bg1"/>
              </a:solidFill>
              <a:latin typeface="微软雅黑" panose="020B0503020204020204" pitchFamily="34" charset="-122"/>
              <a:ea typeface="微软雅黑" panose="020B0503020204020204" pitchFamily="34" charset="-122"/>
              <a:cs typeface="Tahoma" panose="020B0604030504040204" pitchFamily="34" charset="0"/>
            </a:endParaRPr>
          </a:p>
          <a:p>
            <a:r>
              <a:rPr lang="zh-CN" altLang="en-US" dirty="0">
                <a:solidFill>
                  <a:schemeClr val="bg1"/>
                </a:solidFill>
                <a:latin typeface="微软雅黑" panose="020B0503020204020204" pitchFamily="34" charset="-122"/>
                <a:ea typeface="微软雅黑" panose="020B0503020204020204" pitchFamily="34" charset="-122"/>
                <a:cs typeface="Tahoma" panose="020B0604030504040204" pitchFamily="34" charset="0"/>
              </a:rPr>
              <a:t>驱动</a:t>
            </a:r>
          </a:p>
        </p:txBody>
      </p:sp>
      <p:sp>
        <p:nvSpPr>
          <p:cNvPr id="13" name="文本框 130"/>
          <p:cNvSpPr txBox="1"/>
          <p:nvPr/>
        </p:nvSpPr>
        <p:spPr>
          <a:xfrm>
            <a:off x="7259679" y="3095150"/>
            <a:ext cx="625946" cy="616729"/>
          </a:xfrm>
          <a:prstGeom prst="rect">
            <a:avLst/>
          </a:prstGeom>
          <a:noFill/>
        </p:spPr>
        <p:txBody>
          <a:bodyPr wrap="none" rtlCol="0">
            <a:spAutoFit/>
          </a:bodyPr>
          <a:lstStyle/>
          <a:p>
            <a:r>
              <a:rPr lang="en-US" altLang="zh-CN" sz="4000" dirty="0">
                <a:solidFill>
                  <a:schemeClr val="bg1"/>
                </a:solidFill>
                <a:latin typeface="Impact" panose="020B0806030902050204" pitchFamily="34" charset="0"/>
                <a:cs typeface="Aharoni" panose="02010803020104030203" pitchFamily="2" charset="-79"/>
              </a:rPr>
              <a:t>02</a:t>
            </a:r>
            <a:endParaRPr lang="zh-CN" altLang="en-US" sz="4000" dirty="0">
              <a:solidFill>
                <a:schemeClr val="bg1"/>
              </a:solidFill>
              <a:latin typeface="Impact" panose="020B0806030902050204" pitchFamily="34" charset="0"/>
              <a:cs typeface="Aharoni" panose="02010803020104030203" pitchFamily="2" charset="-79"/>
            </a:endParaRPr>
          </a:p>
        </p:txBody>
      </p:sp>
      <p:sp>
        <p:nvSpPr>
          <p:cNvPr id="14" name="文本框 132"/>
          <p:cNvSpPr txBox="1"/>
          <p:nvPr/>
        </p:nvSpPr>
        <p:spPr>
          <a:xfrm>
            <a:off x="6858548" y="4991935"/>
            <a:ext cx="638515" cy="616729"/>
          </a:xfrm>
          <a:prstGeom prst="rect">
            <a:avLst/>
          </a:prstGeom>
          <a:noFill/>
        </p:spPr>
        <p:txBody>
          <a:bodyPr wrap="none" rtlCol="0">
            <a:spAutoFit/>
          </a:bodyPr>
          <a:lstStyle/>
          <a:p>
            <a:r>
              <a:rPr lang="en-US" altLang="zh-CN" sz="4000" dirty="0">
                <a:solidFill>
                  <a:schemeClr val="bg1"/>
                </a:solidFill>
                <a:latin typeface="Impact" panose="020B0806030902050204" pitchFamily="34" charset="0"/>
                <a:cs typeface="Aharoni" panose="02010803020104030203" pitchFamily="2" charset="-79"/>
              </a:rPr>
              <a:t>03</a:t>
            </a:r>
            <a:endParaRPr lang="zh-CN" altLang="en-US" sz="4000" dirty="0">
              <a:solidFill>
                <a:schemeClr val="bg1"/>
              </a:solidFill>
              <a:latin typeface="Impact" panose="020B0806030902050204" pitchFamily="34" charset="0"/>
              <a:cs typeface="Aharoni" panose="02010803020104030203" pitchFamily="2" charset="-79"/>
            </a:endParaRPr>
          </a:p>
        </p:txBody>
      </p:sp>
      <p:grpSp>
        <p:nvGrpSpPr>
          <p:cNvPr id="15" name="组合 14"/>
          <p:cNvGrpSpPr>
            <a:grpSpLocks noChangeAspect="1"/>
          </p:cNvGrpSpPr>
          <p:nvPr/>
        </p:nvGrpSpPr>
        <p:grpSpPr>
          <a:xfrm>
            <a:off x="5628437" y="3705857"/>
            <a:ext cx="804009" cy="688378"/>
            <a:chOff x="2162176" y="-104775"/>
            <a:chExt cx="1655763" cy="1417638"/>
          </a:xfrm>
          <a:solidFill>
            <a:schemeClr val="bg1">
              <a:lumMod val="65000"/>
            </a:schemeClr>
          </a:solidFill>
        </p:grpSpPr>
        <p:sp>
          <p:nvSpPr>
            <p:cNvPr id="16" name="Freeform 3767"/>
            <p:cNvSpPr>
              <a:spLocks/>
            </p:cNvSpPr>
            <p:nvPr/>
          </p:nvSpPr>
          <p:spPr bwMode="auto">
            <a:xfrm>
              <a:off x="2311401" y="104775"/>
              <a:ext cx="1370013" cy="1208088"/>
            </a:xfrm>
            <a:custGeom>
              <a:avLst/>
              <a:gdLst>
                <a:gd name="T0" fmla="*/ 231 w 431"/>
                <a:gd name="T1" fmla="*/ 6 h 380"/>
                <a:gd name="T2" fmla="*/ 190 w 431"/>
                <a:gd name="T3" fmla="*/ 7 h 380"/>
                <a:gd name="T4" fmla="*/ 20 w 431"/>
                <a:gd name="T5" fmla="*/ 106 h 380"/>
                <a:gd name="T6" fmla="*/ 0 w 431"/>
                <a:gd name="T7" fmla="*/ 142 h 380"/>
                <a:gd name="T8" fmla="*/ 0 w 431"/>
                <a:gd name="T9" fmla="*/ 357 h 380"/>
                <a:gd name="T10" fmla="*/ 24 w 431"/>
                <a:gd name="T11" fmla="*/ 380 h 380"/>
                <a:gd name="T12" fmla="*/ 124 w 431"/>
                <a:gd name="T13" fmla="*/ 380 h 380"/>
                <a:gd name="T14" fmla="*/ 148 w 431"/>
                <a:gd name="T15" fmla="*/ 357 h 380"/>
                <a:gd name="T16" fmla="*/ 148 w 431"/>
                <a:gd name="T17" fmla="*/ 258 h 380"/>
                <a:gd name="T18" fmla="*/ 171 w 431"/>
                <a:gd name="T19" fmla="*/ 235 h 380"/>
                <a:gd name="T20" fmla="*/ 260 w 431"/>
                <a:gd name="T21" fmla="*/ 235 h 380"/>
                <a:gd name="T22" fmla="*/ 283 w 431"/>
                <a:gd name="T23" fmla="*/ 258 h 380"/>
                <a:gd name="T24" fmla="*/ 283 w 431"/>
                <a:gd name="T25" fmla="*/ 357 h 380"/>
                <a:gd name="T26" fmla="*/ 307 w 431"/>
                <a:gd name="T27" fmla="*/ 380 h 380"/>
                <a:gd name="T28" fmla="*/ 407 w 431"/>
                <a:gd name="T29" fmla="*/ 380 h 380"/>
                <a:gd name="T30" fmla="*/ 431 w 431"/>
                <a:gd name="T31" fmla="*/ 357 h 380"/>
                <a:gd name="T32" fmla="*/ 431 w 431"/>
                <a:gd name="T33" fmla="*/ 142 h 380"/>
                <a:gd name="T34" fmla="*/ 410 w 431"/>
                <a:gd name="T35" fmla="*/ 107 h 380"/>
                <a:gd name="T36" fmla="*/ 231 w 431"/>
                <a:gd name="T37" fmla="*/ 6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31" h="380">
                  <a:moveTo>
                    <a:pt x="231" y="6"/>
                  </a:moveTo>
                  <a:cubicBezTo>
                    <a:pt x="220" y="0"/>
                    <a:pt x="201" y="0"/>
                    <a:pt x="190" y="7"/>
                  </a:cubicBezTo>
                  <a:cubicBezTo>
                    <a:pt x="20" y="106"/>
                    <a:pt x="20" y="106"/>
                    <a:pt x="20" y="106"/>
                  </a:cubicBezTo>
                  <a:cubicBezTo>
                    <a:pt x="9" y="113"/>
                    <a:pt x="0" y="129"/>
                    <a:pt x="0" y="142"/>
                  </a:cubicBezTo>
                  <a:cubicBezTo>
                    <a:pt x="0" y="357"/>
                    <a:pt x="0" y="357"/>
                    <a:pt x="0" y="357"/>
                  </a:cubicBezTo>
                  <a:cubicBezTo>
                    <a:pt x="0" y="370"/>
                    <a:pt x="10" y="380"/>
                    <a:pt x="24" y="380"/>
                  </a:cubicBezTo>
                  <a:cubicBezTo>
                    <a:pt x="124" y="380"/>
                    <a:pt x="124" y="380"/>
                    <a:pt x="124" y="380"/>
                  </a:cubicBezTo>
                  <a:cubicBezTo>
                    <a:pt x="137" y="380"/>
                    <a:pt x="148" y="370"/>
                    <a:pt x="148" y="357"/>
                  </a:cubicBezTo>
                  <a:cubicBezTo>
                    <a:pt x="148" y="258"/>
                    <a:pt x="148" y="258"/>
                    <a:pt x="148" y="258"/>
                  </a:cubicBezTo>
                  <a:cubicBezTo>
                    <a:pt x="148" y="245"/>
                    <a:pt x="158" y="235"/>
                    <a:pt x="171" y="235"/>
                  </a:cubicBezTo>
                  <a:cubicBezTo>
                    <a:pt x="260" y="235"/>
                    <a:pt x="260" y="235"/>
                    <a:pt x="260" y="235"/>
                  </a:cubicBezTo>
                  <a:cubicBezTo>
                    <a:pt x="273" y="235"/>
                    <a:pt x="283" y="245"/>
                    <a:pt x="283" y="258"/>
                  </a:cubicBezTo>
                  <a:cubicBezTo>
                    <a:pt x="283" y="357"/>
                    <a:pt x="283" y="357"/>
                    <a:pt x="283" y="357"/>
                  </a:cubicBezTo>
                  <a:cubicBezTo>
                    <a:pt x="283" y="370"/>
                    <a:pt x="294" y="380"/>
                    <a:pt x="307" y="380"/>
                  </a:cubicBezTo>
                  <a:cubicBezTo>
                    <a:pt x="407" y="380"/>
                    <a:pt x="407" y="380"/>
                    <a:pt x="407" y="380"/>
                  </a:cubicBezTo>
                  <a:cubicBezTo>
                    <a:pt x="420" y="380"/>
                    <a:pt x="431" y="370"/>
                    <a:pt x="431" y="357"/>
                  </a:cubicBezTo>
                  <a:cubicBezTo>
                    <a:pt x="431" y="142"/>
                    <a:pt x="431" y="142"/>
                    <a:pt x="431" y="142"/>
                  </a:cubicBezTo>
                  <a:cubicBezTo>
                    <a:pt x="431" y="129"/>
                    <a:pt x="422" y="113"/>
                    <a:pt x="410" y="107"/>
                  </a:cubicBezTo>
                  <a:lnTo>
                    <a:pt x="231"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sp>
          <p:nvSpPr>
            <p:cNvPr id="17" name="Freeform 3768"/>
            <p:cNvSpPr>
              <a:spLocks/>
            </p:cNvSpPr>
            <p:nvPr/>
          </p:nvSpPr>
          <p:spPr bwMode="auto">
            <a:xfrm>
              <a:off x="2162176" y="-104775"/>
              <a:ext cx="1655763" cy="552450"/>
            </a:xfrm>
            <a:custGeom>
              <a:avLst/>
              <a:gdLst>
                <a:gd name="T0" fmla="*/ 516 w 521"/>
                <a:gd name="T1" fmla="*/ 165 h 174"/>
                <a:gd name="T2" fmla="*/ 487 w 521"/>
                <a:gd name="T3" fmla="*/ 167 h 174"/>
                <a:gd name="T4" fmla="*/ 276 w 521"/>
                <a:gd name="T5" fmla="*/ 45 h 174"/>
                <a:gd name="T6" fmla="*/ 235 w 521"/>
                <a:gd name="T7" fmla="*/ 45 h 174"/>
                <a:gd name="T8" fmla="*/ 34 w 521"/>
                <a:gd name="T9" fmla="*/ 167 h 174"/>
                <a:gd name="T10" fmla="*/ 5 w 521"/>
                <a:gd name="T11" fmla="*/ 165 h 174"/>
                <a:gd name="T12" fmla="*/ 16 w 521"/>
                <a:gd name="T13" fmla="*/ 138 h 174"/>
                <a:gd name="T14" fmla="*/ 235 w 521"/>
                <a:gd name="T15" fmla="*/ 7 h 174"/>
                <a:gd name="T16" fmla="*/ 276 w 521"/>
                <a:gd name="T17" fmla="*/ 6 h 174"/>
                <a:gd name="T18" fmla="*/ 504 w 521"/>
                <a:gd name="T19" fmla="*/ 139 h 174"/>
                <a:gd name="T20" fmla="*/ 516 w 521"/>
                <a:gd name="T21" fmla="*/ 165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21" h="174">
                  <a:moveTo>
                    <a:pt x="516" y="165"/>
                  </a:moveTo>
                  <a:cubicBezTo>
                    <a:pt x="512" y="173"/>
                    <a:pt x="499" y="174"/>
                    <a:pt x="487" y="167"/>
                  </a:cubicBezTo>
                  <a:cubicBezTo>
                    <a:pt x="276" y="45"/>
                    <a:pt x="276" y="45"/>
                    <a:pt x="276" y="45"/>
                  </a:cubicBezTo>
                  <a:cubicBezTo>
                    <a:pt x="265" y="38"/>
                    <a:pt x="247" y="38"/>
                    <a:pt x="235" y="45"/>
                  </a:cubicBezTo>
                  <a:cubicBezTo>
                    <a:pt x="34" y="167"/>
                    <a:pt x="34" y="167"/>
                    <a:pt x="34" y="167"/>
                  </a:cubicBezTo>
                  <a:cubicBezTo>
                    <a:pt x="22" y="174"/>
                    <a:pt x="9" y="173"/>
                    <a:pt x="5" y="165"/>
                  </a:cubicBezTo>
                  <a:cubicBezTo>
                    <a:pt x="0" y="157"/>
                    <a:pt x="5" y="145"/>
                    <a:pt x="16" y="138"/>
                  </a:cubicBezTo>
                  <a:cubicBezTo>
                    <a:pt x="235" y="7"/>
                    <a:pt x="235" y="7"/>
                    <a:pt x="235" y="7"/>
                  </a:cubicBezTo>
                  <a:cubicBezTo>
                    <a:pt x="246" y="0"/>
                    <a:pt x="265" y="0"/>
                    <a:pt x="276" y="6"/>
                  </a:cubicBezTo>
                  <a:cubicBezTo>
                    <a:pt x="504" y="139"/>
                    <a:pt x="504" y="139"/>
                    <a:pt x="504" y="139"/>
                  </a:cubicBezTo>
                  <a:cubicBezTo>
                    <a:pt x="515" y="145"/>
                    <a:pt x="521" y="157"/>
                    <a:pt x="516" y="16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grpSp>
      <p:sp>
        <p:nvSpPr>
          <p:cNvPr id="18" name="文本框 129"/>
          <p:cNvSpPr txBox="1"/>
          <p:nvPr/>
        </p:nvSpPr>
        <p:spPr>
          <a:xfrm>
            <a:off x="4674859" y="5640665"/>
            <a:ext cx="1107996"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cs typeface="Tahoma" panose="020B0604030504040204" pitchFamily="34" charset="0"/>
              </a:rPr>
              <a:t>统一接口</a:t>
            </a:r>
          </a:p>
        </p:txBody>
      </p:sp>
      <p:sp>
        <p:nvSpPr>
          <p:cNvPr id="19" name="文本框 129"/>
          <p:cNvSpPr txBox="1"/>
          <p:nvPr/>
        </p:nvSpPr>
        <p:spPr>
          <a:xfrm>
            <a:off x="6347493" y="5608007"/>
            <a:ext cx="1107996"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cs typeface="Tahoma" panose="020B0604030504040204" pitchFamily="34" charset="0"/>
              </a:rPr>
              <a:t>状态转移</a:t>
            </a:r>
          </a:p>
        </p:txBody>
      </p:sp>
      <p:sp>
        <p:nvSpPr>
          <p:cNvPr id="20" name="文本框 129"/>
          <p:cNvSpPr txBox="1"/>
          <p:nvPr/>
        </p:nvSpPr>
        <p:spPr>
          <a:xfrm>
            <a:off x="7309518" y="3715880"/>
            <a:ext cx="728718" cy="923330"/>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cs typeface="Tahoma" panose="020B0604030504040204" pitchFamily="34" charset="0"/>
              </a:rPr>
              <a:t>资源的表述</a:t>
            </a:r>
          </a:p>
        </p:txBody>
      </p:sp>
      <p:sp>
        <p:nvSpPr>
          <p:cNvPr id="21" name="文本框 129"/>
          <p:cNvSpPr txBox="1"/>
          <p:nvPr/>
        </p:nvSpPr>
        <p:spPr>
          <a:xfrm>
            <a:off x="5700771" y="2517027"/>
            <a:ext cx="646331"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cs typeface="Tahoma" panose="020B0604030504040204" pitchFamily="34" charset="0"/>
              </a:rPr>
              <a:t>资源</a:t>
            </a:r>
          </a:p>
        </p:txBody>
      </p:sp>
      <p:sp>
        <p:nvSpPr>
          <p:cNvPr id="22" name="矩形 21"/>
          <p:cNvSpPr/>
          <p:nvPr/>
        </p:nvSpPr>
        <p:spPr>
          <a:xfrm>
            <a:off x="0" y="1073427"/>
            <a:ext cx="23555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p:nvSpPr>
        <p:spPr>
          <a:xfrm>
            <a:off x="735497" y="1073426"/>
            <a:ext cx="2284150"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TextBox 23"/>
          <p:cNvSpPr txBox="1"/>
          <p:nvPr/>
        </p:nvSpPr>
        <p:spPr>
          <a:xfrm>
            <a:off x="1051891" y="1065798"/>
            <a:ext cx="2039179" cy="369332"/>
          </a:xfrm>
          <a:prstGeom prst="rect">
            <a:avLst/>
          </a:prstGeom>
          <a:noFill/>
        </p:spPr>
        <p:txBody>
          <a:bodyPr wrap="squar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REST</a:t>
            </a:r>
            <a:r>
              <a:rPr lang="zh-CN" altLang="en-US" dirty="0">
                <a:solidFill>
                  <a:schemeClr val="bg1"/>
                </a:solidFill>
                <a:latin typeface="微软雅黑" panose="020B0503020204020204" pitchFamily="34" charset="-122"/>
                <a:ea typeface="微软雅黑" panose="020B0503020204020204" pitchFamily="34" charset="-122"/>
              </a:rPr>
              <a:t>的</a:t>
            </a:r>
            <a:r>
              <a:rPr lang="en-US" altLang="zh-CN" dirty="0">
                <a:solidFill>
                  <a:schemeClr val="bg1"/>
                </a:solidFill>
                <a:latin typeface="微软雅黑" panose="020B0503020204020204" pitchFamily="34" charset="-122"/>
                <a:ea typeface="微软雅黑" panose="020B0503020204020204" pitchFamily="34" charset="-122"/>
              </a:rPr>
              <a:t>5</a:t>
            </a:r>
            <a:r>
              <a:rPr lang="zh-CN" altLang="en-US" dirty="0">
                <a:solidFill>
                  <a:schemeClr val="bg1"/>
                </a:solidFill>
                <a:latin typeface="微软雅黑" panose="020B0503020204020204" pitchFamily="34" charset="-122"/>
                <a:ea typeface="微软雅黑" panose="020B0503020204020204" pitchFamily="34" charset="-122"/>
              </a:rPr>
              <a:t>个关键词</a:t>
            </a:r>
          </a:p>
        </p:txBody>
      </p:sp>
      <p:sp>
        <p:nvSpPr>
          <p:cNvPr id="30" name="TextBox 29"/>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大标题大标题大标题大标题大标题大标题</a:t>
            </a:r>
          </a:p>
        </p:txBody>
      </p:sp>
      <p:sp>
        <p:nvSpPr>
          <p:cNvPr id="31" name="文本框 43"/>
          <p:cNvSpPr txBox="1"/>
          <p:nvPr/>
        </p:nvSpPr>
        <p:spPr>
          <a:xfrm>
            <a:off x="3336041" y="805782"/>
            <a:ext cx="7863489" cy="1015663"/>
          </a:xfrm>
          <a:prstGeom prst="rect">
            <a:avLst/>
          </a:prstGeom>
          <a:noFill/>
        </p:spPr>
        <p:txBody>
          <a:bodyPr wrap="square" rtlCol="0">
            <a:spAutoFit/>
          </a:bodyPr>
          <a:lstStyle/>
          <a:p>
            <a:r>
              <a:rPr lang="zh-CN" altLang="en-US" sz="1200" dirty="0">
                <a:latin typeface="微软雅黑" panose="020B0503020204020204" pitchFamily="34" charset="-122"/>
                <a:ea typeface="微软雅黑" panose="020B0503020204020204" pitchFamily="34" charset="-122"/>
                <a:cs typeface="Arial Unicode MS" panose="020B0604020202020204" pitchFamily="34" charset="-122"/>
              </a:rPr>
              <a:t>资源是一种看待服务器的方式，即，将服务器看作是由很多离散的资源组成。每个资源是服务器上一个可命名的抽象概念。它不仅仅能代表服务器文件系统中的一个文件、数据库中的一张表等等具体的东西，可以将资源设计的要多抽象有多抽象，只要想象力允许而且客户端应用开发者能够理解。与面向对象设计类似，资源是以名词为核心来组织的，首先关注的是名词。一个资源可以由一个或多个</a:t>
            </a:r>
            <a:r>
              <a:rPr lang="en-US" altLang="zh-CN" sz="1200" dirty="0">
                <a:latin typeface="微软雅黑" panose="020B0503020204020204" pitchFamily="34" charset="-122"/>
                <a:ea typeface="微软雅黑" panose="020B0503020204020204" pitchFamily="34" charset="-122"/>
                <a:cs typeface="Arial Unicode MS" panose="020B0604020202020204" pitchFamily="34" charset="-122"/>
              </a:rPr>
              <a:t>URI</a:t>
            </a:r>
            <a:r>
              <a:rPr lang="zh-CN" altLang="en-US" sz="1200" dirty="0">
                <a:latin typeface="微软雅黑" panose="020B0503020204020204" pitchFamily="34" charset="-122"/>
                <a:ea typeface="微软雅黑" panose="020B0503020204020204" pitchFamily="34" charset="-122"/>
                <a:cs typeface="Arial Unicode MS" panose="020B0604020202020204" pitchFamily="34" charset="-122"/>
              </a:rPr>
              <a:t>来标识。</a:t>
            </a:r>
            <a:r>
              <a:rPr lang="en-US" altLang="zh-CN" sz="1200" dirty="0">
                <a:latin typeface="微软雅黑" panose="020B0503020204020204" pitchFamily="34" charset="-122"/>
                <a:ea typeface="微软雅黑" panose="020B0503020204020204" pitchFamily="34" charset="-122"/>
                <a:cs typeface="Arial Unicode MS" panose="020B0604020202020204" pitchFamily="34" charset="-122"/>
              </a:rPr>
              <a:t>URI</a:t>
            </a:r>
            <a:r>
              <a:rPr lang="zh-CN" altLang="en-US" sz="1200" dirty="0">
                <a:latin typeface="微软雅黑" panose="020B0503020204020204" pitchFamily="34" charset="-122"/>
                <a:ea typeface="微软雅黑" panose="020B0503020204020204" pitchFamily="34" charset="-122"/>
                <a:cs typeface="Arial Unicode MS" panose="020B0604020202020204" pitchFamily="34" charset="-122"/>
              </a:rPr>
              <a:t>既是资源的名称，也是资源在</a:t>
            </a:r>
            <a:r>
              <a:rPr lang="en-US" altLang="zh-CN" sz="1200" dirty="0">
                <a:latin typeface="微软雅黑" panose="020B0503020204020204" pitchFamily="34" charset="-122"/>
                <a:ea typeface="微软雅黑" panose="020B0503020204020204" pitchFamily="34" charset="-122"/>
                <a:cs typeface="Arial Unicode MS" panose="020B0604020202020204" pitchFamily="34" charset="-122"/>
              </a:rPr>
              <a:t>Web</a:t>
            </a:r>
            <a:r>
              <a:rPr lang="zh-CN" altLang="en-US" sz="1200" dirty="0">
                <a:latin typeface="微软雅黑" panose="020B0503020204020204" pitchFamily="34" charset="-122"/>
                <a:ea typeface="微软雅黑" panose="020B0503020204020204" pitchFamily="34" charset="-122"/>
                <a:cs typeface="Arial Unicode MS" panose="020B0604020202020204" pitchFamily="34" charset="-122"/>
              </a:rPr>
              <a:t>上的地址。对某个资源感兴趣的客户端应用，可以通过资源的</a:t>
            </a:r>
            <a:r>
              <a:rPr lang="en-US" altLang="zh-CN" sz="1200" dirty="0">
                <a:latin typeface="微软雅黑" panose="020B0503020204020204" pitchFamily="34" charset="-122"/>
                <a:ea typeface="微软雅黑" panose="020B0503020204020204" pitchFamily="34" charset="-122"/>
                <a:cs typeface="Arial Unicode MS" panose="020B0604020202020204" pitchFamily="34" charset="-122"/>
              </a:rPr>
              <a:t>URI</a:t>
            </a:r>
            <a:r>
              <a:rPr lang="zh-CN" altLang="en-US" sz="1200" dirty="0">
                <a:latin typeface="微软雅黑" panose="020B0503020204020204" pitchFamily="34" charset="-122"/>
                <a:ea typeface="微软雅黑" panose="020B0503020204020204" pitchFamily="34" charset="-122"/>
                <a:cs typeface="Arial Unicode MS" panose="020B0604020202020204" pitchFamily="34" charset="-122"/>
              </a:rPr>
              <a:t>与其进行交互。</a:t>
            </a:r>
          </a:p>
        </p:txBody>
      </p:sp>
      <p:sp>
        <p:nvSpPr>
          <p:cNvPr id="32" name="文本框 43"/>
          <p:cNvSpPr txBox="1"/>
          <p:nvPr/>
        </p:nvSpPr>
        <p:spPr>
          <a:xfrm>
            <a:off x="91426" y="3240967"/>
            <a:ext cx="3614670" cy="1015663"/>
          </a:xfrm>
          <a:prstGeom prst="rect">
            <a:avLst/>
          </a:prstGeom>
          <a:noFill/>
        </p:spPr>
        <p:txBody>
          <a:bodyPr wrap="square" rtlCol="0">
            <a:spAutoFit/>
          </a:bodyPr>
          <a:lstStyle/>
          <a:p>
            <a:r>
              <a:rPr lang="zh-CN" altLang="en-US" sz="1200" dirty="0">
                <a:latin typeface="微软雅黑" panose="020B0503020204020204" pitchFamily="34" charset="-122"/>
                <a:ea typeface="微软雅黑" panose="020B0503020204020204" pitchFamily="34" charset="-122"/>
                <a:cs typeface="Arial Unicode MS" panose="020B0604020202020204" pitchFamily="34" charset="-122"/>
              </a:rPr>
              <a:t>“超文本驱动”又名“将超媒体作为应用状态的引擎”（</a:t>
            </a:r>
            <a:r>
              <a:rPr lang="en-US" altLang="zh-CN" sz="1200" dirty="0">
                <a:latin typeface="微软雅黑" panose="020B0503020204020204" pitchFamily="34" charset="-122"/>
                <a:ea typeface="微软雅黑" panose="020B0503020204020204" pitchFamily="34" charset="-122"/>
                <a:cs typeface="Arial Unicode MS" panose="020B0604020202020204" pitchFamily="34" charset="-122"/>
              </a:rPr>
              <a:t>Hypermedia As The Engine Of Application State</a:t>
            </a:r>
            <a:r>
              <a:rPr lang="zh-CN" altLang="en-US" sz="1200" dirty="0">
                <a:latin typeface="微软雅黑" panose="020B0503020204020204" pitchFamily="34" charset="-122"/>
                <a:ea typeface="微软雅黑" panose="020B0503020204020204" pitchFamily="34" charset="-122"/>
                <a:cs typeface="Arial Unicode MS" panose="020B0604020202020204" pitchFamily="34" charset="-122"/>
              </a:rPr>
              <a:t>，来自</a:t>
            </a:r>
            <a:r>
              <a:rPr lang="en-US" altLang="zh-CN" sz="1200" dirty="0">
                <a:latin typeface="微软雅黑" panose="020B0503020204020204" pitchFamily="34" charset="-122"/>
                <a:ea typeface="微软雅黑" panose="020B0503020204020204" pitchFamily="34" charset="-122"/>
                <a:cs typeface="Arial Unicode MS" panose="020B0604020202020204" pitchFamily="34" charset="-122"/>
              </a:rPr>
              <a:t>Fielding</a:t>
            </a:r>
            <a:r>
              <a:rPr lang="zh-CN" altLang="en-US" sz="1200" dirty="0">
                <a:latin typeface="微软雅黑" panose="020B0503020204020204" pitchFamily="34" charset="-122"/>
                <a:ea typeface="微软雅黑" panose="020B0503020204020204" pitchFamily="34" charset="-122"/>
                <a:cs typeface="Arial Unicode MS" panose="020B0604020202020204" pitchFamily="34" charset="-122"/>
              </a:rPr>
              <a:t>博士论文中的一句话，缩写为</a:t>
            </a:r>
            <a:r>
              <a:rPr lang="en-US" altLang="zh-CN" sz="1200" dirty="0">
                <a:latin typeface="微软雅黑" panose="020B0503020204020204" pitchFamily="34" charset="-122"/>
                <a:ea typeface="微软雅黑" panose="020B0503020204020204" pitchFamily="34" charset="-122"/>
                <a:cs typeface="Arial Unicode MS" panose="020B0604020202020204" pitchFamily="34" charset="-122"/>
              </a:rPr>
              <a:t>HATEOAS</a:t>
            </a:r>
            <a:r>
              <a:rPr lang="zh-CN" altLang="en-US" sz="1200" dirty="0">
                <a:latin typeface="微软雅黑" panose="020B0503020204020204" pitchFamily="34" charset="-122"/>
                <a:ea typeface="微软雅黑" panose="020B0503020204020204" pitchFamily="34" charset="-122"/>
                <a:cs typeface="Arial Unicode MS" panose="020B0604020202020204" pitchFamily="34" charset="-122"/>
              </a:rPr>
              <a:t>）。将</a:t>
            </a:r>
            <a:r>
              <a:rPr lang="en-US" altLang="zh-CN" sz="1200" dirty="0">
                <a:latin typeface="微软雅黑" panose="020B0503020204020204" pitchFamily="34" charset="-122"/>
                <a:ea typeface="微软雅黑" panose="020B0503020204020204" pitchFamily="34" charset="-122"/>
                <a:cs typeface="Arial Unicode MS" panose="020B0604020202020204" pitchFamily="34" charset="-122"/>
              </a:rPr>
              <a:t>Web</a:t>
            </a:r>
            <a:r>
              <a:rPr lang="zh-CN" altLang="en-US" sz="1200" dirty="0">
                <a:latin typeface="微软雅黑" panose="020B0503020204020204" pitchFamily="34" charset="-122"/>
                <a:ea typeface="微软雅黑" panose="020B0503020204020204" pitchFamily="34" charset="-122"/>
                <a:cs typeface="Arial Unicode MS" panose="020B0604020202020204" pitchFamily="34" charset="-122"/>
              </a:rPr>
              <a:t>应用看作是一个由很多状态（应用状态）组成的有限状态机。</a:t>
            </a:r>
          </a:p>
        </p:txBody>
      </p:sp>
      <p:sp>
        <p:nvSpPr>
          <p:cNvPr id="33" name="文本框 43"/>
          <p:cNvSpPr txBox="1"/>
          <p:nvPr/>
        </p:nvSpPr>
        <p:spPr>
          <a:xfrm>
            <a:off x="8286827" y="3198131"/>
            <a:ext cx="3905173" cy="1200329"/>
          </a:xfrm>
          <a:prstGeom prst="rect">
            <a:avLst/>
          </a:prstGeom>
          <a:noFill/>
        </p:spPr>
        <p:txBody>
          <a:bodyPr wrap="square" rtlCol="0">
            <a:spAutoFit/>
          </a:bodyPr>
          <a:lstStyle/>
          <a:p>
            <a:r>
              <a:rPr lang="zh-CN" altLang="en-US" sz="1200" dirty="0">
                <a:latin typeface="微软雅黑" panose="020B0503020204020204" pitchFamily="34" charset="-122"/>
                <a:ea typeface="微软雅黑" panose="020B0503020204020204" pitchFamily="34" charset="-122"/>
                <a:cs typeface="Arial Unicode MS" panose="020B0604020202020204" pitchFamily="34" charset="-122"/>
              </a:rPr>
              <a:t>资源的表述是一段对于资源在某个特定时刻的状态的描述。可以在客户端</a:t>
            </a:r>
            <a:r>
              <a:rPr lang="en-US" altLang="zh-CN" sz="1200" dirty="0">
                <a:latin typeface="微软雅黑" panose="020B0503020204020204" pitchFamily="34" charset="-122"/>
                <a:ea typeface="微软雅黑" panose="020B0503020204020204" pitchFamily="34" charset="-122"/>
                <a:cs typeface="Arial Unicode MS" panose="020B0604020202020204" pitchFamily="34" charset="-122"/>
              </a:rPr>
              <a:t>-</a:t>
            </a:r>
            <a:r>
              <a:rPr lang="zh-CN" altLang="en-US" sz="1200" dirty="0">
                <a:latin typeface="微软雅黑" panose="020B0503020204020204" pitchFamily="34" charset="-122"/>
                <a:ea typeface="微软雅黑" panose="020B0503020204020204" pitchFamily="34" charset="-122"/>
                <a:cs typeface="Arial Unicode MS" panose="020B0604020202020204" pitchFamily="34" charset="-122"/>
              </a:rPr>
              <a:t>服务器端之间转移（交换）。资源的表述可以有多种格式，例如</a:t>
            </a:r>
            <a:r>
              <a:rPr lang="en-US" altLang="zh-CN" sz="1200" dirty="0">
                <a:latin typeface="微软雅黑" panose="020B0503020204020204" pitchFamily="34" charset="-122"/>
                <a:ea typeface="微软雅黑" panose="020B0503020204020204" pitchFamily="34" charset="-122"/>
                <a:cs typeface="Arial Unicode MS" panose="020B0604020202020204" pitchFamily="34" charset="-122"/>
              </a:rPr>
              <a:t>HTML/XML/JSON/</a:t>
            </a:r>
            <a:r>
              <a:rPr lang="zh-CN" altLang="en-US" sz="1200" dirty="0">
                <a:latin typeface="微软雅黑" panose="020B0503020204020204" pitchFamily="34" charset="-122"/>
                <a:ea typeface="微软雅黑" panose="020B0503020204020204" pitchFamily="34" charset="-122"/>
                <a:cs typeface="Arial Unicode MS" panose="020B0604020202020204" pitchFamily="34" charset="-122"/>
              </a:rPr>
              <a:t>纯文本</a:t>
            </a:r>
            <a:r>
              <a:rPr lang="en-US" altLang="zh-CN" sz="1200" dirty="0">
                <a:latin typeface="微软雅黑" panose="020B0503020204020204" pitchFamily="34" charset="-122"/>
                <a:ea typeface="微软雅黑" panose="020B0503020204020204" pitchFamily="34" charset="-122"/>
                <a:cs typeface="Arial Unicode MS" panose="020B0604020202020204" pitchFamily="34" charset="-122"/>
              </a:rPr>
              <a:t>/</a:t>
            </a:r>
            <a:r>
              <a:rPr lang="zh-CN" altLang="en-US" sz="1200" dirty="0">
                <a:latin typeface="微软雅黑" panose="020B0503020204020204" pitchFamily="34" charset="-122"/>
                <a:ea typeface="微软雅黑" panose="020B0503020204020204" pitchFamily="34" charset="-122"/>
                <a:cs typeface="Arial Unicode MS" panose="020B0604020202020204" pitchFamily="34" charset="-122"/>
              </a:rPr>
              <a:t>图片</a:t>
            </a:r>
            <a:r>
              <a:rPr lang="en-US" altLang="zh-CN" sz="1200" dirty="0">
                <a:latin typeface="微软雅黑" panose="020B0503020204020204" pitchFamily="34" charset="-122"/>
                <a:ea typeface="微软雅黑" panose="020B0503020204020204" pitchFamily="34" charset="-122"/>
                <a:cs typeface="Arial Unicode MS" panose="020B0604020202020204" pitchFamily="34" charset="-122"/>
              </a:rPr>
              <a:t>/</a:t>
            </a:r>
            <a:r>
              <a:rPr lang="zh-CN" altLang="en-US" sz="1200" dirty="0">
                <a:latin typeface="微软雅黑" panose="020B0503020204020204" pitchFamily="34" charset="-122"/>
                <a:ea typeface="微软雅黑" panose="020B0503020204020204" pitchFamily="34" charset="-122"/>
                <a:cs typeface="Arial Unicode MS" panose="020B0604020202020204" pitchFamily="34" charset="-122"/>
              </a:rPr>
              <a:t>视频</a:t>
            </a:r>
            <a:r>
              <a:rPr lang="en-US" altLang="zh-CN" sz="1200" dirty="0">
                <a:latin typeface="微软雅黑" panose="020B0503020204020204" pitchFamily="34" charset="-122"/>
                <a:ea typeface="微软雅黑" panose="020B0503020204020204" pitchFamily="34" charset="-122"/>
                <a:cs typeface="Arial Unicode MS" panose="020B0604020202020204" pitchFamily="34" charset="-122"/>
              </a:rPr>
              <a:t>/</a:t>
            </a:r>
            <a:r>
              <a:rPr lang="zh-CN" altLang="en-US" sz="1200" dirty="0">
                <a:latin typeface="微软雅黑" panose="020B0503020204020204" pitchFamily="34" charset="-122"/>
                <a:ea typeface="微软雅黑" panose="020B0503020204020204" pitchFamily="34" charset="-122"/>
                <a:cs typeface="Arial Unicode MS" panose="020B0604020202020204" pitchFamily="34" charset="-122"/>
              </a:rPr>
              <a:t>音频等等。资源的表述格式可以通过协商机制来确定。请求</a:t>
            </a:r>
            <a:r>
              <a:rPr lang="en-US" altLang="zh-CN" sz="1200" dirty="0">
                <a:latin typeface="微软雅黑" panose="020B0503020204020204" pitchFamily="34" charset="-122"/>
                <a:ea typeface="微软雅黑" panose="020B0503020204020204" pitchFamily="34" charset="-122"/>
                <a:cs typeface="Arial Unicode MS" panose="020B0604020202020204" pitchFamily="34" charset="-122"/>
              </a:rPr>
              <a:t>-</a:t>
            </a:r>
            <a:r>
              <a:rPr lang="zh-CN" altLang="en-US" sz="1200" dirty="0">
                <a:latin typeface="微软雅黑" panose="020B0503020204020204" pitchFamily="34" charset="-122"/>
                <a:ea typeface="微软雅黑" panose="020B0503020204020204" pitchFamily="34" charset="-122"/>
                <a:cs typeface="Arial Unicode MS" panose="020B0604020202020204" pitchFamily="34" charset="-122"/>
              </a:rPr>
              <a:t>响应方向的表述通常使用不同的格式。</a:t>
            </a:r>
          </a:p>
        </p:txBody>
      </p:sp>
      <p:sp>
        <p:nvSpPr>
          <p:cNvPr id="34" name="文本框 43"/>
          <p:cNvSpPr txBox="1"/>
          <p:nvPr/>
        </p:nvSpPr>
        <p:spPr>
          <a:xfrm>
            <a:off x="7930726" y="5288006"/>
            <a:ext cx="4261274" cy="830997"/>
          </a:xfrm>
          <a:prstGeom prst="rect">
            <a:avLst/>
          </a:prstGeom>
          <a:noFill/>
        </p:spPr>
        <p:txBody>
          <a:bodyPr wrap="square" rtlCol="0">
            <a:spAutoFit/>
          </a:bodyPr>
          <a:lstStyle/>
          <a:p>
            <a:r>
              <a:rPr lang="zh-CN" altLang="en-US" sz="1200" dirty="0">
                <a:latin typeface="微软雅黑" panose="020B0503020204020204" pitchFamily="34" charset="-122"/>
                <a:ea typeface="微软雅黑" panose="020B0503020204020204" pitchFamily="34" charset="-122"/>
                <a:cs typeface="Arial Unicode MS" panose="020B0604020202020204" pitchFamily="34" charset="-122"/>
              </a:rPr>
              <a:t>状态转移（</a:t>
            </a:r>
            <a:r>
              <a:rPr lang="en-US" altLang="zh-CN" sz="1200" dirty="0">
                <a:latin typeface="微软雅黑" panose="020B0503020204020204" pitchFamily="34" charset="-122"/>
                <a:ea typeface="微软雅黑" panose="020B0503020204020204" pitchFamily="34" charset="-122"/>
                <a:cs typeface="Arial Unicode MS" panose="020B0604020202020204" pitchFamily="34" charset="-122"/>
              </a:rPr>
              <a:t>state transfer</a:t>
            </a:r>
            <a:r>
              <a:rPr lang="zh-CN" altLang="en-US" sz="1200" dirty="0">
                <a:latin typeface="微软雅黑" panose="020B0503020204020204" pitchFamily="34" charset="-122"/>
                <a:ea typeface="微软雅黑" panose="020B0503020204020204" pitchFamily="34" charset="-122"/>
                <a:cs typeface="Arial Unicode MS" panose="020B0604020202020204" pitchFamily="34" charset="-122"/>
              </a:rPr>
              <a:t>）与状态机中的状态迁移（</a:t>
            </a:r>
            <a:r>
              <a:rPr lang="en-US" altLang="zh-CN" sz="1200" dirty="0">
                <a:latin typeface="微软雅黑" panose="020B0503020204020204" pitchFamily="34" charset="-122"/>
                <a:ea typeface="微软雅黑" panose="020B0503020204020204" pitchFamily="34" charset="-122"/>
                <a:cs typeface="Arial Unicode MS" panose="020B0604020202020204" pitchFamily="34" charset="-122"/>
              </a:rPr>
              <a:t>state transition</a:t>
            </a:r>
            <a:r>
              <a:rPr lang="zh-CN" altLang="en-US" sz="1200" dirty="0">
                <a:latin typeface="微软雅黑" panose="020B0503020204020204" pitchFamily="34" charset="-122"/>
                <a:ea typeface="微软雅黑" panose="020B0503020204020204" pitchFamily="34" charset="-122"/>
                <a:cs typeface="Arial Unicode MS" panose="020B0604020202020204" pitchFamily="34" charset="-122"/>
              </a:rPr>
              <a:t>）的含义是不同的。状态转移说的是：在客户端和服务器端之间转移（</a:t>
            </a:r>
            <a:r>
              <a:rPr lang="en-US" altLang="zh-CN" sz="1200" dirty="0">
                <a:latin typeface="微软雅黑" panose="020B0503020204020204" pitchFamily="34" charset="-122"/>
                <a:ea typeface="微软雅黑" panose="020B0503020204020204" pitchFamily="34" charset="-122"/>
                <a:cs typeface="Arial Unicode MS" panose="020B0604020202020204" pitchFamily="34" charset="-122"/>
              </a:rPr>
              <a:t>transfer</a:t>
            </a:r>
            <a:r>
              <a:rPr lang="zh-CN" altLang="en-US" sz="1200" dirty="0">
                <a:latin typeface="微软雅黑" panose="020B0503020204020204" pitchFamily="34" charset="-122"/>
                <a:ea typeface="微软雅黑" panose="020B0503020204020204" pitchFamily="34" charset="-122"/>
                <a:cs typeface="Arial Unicode MS" panose="020B0604020202020204" pitchFamily="34" charset="-122"/>
              </a:rPr>
              <a:t>）代表资源状态的表述。通过转移和操作资源的表述，来间接实现操作资源的目的。</a:t>
            </a:r>
          </a:p>
        </p:txBody>
      </p:sp>
      <p:sp>
        <p:nvSpPr>
          <p:cNvPr id="35" name="文本框 43"/>
          <p:cNvSpPr txBox="1"/>
          <p:nvPr/>
        </p:nvSpPr>
        <p:spPr>
          <a:xfrm>
            <a:off x="365149" y="5298862"/>
            <a:ext cx="3711296" cy="461665"/>
          </a:xfrm>
          <a:prstGeom prst="rect">
            <a:avLst/>
          </a:prstGeom>
          <a:noFill/>
        </p:spPr>
        <p:txBody>
          <a:bodyPr wrap="square" rtlCol="0">
            <a:spAutoFit/>
          </a:bodyPr>
          <a:lstStyle/>
          <a:p>
            <a:r>
              <a:rPr lang="en-US" altLang="zh-CN" sz="1200" dirty="0">
                <a:latin typeface="微软雅黑" panose="020B0503020204020204" pitchFamily="34" charset="-122"/>
                <a:ea typeface="微软雅黑" panose="020B0503020204020204" pitchFamily="34" charset="-122"/>
                <a:cs typeface="Arial Unicode MS" panose="020B0604020202020204" pitchFamily="34" charset="-122"/>
              </a:rPr>
              <a:t>REST</a:t>
            </a:r>
            <a:r>
              <a:rPr lang="zh-CN" altLang="en-US" sz="1200" dirty="0">
                <a:latin typeface="微软雅黑" panose="020B0503020204020204" pitchFamily="34" charset="-122"/>
                <a:ea typeface="微软雅黑" panose="020B0503020204020204" pitchFamily="34" charset="-122"/>
                <a:cs typeface="Arial Unicode MS" panose="020B0604020202020204" pitchFamily="34" charset="-122"/>
              </a:rPr>
              <a:t>要求，必须通过统一的接口来对资源执行各种操作。对于每个资源只能执行一组有限的操作。</a:t>
            </a:r>
          </a:p>
        </p:txBody>
      </p:sp>
    </p:spTree>
    <p:extLst>
      <p:ext uri="{BB962C8B-B14F-4D97-AF65-F5344CB8AC3E}">
        <p14:creationId xmlns:p14="http://schemas.microsoft.com/office/powerpoint/2010/main" val="18738963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21"/>
          <p:cNvSpPr/>
          <p:nvPr/>
        </p:nvSpPr>
        <p:spPr>
          <a:xfrm>
            <a:off x="0" y="1073427"/>
            <a:ext cx="23555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p:nvSpPr>
        <p:spPr>
          <a:xfrm>
            <a:off x="735497" y="1073426"/>
            <a:ext cx="2284150"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TextBox 23"/>
          <p:cNvSpPr txBox="1"/>
          <p:nvPr/>
        </p:nvSpPr>
        <p:spPr>
          <a:xfrm>
            <a:off x="1051891" y="1065798"/>
            <a:ext cx="2039179" cy="369332"/>
          </a:xfrm>
          <a:prstGeom prst="rect">
            <a:avLst/>
          </a:prstGeom>
          <a:noFill/>
        </p:spPr>
        <p:txBody>
          <a:bodyPr wrap="squar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REST</a:t>
            </a:r>
            <a:r>
              <a:rPr lang="zh-CN" altLang="en-US" dirty="0">
                <a:solidFill>
                  <a:schemeClr val="bg1"/>
                </a:solidFill>
                <a:latin typeface="微软雅黑" panose="020B0503020204020204" pitchFamily="34" charset="-122"/>
                <a:ea typeface="微软雅黑" panose="020B0503020204020204" pitchFamily="34" charset="-122"/>
              </a:rPr>
              <a:t>的</a:t>
            </a:r>
            <a:r>
              <a:rPr lang="en-US" altLang="zh-CN" dirty="0">
                <a:solidFill>
                  <a:schemeClr val="bg1"/>
                </a:solidFill>
                <a:latin typeface="微软雅黑" panose="020B0503020204020204" pitchFamily="34" charset="-122"/>
                <a:ea typeface="微软雅黑" panose="020B0503020204020204" pitchFamily="34" charset="-122"/>
              </a:rPr>
              <a:t>5</a:t>
            </a:r>
            <a:r>
              <a:rPr lang="zh-CN" altLang="en-US" dirty="0">
                <a:solidFill>
                  <a:schemeClr val="bg1"/>
                </a:solidFill>
                <a:latin typeface="微软雅黑" panose="020B0503020204020204" pitchFamily="34" charset="-122"/>
                <a:ea typeface="微软雅黑" panose="020B0503020204020204" pitchFamily="34" charset="-122"/>
              </a:rPr>
              <a:t>个关键词</a:t>
            </a:r>
          </a:p>
        </p:txBody>
      </p:sp>
      <p:sp>
        <p:nvSpPr>
          <p:cNvPr id="30" name="TextBox 29"/>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大标题大标题大标题大标题大标题大标题</a:t>
            </a:r>
          </a:p>
        </p:txBody>
      </p:sp>
      <p:sp>
        <p:nvSpPr>
          <p:cNvPr id="36" name="内容占位符 2"/>
          <p:cNvSpPr txBox="1">
            <a:spLocks/>
          </p:cNvSpPr>
          <p:nvPr/>
        </p:nvSpPr>
        <p:spPr>
          <a:xfrm>
            <a:off x="-1" y="1603891"/>
            <a:ext cx="12057321" cy="5088368"/>
          </a:xfrm>
          <a:prstGeom prst="rect">
            <a:avLst/>
          </a:prstGeom>
        </p:spPr>
        <p:txBody>
          <a:bodyPr>
            <a:normAutofit/>
          </a:bodyPr>
          <a:lstStyle>
            <a:lvl1pPr marL="274320" indent="-228600" algn="l" defTabSz="914400" rtl="0" eaLnBrk="1" latinLnBrk="0" hangingPunct="1">
              <a:lnSpc>
                <a:spcPct val="90000"/>
              </a:lnSpc>
              <a:spcBef>
                <a:spcPts val="1800"/>
              </a:spcBef>
              <a:buClr>
                <a:schemeClr val="tx2"/>
              </a:buClr>
              <a:buSzPct val="80000"/>
              <a:buFont typeface="Wingdings" pitchFamily="2" charset="2"/>
              <a:buChar char="§"/>
              <a:defRPr lang="zh-CN" sz="2000" kern="1200">
                <a:solidFill>
                  <a:schemeClr val="tx2"/>
                </a:solidFill>
                <a:latin typeface="Microsoft YaHei" panose="020B0503020204020204" pitchFamily="34" charset="-122"/>
                <a:ea typeface="Microsoft YaHei" panose="020B0503020204020204" pitchFamily="34" charset="-122"/>
                <a:cs typeface="+mn-cs"/>
              </a:defRPr>
            </a:lvl1pPr>
            <a:lvl2pPr marL="594360" indent="-228600" algn="l" defTabSz="914400" rtl="0" eaLnBrk="1" latinLnBrk="0" hangingPunct="1">
              <a:lnSpc>
                <a:spcPct val="90000"/>
              </a:lnSpc>
              <a:spcBef>
                <a:spcPts val="1000"/>
              </a:spcBef>
              <a:buClr>
                <a:schemeClr val="tx2"/>
              </a:buClr>
              <a:buSzPct val="80000"/>
              <a:buFont typeface="Wingdings" pitchFamily="2" charset="2"/>
              <a:buChar char="§"/>
              <a:defRPr lang="zh-CN" sz="1800" kern="1200">
                <a:solidFill>
                  <a:schemeClr val="tx2"/>
                </a:solidFill>
                <a:latin typeface="Microsoft YaHei" panose="020B0503020204020204" pitchFamily="34" charset="-122"/>
                <a:ea typeface="Microsoft YaHei" panose="020B0503020204020204" pitchFamily="34" charset="-122"/>
                <a:cs typeface="+mn-cs"/>
              </a:defRPr>
            </a:lvl2pPr>
            <a:lvl3pPr marL="914400" indent="-228600" algn="l" defTabSz="914400" rtl="0" eaLnBrk="1" latinLnBrk="0" hangingPunct="1">
              <a:lnSpc>
                <a:spcPct val="90000"/>
              </a:lnSpc>
              <a:spcBef>
                <a:spcPts val="800"/>
              </a:spcBef>
              <a:buClr>
                <a:schemeClr val="tx2"/>
              </a:buClr>
              <a:buSzPct val="80000"/>
              <a:buFont typeface="Wingdings" pitchFamily="2" charset="2"/>
              <a:buChar char="§"/>
              <a:defRPr lang="zh-CN" sz="1600" kern="1200">
                <a:solidFill>
                  <a:schemeClr val="tx2"/>
                </a:solidFill>
                <a:latin typeface="Microsoft YaHei" panose="020B0503020204020204" pitchFamily="34" charset="-122"/>
                <a:ea typeface="Microsoft YaHei" panose="020B0503020204020204" pitchFamily="34" charset="-122"/>
                <a:cs typeface="+mn-cs"/>
              </a:defRPr>
            </a:lvl3pPr>
            <a:lvl4pPr marL="123444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4pPr>
            <a:lvl5pPr marL="155448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5pPr>
            <a:lvl6pPr marL="1874520" indent="-228600" algn="l" defTabSz="914400" rtl="0" eaLnBrk="1" latinLnBrk="0" hangingPunct="1">
              <a:lnSpc>
                <a:spcPct val="90000"/>
              </a:lnSpc>
              <a:spcBef>
                <a:spcPts val="800"/>
              </a:spcBef>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6pPr>
            <a:lvl7pPr marL="219456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7pPr>
            <a:lvl8pPr marL="251460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8pPr>
            <a:lvl9pPr marL="283464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9pPr>
          </a:lstStyle>
          <a:p>
            <a:pPr marL="0" indent="0">
              <a:buFont typeface="Wingdings" pitchFamily="2" charset="2"/>
              <a:buNone/>
            </a:pPr>
            <a:r>
              <a:rPr lang="en-US" altLang="zh-CN" sz="2200" dirty="0"/>
              <a:t>4.</a:t>
            </a:r>
            <a:r>
              <a:rPr lang="zh-CN" altLang="en-US" sz="2200" dirty="0"/>
              <a:t>统一接口（</a:t>
            </a:r>
            <a:r>
              <a:rPr lang="en-US" altLang="zh-CN" sz="2200" dirty="0"/>
              <a:t>Uniform Interface</a:t>
            </a:r>
            <a:r>
              <a:rPr lang="zh-CN" altLang="en-US" sz="2200" dirty="0"/>
              <a:t>）</a:t>
            </a:r>
          </a:p>
          <a:p>
            <a:pPr marL="0" indent="0">
              <a:buFont typeface="Wingdings" pitchFamily="2" charset="2"/>
              <a:buNone/>
            </a:pPr>
            <a:r>
              <a:rPr lang="en-US" altLang="zh-CN" sz="1400" dirty="0"/>
              <a:t>REST</a:t>
            </a:r>
            <a:r>
              <a:rPr lang="zh-CN" altLang="en-US" sz="1400" dirty="0"/>
              <a:t>要求，必须通过统一的接口来对资源执行各种操作。对于每个资源只能执行一组有限的操作。以</a:t>
            </a:r>
            <a:r>
              <a:rPr lang="en-US" altLang="zh-CN" sz="1400" dirty="0"/>
              <a:t>HTTP/1.1</a:t>
            </a:r>
            <a:r>
              <a:rPr lang="zh-CN" altLang="en-US" sz="1400" dirty="0"/>
              <a:t>协议为例，</a:t>
            </a:r>
            <a:r>
              <a:rPr lang="en-US" altLang="zh-CN" sz="1400" dirty="0"/>
              <a:t>HTTP/1.1</a:t>
            </a:r>
            <a:r>
              <a:rPr lang="zh-CN" altLang="en-US" sz="1400" dirty="0"/>
              <a:t>协议定义了一个操作资源的统一接口，主要包括以下内容：</a:t>
            </a:r>
          </a:p>
          <a:p>
            <a:pPr>
              <a:buFont typeface="Wingdings" pitchFamily="2" charset="2"/>
              <a:buChar char="Ø"/>
            </a:pPr>
            <a:r>
              <a:rPr lang="en-US" altLang="zh-CN" sz="1400" dirty="0"/>
              <a:t>7</a:t>
            </a:r>
            <a:r>
              <a:rPr lang="zh-CN" altLang="en-US" sz="1400" dirty="0"/>
              <a:t>个</a:t>
            </a:r>
            <a:r>
              <a:rPr lang="en-US" altLang="zh-CN" sz="1400" dirty="0"/>
              <a:t>HTTP</a:t>
            </a:r>
            <a:r>
              <a:rPr lang="zh-CN" altLang="en-US" sz="1400" dirty="0"/>
              <a:t>方法：</a:t>
            </a:r>
            <a:r>
              <a:rPr lang="en-US" altLang="zh-CN" sz="1400" dirty="0"/>
              <a:t>GET/POST/PUT/DELETE/PATCH/HEAD/OPTIONS</a:t>
            </a:r>
          </a:p>
          <a:p>
            <a:pPr>
              <a:buFont typeface="Wingdings" pitchFamily="2" charset="2"/>
              <a:buChar char="Ø"/>
            </a:pPr>
            <a:r>
              <a:rPr lang="en-US" altLang="zh-CN" sz="1400" dirty="0"/>
              <a:t>HTTP</a:t>
            </a:r>
            <a:r>
              <a:rPr lang="zh-CN" altLang="en-US" sz="1400" dirty="0"/>
              <a:t>头信息（可自定义）</a:t>
            </a:r>
          </a:p>
          <a:p>
            <a:pPr>
              <a:buFont typeface="Wingdings" pitchFamily="2" charset="2"/>
              <a:buChar char="Ø"/>
            </a:pPr>
            <a:r>
              <a:rPr lang="en-US" altLang="zh-CN" sz="1400" dirty="0"/>
              <a:t>HTTP</a:t>
            </a:r>
            <a:r>
              <a:rPr lang="zh-CN" altLang="en-US" sz="1400" dirty="0"/>
              <a:t>响应状态代码（可自定义）</a:t>
            </a:r>
          </a:p>
          <a:p>
            <a:pPr>
              <a:buFont typeface="Wingdings" pitchFamily="2" charset="2"/>
              <a:buChar char="Ø"/>
            </a:pPr>
            <a:r>
              <a:rPr lang="zh-CN" altLang="en-US" sz="1400" dirty="0"/>
              <a:t>一套标准的内容协商机制</a:t>
            </a:r>
          </a:p>
          <a:p>
            <a:pPr>
              <a:buFont typeface="Wingdings" pitchFamily="2" charset="2"/>
              <a:buChar char="Ø"/>
            </a:pPr>
            <a:r>
              <a:rPr lang="zh-CN" altLang="en-US" sz="1400" dirty="0"/>
              <a:t>一套标准的缓存机制</a:t>
            </a:r>
          </a:p>
          <a:p>
            <a:pPr>
              <a:buFont typeface="Wingdings" pitchFamily="2" charset="2"/>
              <a:buChar char="Ø"/>
            </a:pPr>
            <a:r>
              <a:rPr lang="zh-CN" altLang="en-US" sz="1400" dirty="0"/>
              <a:t>一套标准的客户端身份认证机制</a:t>
            </a:r>
          </a:p>
          <a:p>
            <a:pPr marL="0" indent="0">
              <a:buFont typeface="Wingdings" pitchFamily="2" charset="2"/>
              <a:buNone/>
            </a:pPr>
            <a:endParaRPr lang="zh-CN" altLang="en-US" sz="1400" dirty="0"/>
          </a:p>
          <a:p>
            <a:pPr marL="0" indent="0">
              <a:buFont typeface="Wingdings" pitchFamily="2" charset="2"/>
              <a:buNone/>
            </a:pPr>
            <a:r>
              <a:rPr lang="en-US" altLang="zh-CN" sz="1400" dirty="0"/>
              <a:t>REST</a:t>
            </a:r>
            <a:r>
              <a:rPr lang="zh-CN" altLang="en-US" sz="1400" dirty="0"/>
              <a:t>还要求，对于资源执行的操作，其操作语义必须由</a:t>
            </a:r>
            <a:r>
              <a:rPr lang="en-US" altLang="zh-CN" sz="1400" dirty="0"/>
              <a:t>HTTP</a:t>
            </a:r>
            <a:r>
              <a:rPr lang="zh-CN" altLang="en-US" sz="1400" dirty="0"/>
              <a:t>消息体之前的部分完全表达，不能将操作语义封装在</a:t>
            </a:r>
            <a:r>
              <a:rPr lang="en-US" altLang="zh-CN" sz="1400" dirty="0"/>
              <a:t>HTTP</a:t>
            </a:r>
            <a:r>
              <a:rPr lang="zh-CN" altLang="en-US" sz="1400" dirty="0"/>
              <a:t>消息体内部。这样做是为了提高交互的可见性，以便于通信链的中间组件实现缓存、安全审计等等功能。</a:t>
            </a:r>
          </a:p>
        </p:txBody>
      </p:sp>
    </p:spTree>
    <p:extLst>
      <p:ext uri="{BB962C8B-B14F-4D97-AF65-F5344CB8AC3E}">
        <p14:creationId xmlns:p14="http://schemas.microsoft.com/office/powerpoint/2010/main" val="6666589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p:cNvSpPr/>
          <p:nvPr/>
        </p:nvSpPr>
        <p:spPr>
          <a:xfrm>
            <a:off x="0" y="1073427"/>
            <a:ext cx="23555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735496" y="1073426"/>
            <a:ext cx="3336774"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TextBox 22"/>
          <p:cNvSpPr txBox="1"/>
          <p:nvPr/>
        </p:nvSpPr>
        <p:spPr>
          <a:xfrm>
            <a:off x="1051891" y="1065798"/>
            <a:ext cx="3147969" cy="369332"/>
          </a:xfrm>
          <a:prstGeom prst="rect">
            <a:avLst/>
          </a:prstGeom>
          <a:noFill/>
        </p:spPr>
        <p:txBody>
          <a:bodyPr wrap="squar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WEB</a:t>
            </a:r>
            <a:r>
              <a:rPr lang="zh-CN" altLang="en-US" dirty="0">
                <a:solidFill>
                  <a:schemeClr val="bg1"/>
                </a:solidFill>
                <a:latin typeface="微软雅黑" panose="020B0503020204020204" pitchFamily="34" charset="-122"/>
                <a:ea typeface="微软雅黑" panose="020B0503020204020204" pitchFamily="34" charset="-122"/>
              </a:rPr>
              <a:t>技术发展与</a:t>
            </a:r>
            <a:r>
              <a:rPr lang="en-US" altLang="zh-CN" dirty="0">
                <a:solidFill>
                  <a:schemeClr val="bg1"/>
                </a:solidFill>
                <a:latin typeface="微软雅黑" panose="020B0503020204020204" pitchFamily="34" charset="-122"/>
                <a:ea typeface="微软雅黑" panose="020B0503020204020204" pitchFamily="34" charset="-122"/>
              </a:rPr>
              <a:t>REST</a:t>
            </a:r>
            <a:r>
              <a:rPr lang="zh-CN" altLang="en-US" dirty="0">
                <a:solidFill>
                  <a:schemeClr val="bg1"/>
                </a:solidFill>
                <a:latin typeface="微软雅黑" panose="020B0503020204020204" pitchFamily="34" charset="-122"/>
                <a:ea typeface="微软雅黑" panose="020B0503020204020204" pitchFamily="34" charset="-122"/>
              </a:rPr>
              <a:t>的由来</a:t>
            </a:r>
          </a:p>
        </p:txBody>
      </p:sp>
      <p:sp>
        <p:nvSpPr>
          <p:cNvPr id="24" name="TextBox 23"/>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r>
              <a:rPr lang="en-US" altLang="zh-CN" sz="2400" b="1" dirty="0">
                <a:solidFill>
                  <a:schemeClr val="bg1"/>
                </a:solidFill>
                <a:latin typeface="微软雅黑" panose="020B0503020204020204" pitchFamily="34" charset="-122"/>
                <a:ea typeface="微软雅黑" panose="020B0503020204020204" pitchFamily="34" charset="-122"/>
              </a:rPr>
              <a:t>REST</a:t>
            </a:r>
            <a:r>
              <a:rPr lang="zh-CN" altLang="en-US" sz="2400" b="1" dirty="0">
                <a:solidFill>
                  <a:schemeClr val="bg1"/>
                </a:solidFill>
                <a:latin typeface="微软雅黑" panose="020B0503020204020204" pitchFamily="34" charset="-122"/>
                <a:ea typeface="微软雅黑" panose="020B0503020204020204" pitchFamily="34" charset="-122"/>
              </a:rPr>
              <a:t>架构风格介绍</a:t>
            </a:r>
          </a:p>
        </p:txBody>
      </p:sp>
      <p:sp>
        <p:nvSpPr>
          <p:cNvPr id="8" name="内容占位符 2"/>
          <p:cNvSpPr txBox="1">
            <a:spLocks/>
          </p:cNvSpPr>
          <p:nvPr/>
        </p:nvSpPr>
        <p:spPr>
          <a:xfrm>
            <a:off x="1908728" y="1851686"/>
            <a:ext cx="8915400" cy="3777622"/>
          </a:xfrm>
          <a:prstGeom prst="rect">
            <a:avLst/>
          </a:prstGeom>
        </p:spPr>
        <p:txBody>
          <a:bodyPr/>
          <a:lstStyle>
            <a:lvl1pPr marL="274320" indent="-228600" algn="l" defTabSz="914400" rtl="0" eaLnBrk="1" latinLnBrk="0" hangingPunct="1">
              <a:lnSpc>
                <a:spcPct val="90000"/>
              </a:lnSpc>
              <a:spcBef>
                <a:spcPts val="1800"/>
              </a:spcBef>
              <a:buClr>
                <a:schemeClr val="tx2"/>
              </a:buClr>
              <a:buSzPct val="80000"/>
              <a:buFont typeface="Wingdings" pitchFamily="2" charset="2"/>
              <a:buChar char="§"/>
              <a:defRPr lang="zh-CN" sz="2000" kern="1200">
                <a:solidFill>
                  <a:schemeClr val="tx2"/>
                </a:solidFill>
                <a:latin typeface="Microsoft YaHei" panose="020B0503020204020204" pitchFamily="34" charset="-122"/>
                <a:ea typeface="Microsoft YaHei" panose="020B0503020204020204" pitchFamily="34" charset="-122"/>
                <a:cs typeface="+mn-cs"/>
              </a:defRPr>
            </a:lvl1pPr>
            <a:lvl2pPr marL="594360" indent="-228600" algn="l" defTabSz="914400" rtl="0" eaLnBrk="1" latinLnBrk="0" hangingPunct="1">
              <a:lnSpc>
                <a:spcPct val="90000"/>
              </a:lnSpc>
              <a:spcBef>
                <a:spcPts val="1000"/>
              </a:spcBef>
              <a:buClr>
                <a:schemeClr val="tx2"/>
              </a:buClr>
              <a:buSzPct val="80000"/>
              <a:buFont typeface="Wingdings" pitchFamily="2" charset="2"/>
              <a:buChar char="§"/>
              <a:defRPr lang="zh-CN" sz="1800" kern="1200">
                <a:solidFill>
                  <a:schemeClr val="tx2"/>
                </a:solidFill>
                <a:latin typeface="Microsoft YaHei" panose="020B0503020204020204" pitchFamily="34" charset="-122"/>
                <a:ea typeface="Microsoft YaHei" panose="020B0503020204020204" pitchFamily="34" charset="-122"/>
                <a:cs typeface="+mn-cs"/>
              </a:defRPr>
            </a:lvl2pPr>
            <a:lvl3pPr marL="914400" indent="-228600" algn="l" defTabSz="914400" rtl="0" eaLnBrk="1" latinLnBrk="0" hangingPunct="1">
              <a:lnSpc>
                <a:spcPct val="90000"/>
              </a:lnSpc>
              <a:spcBef>
                <a:spcPts val="800"/>
              </a:spcBef>
              <a:buClr>
                <a:schemeClr val="tx2"/>
              </a:buClr>
              <a:buSzPct val="80000"/>
              <a:buFont typeface="Wingdings" pitchFamily="2" charset="2"/>
              <a:buChar char="§"/>
              <a:defRPr lang="zh-CN" sz="1600" kern="1200">
                <a:solidFill>
                  <a:schemeClr val="tx2"/>
                </a:solidFill>
                <a:latin typeface="Microsoft YaHei" panose="020B0503020204020204" pitchFamily="34" charset="-122"/>
                <a:ea typeface="Microsoft YaHei" panose="020B0503020204020204" pitchFamily="34" charset="-122"/>
                <a:cs typeface="+mn-cs"/>
              </a:defRPr>
            </a:lvl3pPr>
            <a:lvl4pPr marL="123444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4pPr>
            <a:lvl5pPr marL="155448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5pPr>
            <a:lvl6pPr marL="1874520" indent="-228600" algn="l" defTabSz="914400" rtl="0" eaLnBrk="1" latinLnBrk="0" hangingPunct="1">
              <a:lnSpc>
                <a:spcPct val="90000"/>
              </a:lnSpc>
              <a:spcBef>
                <a:spcPts val="800"/>
              </a:spcBef>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6pPr>
            <a:lvl7pPr marL="219456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7pPr>
            <a:lvl8pPr marL="251460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8pPr>
            <a:lvl9pPr marL="283464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9pPr>
          </a:lstStyle>
          <a:p>
            <a:pPr marL="45720" indent="0">
              <a:buNone/>
            </a:pPr>
            <a:r>
              <a:rPr lang="en-US" altLang="zh-CN" dirty="0"/>
              <a:t>REST</a:t>
            </a:r>
            <a:r>
              <a:rPr lang="zh-CN" altLang="en-US" dirty="0"/>
              <a:t>架构风格可以为</a:t>
            </a:r>
            <a:r>
              <a:rPr lang="en-US" altLang="zh-CN" dirty="0"/>
              <a:t>Web</a:t>
            </a:r>
            <a:r>
              <a:rPr lang="zh-CN" altLang="en-US" dirty="0"/>
              <a:t>开发者带来三方面的利益：</a:t>
            </a:r>
          </a:p>
          <a:p>
            <a:pPr marL="0" indent="0">
              <a:buFont typeface="Wingdings" pitchFamily="2" charset="2"/>
              <a:buNone/>
            </a:pPr>
            <a:endParaRPr lang="zh-CN" altLang="en-US" dirty="0"/>
          </a:p>
        </p:txBody>
      </p:sp>
      <p:graphicFrame>
        <p:nvGraphicFramePr>
          <p:cNvPr id="9" name="图示 8"/>
          <p:cNvGraphicFramePr/>
          <p:nvPr>
            <p:extLst>
              <p:ext uri="{D42A27DB-BD31-4B8C-83A1-F6EECF244321}">
                <p14:modId xmlns:p14="http://schemas.microsoft.com/office/powerpoint/2010/main" val="449670598"/>
              </p:ext>
            </p:extLst>
          </p:nvPr>
        </p:nvGraphicFramePr>
        <p:xfrm>
          <a:off x="933163" y="2278406"/>
          <a:ext cx="9972339" cy="415245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245524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728421"/>
            <a:ext cx="3599723" cy="5767477"/>
          </a:xfrm>
          <a:prstGeom prst="rect">
            <a:avLst/>
          </a:prstGeom>
          <a:solidFill>
            <a:srgbClr val="FFFFFF">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sp>
        <p:nvSpPr>
          <p:cNvPr id="6" name="TextBox 5"/>
          <p:cNvSpPr txBox="1"/>
          <p:nvPr/>
        </p:nvSpPr>
        <p:spPr>
          <a:xfrm>
            <a:off x="535284" y="3483694"/>
            <a:ext cx="2972801" cy="830997"/>
          </a:xfrm>
          <a:prstGeom prst="rect">
            <a:avLst/>
          </a:prstGeom>
          <a:noFill/>
        </p:spPr>
        <p:txBody>
          <a:bodyPr wrap="none" rtlCol="0">
            <a:spAutoFit/>
          </a:bodyPr>
          <a:lstStyle/>
          <a:p>
            <a:r>
              <a:rPr lang="en-US" altLang="zh-CN" sz="4800" b="1" dirty="0">
                <a:solidFill>
                  <a:schemeClr val="bg2">
                    <a:lumMod val="50000"/>
                  </a:schemeClr>
                </a:solidFill>
                <a:latin typeface="微软雅黑" panose="020B0503020204020204" pitchFamily="34" charset="-122"/>
                <a:ea typeface="微软雅黑" panose="020B0503020204020204" pitchFamily="34" charset="-122"/>
              </a:rPr>
              <a:t>Contents</a:t>
            </a:r>
            <a:endParaRPr lang="zh-CN" altLang="en-US" sz="4800" b="1" dirty="0">
              <a:solidFill>
                <a:schemeClr val="bg2">
                  <a:lumMod val="50000"/>
                </a:schemeClr>
              </a:solidFill>
              <a:latin typeface="微软雅黑" panose="020B0503020204020204" pitchFamily="34" charset="-122"/>
              <a:ea typeface="微软雅黑" panose="020B0503020204020204" pitchFamily="34" charset="-122"/>
            </a:endParaRPr>
          </a:p>
        </p:txBody>
      </p:sp>
      <p:sp>
        <p:nvSpPr>
          <p:cNvPr id="7" name="TextBox 6"/>
          <p:cNvSpPr txBox="1"/>
          <p:nvPr/>
        </p:nvSpPr>
        <p:spPr>
          <a:xfrm>
            <a:off x="924409" y="2521512"/>
            <a:ext cx="1688283" cy="995209"/>
          </a:xfrm>
          <a:prstGeom prst="rect">
            <a:avLst/>
          </a:prstGeom>
          <a:solidFill>
            <a:schemeClr val="accent6">
              <a:lumMod val="75000"/>
            </a:schemeClr>
          </a:solidFill>
        </p:spPr>
        <p:txBody>
          <a:bodyPr wrap="none" rtlCol="0">
            <a:spAutoFit/>
          </a:bodyPr>
          <a:lstStyle/>
          <a:p>
            <a:r>
              <a:rPr lang="zh-CN" altLang="en-US" sz="5867" b="1" dirty="0">
                <a:solidFill>
                  <a:schemeClr val="bg1"/>
                </a:solidFill>
                <a:latin typeface="微软雅黑" panose="020B0503020204020204" pitchFamily="34" charset="-122"/>
                <a:ea typeface="微软雅黑" panose="020B0503020204020204" pitchFamily="34" charset="-122"/>
              </a:rPr>
              <a:t>目录</a:t>
            </a:r>
          </a:p>
        </p:txBody>
      </p:sp>
      <p:sp>
        <p:nvSpPr>
          <p:cNvPr id="9" name="椭圆 8"/>
          <p:cNvSpPr/>
          <p:nvPr/>
        </p:nvSpPr>
        <p:spPr>
          <a:xfrm>
            <a:off x="4751851" y="2655780"/>
            <a:ext cx="288032" cy="288032"/>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sp>
        <p:nvSpPr>
          <p:cNvPr id="10" name="矩形 9"/>
          <p:cNvSpPr/>
          <p:nvPr/>
        </p:nvSpPr>
        <p:spPr>
          <a:xfrm>
            <a:off x="5270262" y="2563176"/>
            <a:ext cx="5376597" cy="473240"/>
          </a:xfrm>
          <a:prstGeom prst="rect">
            <a:avLst/>
          </a:prstGeom>
          <a:solidFill>
            <a:schemeClr val="bg1">
              <a:lumMod val="8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bg2">
                    <a:lumMod val="50000"/>
                  </a:schemeClr>
                </a:solidFill>
                <a:latin typeface="微软雅黑" panose="020B0503020204020204" pitchFamily="34" charset="-122"/>
                <a:ea typeface="微软雅黑" panose="020B0503020204020204" pitchFamily="34" charset="-122"/>
              </a:rPr>
              <a:t>南京老山项目总体架构</a:t>
            </a:r>
          </a:p>
        </p:txBody>
      </p:sp>
      <p:sp>
        <p:nvSpPr>
          <p:cNvPr id="11" name="椭圆 10"/>
          <p:cNvSpPr/>
          <p:nvPr/>
        </p:nvSpPr>
        <p:spPr>
          <a:xfrm>
            <a:off x="4751851" y="3586141"/>
            <a:ext cx="288032" cy="288032"/>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sp>
        <p:nvSpPr>
          <p:cNvPr id="12" name="矩形 11"/>
          <p:cNvSpPr/>
          <p:nvPr/>
        </p:nvSpPr>
        <p:spPr>
          <a:xfrm>
            <a:off x="5288368" y="3493537"/>
            <a:ext cx="5376597" cy="473240"/>
          </a:xfrm>
          <a:prstGeom prst="rect">
            <a:avLst/>
          </a:prstGeom>
          <a:solidFill>
            <a:schemeClr val="bg1">
              <a:lumMod val="8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bg2">
                    <a:lumMod val="50000"/>
                  </a:schemeClr>
                </a:solidFill>
                <a:latin typeface="微软雅黑" panose="020B0503020204020204" pitchFamily="34" charset="-122"/>
                <a:ea typeface="微软雅黑" panose="020B0503020204020204" pitchFamily="34" charset="-122"/>
              </a:rPr>
              <a:t>开发模式的改变：前后端分离</a:t>
            </a:r>
          </a:p>
        </p:txBody>
      </p:sp>
      <p:cxnSp>
        <p:nvCxnSpPr>
          <p:cNvPr id="3" name="直接连接符 2"/>
          <p:cNvCxnSpPr/>
          <p:nvPr/>
        </p:nvCxnSpPr>
        <p:spPr>
          <a:xfrm>
            <a:off x="4133850" y="1628775"/>
            <a:ext cx="0" cy="369570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3" name="椭圆 12"/>
          <p:cNvSpPr/>
          <p:nvPr/>
        </p:nvSpPr>
        <p:spPr>
          <a:xfrm>
            <a:off x="4751851" y="4516502"/>
            <a:ext cx="288032" cy="288032"/>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sp>
        <p:nvSpPr>
          <p:cNvPr id="14" name="矩形 13"/>
          <p:cNvSpPr/>
          <p:nvPr/>
        </p:nvSpPr>
        <p:spPr>
          <a:xfrm>
            <a:off x="5288368" y="4423898"/>
            <a:ext cx="5376597" cy="473240"/>
          </a:xfrm>
          <a:prstGeom prst="rect">
            <a:avLst/>
          </a:prstGeom>
          <a:solidFill>
            <a:schemeClr val="bg1">
              <a:lumMod val="8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bg2">
                    <a:lumMod val="50000"/>
                  </a:schemeClr>
                </a:solidFill>
                <a:latin typeface="微软雅黑" panose="020B0503020204020204" pitchFamily="34" charset="-122"/>
                <a:ea typeface="微软雅黑" panose="020B0503020204020204" pitchFamily="34" charset="-122"/>
              </a:rPr>
              <a:t>项目集成的改变：持续集成</a:t>
            </a:r>
          </a:p>
        </p:txBody>
      </p:sp>
    </p:spTree>
    <p:extLst>
      <p:ext uri="{BB962C8B-B14F-4D97-AF65-F5344CB8AC3E}">
        <p14:creationId xmlns:p14="http://schemas.microsoft.com/office/powerpoint/2010/main" val="370423047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0-#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2" presetClass="entr" presetSubtype="0"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anim calcmode="lin" valueType="num">
                                      <p:cBhvr>
                                        <p:cTn id="13" dur="500" fill="hold"/>
                                        <p:tgtEl>
                                          <p:spTgt spid="7"/>
                                        </p:tgtEl>
                                        <p:attrNameLst>
                                          <p:attrName>ppt_x</p:attrName>
                                        </p:attrNameLst>
                                      </p:cBhvr>
                                      <p:tavLst>
                                        <p:tav tm="0">
                                          <p:val>
                                            <p:strVal val="#ppt_x"/>
                                          </p:val>
                                        </p:tav>
                                        <p:tav tm="100000">
                                          <p:val>
                                            <p:strVal val="#ppt_x"/>
                                          </p:val>
                                        </p:tav>
                                      </p:tavLst>
                                    </p:anim>
                                    <p:anim calcmode="lin" valueType="num">
                                      <p:cBhvr>
                                        <p:cTn id="14" dur="500" fill="hold"/>
                                        <p:tgtEl>
                                          <p:spTgt spid="7"/>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53" presetClass="entr" presetSubtype="16" fill="hold" grpId="0" nodeType="afterEffect">
                                  <p:stCondLst>
                                    <p:cond delay="0"/>
                                  </p:stCondLst>
                                  <p:childTnLst>
                                    <p:set>
                                      <p:cBhvr>
                                        <p:cTn id="17" dur="1" fill="hold">
                                          <p:stCondLst>
                                            <p:cond delay="0"/>
                                          </p:stCondLst>
                                        </p:cTn>
                                        <p:tgtEl>
                                          <p:spTgt spid="6"/>
                                        </p:tgtEl>
                                        <p:attrNameLst>
                                          <p:attrName>style.visibility</p:attrName>
                                        </p:attrNameLst>
                                      </p:cBhvr>
                                      <p:to>
                                        <p:strVal val="visible"/>
                                      </p:to>
                                    </p:set>
                                    <p:anim calcmode="lin" valueType="num">
                                      <p:cBhvr>
                                        <p:cTn id="18" dur="500" fill="hold"/>
                                        <p:tgtEl>
                                          <p:spTgt spid="6"/>
                                        </p:tgtEl>
                                        <p:attrNameLst>
                                          <p:attrName>ppt_w</p:attrName>
                                        </p:attrNameLst>
                                      </p:cBhvr>
                                      <p:tavLst>
                                        <p:tav tm="0">
                                          <p:val>
                                            <p:fltVal val="0"/>
                                          </p:val>
                                        </p:tav>
                                        <p:tav tm="100000">
                                          <p:val>
                                            <p:strVal val="#ppt_w"/>
                                          </p:val>
                                        </p:tav>
                                      </p:tavLst>
                                    </p:anim>
                                    <p:anim calcmode="lin" valueType="num">
                                      <p:cBhvr>
                                        <p:cTn id="19" dur="500" fill="hold"/>
                                        <p:tgtEl>
                                          <p:spTgt spid="6"/>
                                        </p:tgtEl>
                                        <p:attrNameLst>
                                          <p:attrName>ppt_h</p:attrName>
                                        </p:attrNameLst>
                                      </p:cBhvr>
                                      <p:tavLst>
                                        <p:tav tm="0">
                                          <p:val>
                                            <p:fltVal val="0"/>
                                          </p:val>
                                        </p:tav>
                                        <p:tav tm="100000">
                                          <p:val>
                                            <p:strVal val="#ppt_h"/>
                                          </p:val>
                                        </p:tav>
                                      </p:tavLst>
                                    </p:anim>
                                    <p:animEffect transition="in" filter="fade">
                                      <p:cBhvr>
                                        <p:cTn id="20" dur="500"/>
                                        <p:tgtEl>
                                          <p:spTgt spid="6"/>
                                        </p:tgtEl>
                                      </p:cBhvr>
                                    </p:animEffect>
                                  </p:childTnLst>
                                </p:cTn>
                              </p:par>
                            </p:childTnLst>
                          </p:cTn>
                        </p:par>
                        <p:par>
                          <p:cTn id="21" fill="hold">
                            <p:stCondLst>
                              <p:cond delay="1500"/>
                            </p:stCondLst>
                            <p:childTnLst>
                              <p:par>
                                <p:cTn id="22" presetID="6" presetClass="entr" presetSubtype="16" fill="hold" grpId="0" nodeType="after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circle(in)">
                                      <p:cBhvr>
                                        <p:cTn id="24" dur="500"/>
                                        <p:tgtEl>
                                          <p:spTgt spid="9"/>
                                        </p:tgtEl>
                                      </p:cBhvr>
                                    </p:animEffect>
                                  </p:childTnLst>
                                </p:cTn>
                              </p:par>
                            </p:childTnLst>
                          </p:cTn>
                        </p:par>
                        <p:par>
                          <p:cTn id="25" fill="hold">
                            <p:stCondLst>
                              <p:cond delay="2000"/>
                            </p:stCondLst>
                            <p:childTnLst>
                              <p:par>
                                <p:cTn id="26" presetID="2" presetClass="entr" presetSubtype="2" fill="hold" grpId="0" nodeType="afterEffect">
                                  <p:stCondLst>
                                    <p:cond delay="0"/>
                                  </p:stCondLst>
                                  <p:childTnLst>
                                    <p:set>
                                      <p:cBhvr>
                                        <p:cTn id="27" dur="1" fill="hold">
                                          <p:stCondLst>
                                            <p:cond delay="0"/>
                                          </p:stCondLst>
                                        </p:cTn>
                                        <p:tgtEl>
                                          <p:spTgt spid="10"/>
                                        </p:tgtEl>
                                        <p:attrNameLst>
                                          <p:attrName>style.visibility</p:attrName>
                                        </p:attrNameLst>
                                      </p:cBhvr>
                                      <p:to>
                                        <p:strVal val="visible"/>
                                      </p:to>
                                    </p:set>
                                    <p:anim calcmode="lin" valueType="num">
                                      <p:cBhvr additive="base">
                                        <p:cTn id="28" dur="500" fill="hold"/>
                                        <p:tgtEl>
                                          <p:spTgt spid="10"/>
                                        </p:tgtEl>
                                        <p:attrNameLst>
                                          <p:attrName>ppt_x</p:attrName>
                                        </p:attrNameLst>
                                      </p:cBhvr>
                                      <p:tavLst>
                                        <p:tav tm="0">
                                          <p:val>
                                            <p:strVal val="1+#ppt_w/2"/>
                                          </p:val>
                                        </p:tav>
                                        <p:tav tm="100000">
                                          <p:val>
                                            <p:strVal val="#ppt_x"/>
                                          </p:val>
                                        </p:tav>
                                      </p:tavLst>
                                    </p:anim>
                                    <p:anim calcmode="lin" valueType="num">
                                      <p:cBhvr additive="base">
                                        <p:cTn id="29" dur="500" fill="hold"/>
                                        <p:tgtEl>
                                          <p:spTgt spid="10"/>
                                        </p:tgtEl>
                                        <p:attrNameLst>
                                          <p:attrName>ppt_y</p:attrName>
                                        </p:attrNameLst>
                                      </p:cBhvr>
                                      <p:tavLst>
                                        <p:tav tm="0">
                                          <p:val>
                                            <p:strVal val="#ppt_y"/>
                                          </p:val>
                                        </p:tav>
                                        <p:tav tm="100000">
                                          <p:val>
                                            <p:strVal val="#ppt_y"/>
                                          </p:val>
                                        </p:tav>
                                      </p:tavLst>
                                    </p:anim>
                                  </p:childTnLst>
                                </p:cTn>
                              </p:par>
                            </p:childTnLst>
                          </p:cTn>
                        </p:par>
                        <p:par>
                          <p:cTn id="30" fill="hold">
                            <p:stCondLst>
                              <p:cond delay="2500"/>
                            </p:stCondLst>
                            <p:childTnLst>
                              <p:par>
                                <p:cTn id="31" presetID="6" presetClass="entr" presetSubtype="16" fill="hold" grpId="0" nodeType="afterEffect">
                                  <p:stCondLst>
                                    <p:cond delay="0"/>
                                  </p:stCondLst>
                                  <p:childTnLst>
                                    <p:set>
                                      <p:cBhvr>
                                        <p:cTn id="32" dur="1" fill="hold">
                                          <p:stCondLst>
                                            <p:cond delay="0"/>
                                          </p:stCondLst>
                                        </p:cTn>
                                        <p:tgtEl>
                                          <p:spTgt spid="11"/>
                                        </p:tgtEl>
                                        <p:attrNameLst>
                                          <p:attrName>style.visibility</p:attrName>
                                        </p:attrNameLst>
                                      </p:cBhvr>
                                      <p:to>
                                        <p:strVal val="visible"/>
                                      </p:to>
                                    </p:set>
                                    <p:animEffect transition="in" filter="circle(in)">
                                      <p:cBhvr>
                                        <p:cTn id="33" dur="500"/>
                                        <p:tgtEl>
                                          <p:spTgt spid="11"/>
                                        </p:tgtEl>
                                      </p:cBhvr>
                                    </p:animEffect>
                                  </p:childTnLst>
                                </p:cTn>
                              </p:par>
                            </p:childTnLst>
                          </p:cTn>
                        </p:par>
                        <p:par>
                          <p:cTn id="34" fill="hold">
                            <p:stCondLst>
                              <p:cond delay="3000"/>
                            </p:stCondLst>
                            <p:childTnLst>
                              <p:par>
                                <p:cTn id="35" presetID="2" presetClass="entr" presetSubtype="2" fill="hold" grpId="0" nodeType="afterEffect">
                                  <p:stCondLst>
                                    <p:cond delay="0"/>
                                  </p:stCondLst>
                                  <p:childTnLst>
                                    <p:set>
                                      <p:cBhvr>
                                        <p:cTn id="36" dur="1" fill="hold">
                                          <p:stCondLst>
                                            <p:cond delay="0"/>
                                          </p:stCondLst>
                                        </p:cTn>
                                        <p:tgtEl>
                                          <p:spTgt spid="12"/>
                                        </p:tgtEl>
                                        <p:attrNameLst>
                                          <p:attrName>style.visibility</p:attrName>
                                        </p:attrNameLst>
                                      </p:cBhvr>
                                      <p:to>
                                        <p:strVal val="visible"/>
                                      </p:to>
                                    </p:set>
                                    <p:anim calcmode="lin" valueType="num">
                                      <p:cBhvr additive="base">
                                        <p:cTn id="37" dur="500" fill="hold"/>
                                        <p:tgtEl>
                                          <p:spTgt spid="12"/>
                                        </p:tgtEl>
                                        <p:attrNameLst>
                                          <p:attrName>ppt_x</p:attrName>
                                        </p:attrNameLst>
                                      </p:cBhvr>
                                      <p:tavLst>
                                        <p:tav tm="0">
                                          <p:val>
                                            <p:strVal val="1+#ppt_w/2"/>
                                          </p:val>
                                        </p:tav>
                                        <p:tav tm="100000">
                                          <p:val>
                                            <p:strVal val="#ppt_x"/>
                                          </p:val>
                                        </p:tav>
                                      </p:tavLst>
                                    </p:anim>
                                    <p:anim calcmode="lin" valueType="num">
                                      <p:cBhvr additive="base">
                                        <p:cTn id="38" dur="500" fill="hold"/>
                                        <p:tgtEl>
                                          <p:spTgt spid="12"/>
                                        </p:tgtEl>
                                        <p:attrNameLst>
                                          <p:attrName>ppt_y</p:attrName>
                                        </p:attrNameLst>
                                      </p:cBhvr>
                                      <p:tavLst>
                                        <p:tav tm="0">
                                          <p:val>
                                            <p:strVal val="#ppt_y"/>
                                          </p:val>
                                        </p:tav>
                                        <p:tav tm="100000">
                                          <p:val>
                                            <p:strVal val="#ppt_y"/>
                                          </p:val>
                                        </p:tav>
                                      </p:tavLst>
                                    </p:anim>
                                  </p:childTnLst>
                                </p:cTn>
                              </p:par>
                            </p:childTnLst>
                          </p:cTn>
                        </p:par>
                        <p:par>
                          <p:cTn id="39" fill="hold">
                            <p:stCondLst>
                              <p:cond delay="3500"/>
                            </p:stCondLst>
                            <p:childTnLst>
                              <p:par>
                                <p:cTn id="40" presetID="6" presetClass="entr" presetSubtype="16" fill="hold" grpId="0" nodeType="afterEffect">
                                  <p:stCondLst>
                                    <p:cond delay="0"/>
                                  </p:stCondLst>
                                  <p:childTnLst>
                                    <p:set>
                                      <p:cBhvr>
                                        <p:cTn id="41" dur="1" fill="hold">
                                          <p:stCondLst>
                                            <p:cond delay="0"/>
                                          </p:stCondLst>
                                        </p:cTn>
                                        <p:tgtEl>
                                          <p:spTgt spid="13"/>
                                        </p:tgtEl>
                                        <p:attrNameLst>
                                          <p:attrName>style.visibility</p:attrName>
                                        </p:attrNameLst>
                                      </p:cBhvr>
                                      <p:to>
                                        <p:strVal val="visible"/>
                                      </p:to>
                                    </p:set>
                                    <p:animEffect transition="in" filter="circle(in)">
                                      <p:cBhvr>
                                        <p:cTn id="42" dur="500"/>
                                        <p:tgtEl>
                                          <p:spTgt spid="13"/>
                                        </p:tgtEl>
                                      </p:cBhvr>
                                    </p:animEffect>
                                  </p:childTnLst>
                                </p:cTn>
                              </p:par>
                            </p:childTnLst>
                          </p:cTn>
                        </p:par>
                        <p:par>
                          <p:cTn id="43" fill="hold">
                            <p:stCondLst>
                              <p:cond delay="4000"/>
                            </p:stCondLst>
                            <p:childTnLst>
                              <p:par>
                                <p:cTn id="44" presetID="2" presetClass="entr" presetSubtype="2" fill="hold" grpId="0" nodeType="afterEffect">
                                  <p:stCondLst>
                                    <p:cond delay="0"/>
                                  </p:stCondLst>
                                  <p:childTnLst>
                                    <p:set>
                                      <p:cBhvr>
                                        <p:cTn id="45" dur="1" fill="hold">
                                          <p:stCondLst>
                                            <p:cond delay="0"/>
                                          </p:stCondLst>
                                        </p:cTn>
                                        <p:tgtEl>
                                          <p:spTgt spid="14"/>
                                        </p:tgtEl>
                                        <p:attrNameLst>
                                          <p:attrName>style.visibility</p:attrName>
                                        </p:attrNameLst>
                                      </p:cBhvr>
                                      <p:to>
                                        <p:strVal val="visible"/>
                                      </p:to>
                                    </p:set>
                                    <p:anim calcmode="lin" valueType="num">
                                      <p:cBhvr additive="base">
                                        <p:cTn id="46" dur="500" fill="hold"/>
                                        <p:tgtEl>
                                          <p:spTgt spid="14"/>
                                        </p:tgtEl>
                                        <p:attrNameLst>
                                          <p:attrName>ppt_x</p:attrName>
                                        </p:attrNameLst>
                                      </p:cBhvr>
                                      <p:tavLst>
                                        <p:tav tm="0">
                                          <p:val>
                                            <p:strVal val="1+#ppt_w/2"/>
                                          </p:val>
                                        </p:tav>
                                        <p:tav tm="100000">
                                          <p:val>
                                            <p:strVal val="#ppt_x"/>
                                          </p:val>
                                        </p:tav>
                                      </p:tavLst>
                                    </p:anim>
                                    <p:anim calcmode="lin" valueType="num">
                                      <p:cBhvr additive="base">
                                        <p:cTn id="47" dur="5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p:bldP spid="7" grpId="0" animBg="1"/>
      <p:bldP spid="9" grpId="0" animBg="1"/>
      <p:bldP spid="10" grpId="0" animBg="1"/>
      <p:bldP spid="11" grpId="0" animBg="1"/>
      <p:bldP spid="12" grpId="0" animBg="1"/>
      <p:bldP spid="13" grpId="0" animBg="1"/>
      <p:bldP spid="14"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p:cNvSpPr/>
          <p:nvPr/>
        </p:nvSpPr>
        <p:spPr>
          <a:xfrm>
            <a:off x="0" y="1073427"/>
            <a:ext cx="23555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735497" y="1073426"/>
            <a:ext cx="2671970"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TextBox 22"/>
          <p:cNvSpPr txBox="1"/>
          <p:nvPr/>
        </p:nvSpPr>
        <p:spPr>
          <a:xfrm>
            <a:off x="1051892" y="1065798"/>
            <a:ext cx="2499382" cy="369332"/>
          </a:xfrm>
          <a:prstGeom prst="rect">
            <a:avLst/>
          </a:prstGeom>
          <a:noFill/>
        </p:spPr>
        <p:txBody>
          <a:bodyPr wrap="squar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RESTful API</a:t>
            </a:r>
            <a:r>
              <a:rPr lang="zh-CN" altLang="en-US" dirty="0">
                <a:solidFill>
                  <a:schemeClr val="bg1"/>
                </a:solidFill>
                <a:latin typeface="微软雅黑" panose="020B0503020204020204" pitchFamily="34" charset="-122"/>
                <a:ea typeface="微软雅黑" panose="020B0503020204020204" pitchFamily="34" charset="-122"/>
              </a:rPr>
              <a:t>设计指南</a:t>
            </a:r>
          </a:p>
        </p:txBody>
      </p:sp>
      <p:sp>
        <p:nvSpPr>
          <p:cNvPr id="24" name="TextBox 23"/>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r>
              <a:rPr lang="en-US" altLang="zh-CN" sz="2400" b="1" dirty="0">
                <a:solidFill>
                  <a:schemeClr val="bg1"/>
                </a:solidFill>
                <a:latin typeface="微软雅黑" panose="020B0503020204020204" pitchFamily="34" charset="-122"/>
                <a:ea typeface="微软雅黑" panose="020B0503020204020204" pitchFamily="34" charset="-122"/>
              </a:rPr>
              <a:t>REST</a:t>
            </a:r>
            <a:r>
              <a:rPr lang="zh-CN" altLang="en-US" sz="2400" b="1" dirty="0">
                <a:solidFill>
                  <a:schemeClr val="bg1"/>
                </a:solidFill>
                <a:latin typeface="微软雅黑" panose="020B0503020204020204" pitchFamily="34" charset="-122"/>
                <a:ea typeface="微软雅黑" panose="020B0503020204020204" pitchFamily="34" charset="-122"/>
              </a:rPr>
              <a:t>架构风格介绍</a:t>
            </a:r>
          </a:p>
        </p:txBody>
      </p:sp>
      <p:sp>
        <p:nvSpPr>
          <p:cNvPr id="8" name="内容占位符 2"/>
          <p:cNvSpPr txBox="1">
            <a:spLocks/>
          </p:cNvSpPr>
          <p:nvPr/>
        </p:nvSpPr>
        <p:spPr>
          <a:xfrm>
            <a:off x="390417" y="1851685"/>
            <a:ext cx="10454792" cy="4336463"/>
          </a:xfrm>
          <a:prstGeom prst="rect">
            <a:avLst/>
          </a:prstGeom>
        </p:spPr>
        <p:txBody>
          <a:bodyPr/>
          <a:lstStyle>
            <a:lvl1pPr marL="274320" indent="-228600" algn="l" defTabSz="914400" rtl="0" eaLnBrk="1" latinLnBrk="0" hangingPunct="1">
              <a:lnSpc>
                <a:spcPct val="90000"/>
              </a:lnSpc>
              <a:spcBef>
                <a:spcPts val="1800"/>
              </a:spcBef>
              <a:buClr>
                <a:schemeClr val="tx2"/>
              </a:buClr>
              <a:buSzPct val="80000"/>
              <a:buFont typeface="Wingdings" pitchFamily="2" charset="2"/>
              <a:buChar char="§"/>
              <a:defRPr lang="zh-CN" sz="2000" kern="1200">
                <a:solidFill>
                  <a:schemeClr val="tx2"/>
                </a:solidFill>
                <a:latin typeface="Microsoft YaHei" panose="020B0503020204020204" pitchFamily="34" charset="-122"/>
                <a:ea typeface="Microsoft YaHei" panose="020B0503020204020204" pitchFamily="34" charset="-122"/>
                <a:cs typeface="+mn-cs"/>
              </a:defRPr>
            </a:lvl1pPr>
            <a:lvl2pPr marL="594360" indent="-228600" algn="l" defTabSz="914400" rtl="0" eaLnBrk="1" latinLnBrk="0" hangingPunct="1">
              <a:lnSpc>
                <a:spcPct val="90000"/>
              </a:lnSpc>
              <a:spcBef>
                <a:spcPts val="1000"/>
              </a:spcBef>
              <a:buClr>
                <a:schemeClr val="tx2"/>
              </a:buClr>
              <a:buSzPct val="80000"/>
              <a:buFont typeface="Wingdings" pitchFamily="2" charset="2"/>
              <a:buChar char="§"/>
              <a:defRPr lang="zh-CN" sz="1800" kern="1200">
                <a:solidFill>
                  <a:schemeClr val="tx2"/>
                </a:solidFill>
                <a:latin typeface="Microsoft YaHei" panose="020B0503020204020204" pitchFamily="34" charset="-122"/>
                <a:ea typeface="Microsoft YaHei" panose="020B0503020204020204" pitchFamily="34" charset="-122"/>
                <a:cs typeface="+mn-cs"/>
              </a:defRPr>
            </a:lvl2pPr>
            <a:lvl3pPr marL="914400" indent="-228600" algn="l" defTabSz="914400" rtl="0" eaLnBrk="1" latinLnBrk="0" hangingPunct="1">
              <a:lnSpc>
                <a:spcPct val="90000"/>
              </a:lnSpc>
              <a:spcBef>
                <a:spcPts val="800"/>
              </a:spcBef>
              <a:buClr>
                <a:schemeClr val="tx2"/>
              </a:buClr>
              <a:buSzPct val="80000"/>
              <a:buFont typeface="Wingdings" pitchFamily="2" charset="2"/>
              <a:buChar char="§"/>
              <a:defRPr lang="zh-CN" sz="1600" kern="1200">
                <a:solidFill>
                  <a:schemeClr val="tx2"/>
                </a:solidFill>
                <a:latin typeface="Microsoft YaHei" panose="020B0503020204020204" pitchFamily="34" charset="-122"/>
                <a:ea typeface="Microsoft YaHei" panose="020B0503020204020204" pitchFamily="34" charset="-122"/>
                <a:cs typeface="+mn-cs"/>
              </a:defRPr>
            </a:lvl3pPr>
            <a:lvl4pPr marL="123444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4pPr>
            <a:lvl5pPr marL="155448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5pPr>
            <a:lvl6pPr marL="1874520" indent="-228600" algn="l" defTabSz="914400" rtl="0" eaLnBrk="1" latinLnBrk="0" hangingPunct="1">
              <a:lnSpc>
                <a:spcPct val="90000"/>
              </a:lnSpc>
              <a:spcBef>
                <a:spcPts val="800"/>
              </a:spcBef>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6pPr>
            <a:lvl7pPr marL="219456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7pPr>
            <a:lvl8pPr marL="251460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8pPr>
            <a:lvl9pPr marL="283464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9pPr>
          </a:lstStyle>
          <a:p>
            <a:r>
              <a:rPr lang="zh-CN" altLang="en-US" dirty="0"/>
              <a:t>协议</a:t>
            </a:r>
          </a:p>
          <a:p>
            <a:pPr marL="0" indent="0">
              <a:buFont typeface="Wingdings" pitchFamily="2" charset="2"/>
              <a:buNone/>
            </a:pPr>
            <a:r>
              <a:rPr lang="en-US" altLang="zh-CN" dirty="0"/>
              <a:t>API</a:t>
            </a:r>
            <a:r>
              <a:rPr lang="zh-CN" altLang="en-US" dirty="0"/>
              <a:t>与用户的通信协议，尽量总是使用</a:t>
            </a:r>
            <a:r>
              <a:rPr lang="en-US" altLang="zh-CN" dirty="0"/>
              <a:t>HTTPs</a:t>
            </a:r>
            <a:r>
              <a:rPr lang="zh-CN" altLang="en-US" dirty="0"/>
              <a:t>协议</a:t>
            </a:r>
          </a:p>
          <a:p>
            <a:pPr marL="0" indent="0">
              <a:buFont typeface="Wingdings" pitchFamily="2" charset="2"/>
              <a:buNone/>
            </a:pPr>
            <a:endParaRPr lang="zh-CN" altLang="en-US" dirty="0"/>
          </a:p>
          <a:p>
            <a:r>
              <a:rPr lang="zh-CN" altLang="en-US" dirty="0"/>
              <a:t>域名</a:t>
            </a:r>
          </a:p>
          <a:p>
            <a:pPr marL="0" indent="0">
              <a:buFont typeface="Wingdings" pitchFamily="2" charset="2"/>
              <a:buNone/>
            </a:pPr>
            <a:r>
              <a:rPr lang="zh-CN" altLang="en-US" dirty="0"/>
              <a:t>应该尽量将</a:t>
            </a:r>
            <a:r>
              <a:rPr lang="en-US" altLang="zh-CN" dirty="0"/>
              <a:t>API</a:t>
            </a:r>
            <a:r>
              <a:rPr lang="zh-CN" altLang="en-US" dirty="0"/>
              <a:t>部署在专用域名之下</a:t>
            </a:r>
          </a:p>
          <a:p>
            <a:pPr marL="0" indent="0">
              <a:buFont typeface="Wingdings" pitchFamily="2" charset="2"/>
              <a:buNone/>
            </a:pPr>
            <a:endParaRPr lang="zh-CN" altLang="en-US" dirty="0"/>
          </a:p>
          <a:p>
            <a:pPr marL="0" indent="0">
              <a:buFont typeface="Wingdings" pitchFamily="2" charset="2"/>
              <a:buNone/>
            </a:pPr>
            <a:endParaRPr lang="zh-CN" altLang="en-US" dirty="0"/>
          </a:p>
          <a:p>
            <a:pPr marL="0" indent="0">
              <a:buFont typeface="Wingdings" pitchFamily="2" charset="2"/>
              <a:buNone/>
            </a:pPr>
            <a:r>
              <a:rPr lang="zh-CN" altLang="en-US" dirty="0"/>
              <a:t>如果确定</a:t>
            </a:r>
            <a:r>
              <a:rPr lang="en-US" altLang="zh-CN" dirty="0"/>
              <a:t>API</a:t>
            </a:r>
            <a:r>
              <a:rPr lang="zh-CN" altLang="en-US" dirty="0"/>
              <a:t>很简单，不会有进一步扩张，可以考虑放在主域名下</a:t>
            </a:r>
          </a:p>
          <a:p>
            <a:endParaRPr lang="zh-CN" altLang="en-US" dirty="0"/>
          </a:p>
        </p:txBody>
      </p:sp>
      <p:sp>
        <p:nvSpPr>
          <p:cNvPr id="9" name="矩形 8"/>
          <p:cNvSpPr/>
          <p:nvPr/>
        </p:nvSpPr>
        <p:spPr>
          <a:xfrm>
            <a:off x="446091" y="4279917"/>
            <a:ext cx="3818965" cy="3657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https://api.example.com</a:t>
            </a:r>
            <a:endParaRPr lang="zh-CN" altLang="en-US" dirty="0"/>
          </a:p>
        </p:txBody>
      </p:sp>
      <p:sp>
        <p:nvSpPr>
          <p:cNvPr id="10" name="矩形 9"/>
          <p:cNvSpPr/>
          <p:nvPr/>
        </p:nvSpPr>
        <p:spPr>
          <a:xfrm>
            <a:off x="446090" y="5740206"/>
            <a:ext cx="3818965" cy="3657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https://example.com/api</a:t>
            </a:r>
            <a:endParaRPr lang="zh-CN" altLang="en-US" dirty="0"/>
          </a:p>
        </p:txBody>
      </p:sp>
    </p:spTree>
    <p:extLst>
      <p:ext uri="{BB962C8B-B14F-4D97-AF65-F5344CB8AC3E}">
        <p14:creationId xmlns:p14="http://schemas.microsoft.com/office/powerpoint/2010/main" val="9218327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p:cNvSpPr/>
          <p:nvPr/>
        </p:nvSpPr>
        <p:spPr>
          <a:xfrm>
            <a:off x="0" y="1073427"/>
            <a:ext cx="23555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735497" y="1073426"/>
            <a:ext cx="2671970"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TextBox 22"/>
          <p:cNvSpPr txBox="1"/>
          <p:nvPr/>
        </p:nvSpPr>
        <p:spPr>
          <a:xfrm>
            <a:off x="1051892" y="1065798"/>
            <a:ext cx="2499382" cy="369332"/>
          </a:xfrm>
          <a:prstGeom prst="rect">
            <a:avLst/>
          </a:prstGeom>
          <a:noFill/>
        </p:spPr>
        <p:txBody>
          <a:bodyPr wrap="squar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RESTful API</a:t>
            </a:r>
            <a:r>
              <a:rPr lang="zh-CN" altLang="en-US" dirty="0">
                <a:solidFill>
                  <a:schemeClr val="bg1"/>
                </a:solidFill>
                <a:latin typeface="微软雅黑" panose="020B0503020204020204" pitchFamily="34" charset="-122"/>
                <a:ea typeface="微软雅黑" panose="020B0503020204020204" pitchFamily="34" charset="-122"/>
              </a:rPr>
              <a:t>设计指南</a:t>
            </a:r>
          </a:p>
        </p:txBody>
      </p:sp>
      <p:sp>
        <p:nvSpPr>
          <p:cNvPr id="24" name="TextBox 23"/>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r>
              <a:rPr lang="en-US" altLang="zh-CN" sz="2400" b="1" dirty="0">
                <a:solidFill>
                  <a:schemeClr val="bg1"/>
                </a:solidFill>
                <a:latin typeface="微软雅黑" panose="020B0503020204020204" pitchFamily="34" charset="-122"/>
                <a:ea typeface="微软雅黑" panose="020B0503020204020204" pitchFamily="34" charset="-122"/>
              </a:rPr>
              <a:t>REST</a:t>
            </a:r>
            <a:r>
              <a:rPr lang="zh-CN" altLang="en-US" sz="2400" b="1" dirty="0">
                <a:solidFill>
                  <a:schemeClr val="bg1"/>
                </a:solidFill>
                <a:latin typeface="微软雅黑" panose="020B0503020204020204" pitchFamily="34" charset="-122"/>
                <a:ea typeface="微软雅黑" panose="020B0503020204020204" pitchFamily="34" charset="-122"/>
              </a:rPr>
              <a:t>架构风格介绍</a:t>
            </a:r>
          </a:p>
        </p:txBody>
      </p:sp>
      <p:sp>
        <p:nvSpPr>
          <p:cNvPr id="11" name="内容占位符 2"/>
          <p:cNvSpPr txBox="1">
            <a:spLocks/>
          </p:cNvSpPr>
          <p:nvPr/>
        </p:nvSpPr>
        <p:spPr>
          <a:xfrm>
            <a:off x="186254" y="1520456"/>
            <a:ext cx="12005746" cy="4965404"/>
          </a:xfrm>
          <a:prstGeom prst="rect">
            <a:avLst/>
          </a:prstGeom>
        </p:spPr>
        <p:txBody>
          <a:bodyPr/>
          <a:lstStyle>
            <a:lvl1pPr marL="274320" indent="-228600" algn="l" defTabSz="914400" rtl="0" eaLnBrk="1" latinLnBrk="0" hangingPunct="1">
              <a:lnSpc>
                <a:spcPct val="90000"/>
              </a:lnSpc>
              <a:spcBef>
                <a:spcPts val="1800"/>
              </a:spcBef>
              <a:buClr>
                <a:schemeClr val="tx2"/>
              </a:buClr>
              <a:buSzPct val="80000"/>
              <a:buFont typeface="Wingdings" pitchFamily="2" charset="2"/>
              <a:buChar char="§"/>
              <a:defRPr lang="zh-CN" sz="2000" kern="1200">
                <a:solidFill>
                  <a:schemeClr val="tx2"/>
                </a:solidFill>
                <a:latin typeface="Microsoft YaHei" panose="020B0503020204020204" pitchFamily="34" charset="-122"/>
                <a:ea typeface="Microsoft YaHei" panose="020B0503020204020204" pitchFamily="34" charset="-122"/>
                <a:cs typeface="+mn-cs"/>
              </a:defRPr>
            </a:lvl1pPr>
            <a:lvl2pPr marL="594360" indent="-228600" algn="l" defTabSz="914400" rtl="0" eaLnBrk="1" latinLnBrk="0" hangingPunct="1">
              <a:lnSpc>
                <a:spcPct val="90000"/>
              </a:lnSpc>
              <a:spcBef>
                <a:spcPts val="1000"/>
              </a:spcBef>
              <a:buClr>
                <a:schemeClr val="tx2"/>
              </a:buClr>
              <a:buSzPct val="80000"/>
              <a:buFont typeface="Wingdings" pitchFamily="2" charset="2"/>
              <a:buChar char="§"/>
              <a:defRPr lang="zh-CN" sz="1800" kern="1200">
                <a:solidFill>
                  <a:schemeClr val="tx2"/>
                </a:solidFill>
                <a:latin typeface="Microsoft YaHei" panose="020B0503020204020204" pitchFamily="34" charset="-122"/>
                <a:ea typeface="Microsoft YaHei" panose="020B0503020204020204" pitchFamily="34" charset="-122"/>
                <a:cs typeface="+mn-cs"/>
              </a:defRPr>
            </a:lvl2pPr>
            <a:lvl3pPr marL="914400" indent="-228600" algn="l" defTabSz="914400" rtl="0" eaLnBrk="1" latinLnBrk="0" hangingPunct="1">
              <a:lnSpc>
                <a:spcPct val="90000"/>
              </a:lnSpc>
              <a:spcBef>
                <a:spcPts val="800"/>
              </a:spcBef>
              <a:buClr>
                <a:schemeClr val="tx2"/>
              </a:buClr>
              <a:buSzPct val="80000"/>
              <a:buFont typeface="Wingdings" pitchFamily="2" charset="2"/>
              <a:buChar char="§"/>
              <a:defRPr lang="zh-CN" sz="1600" kern="1200">
                <a:solidFill>
                  <a:schemeClr val="tx2"/>
                </a:solidFill>
                <a:latin typeface="Microsoft YaHei" panose="020B0503020204020204" pitchFamily="34" charset="-122"/>
                <a:ea typeface="Microsoft YaHei" panose="020B0503020204020204" pitchFamily="34" charset="-122"/>
                <a:cs typeface="+mn-cs"/>
              </a:defRPr>
            </a:lvl3pPr>
            <a:lvl4pPr marL="123444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4pPr>
            <a:lvl5pPr marL="155448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5pPr>
            <a:lvl6pPr marL="1874520" indent="-228600" algn="l" defTabSz="914400" rtl="0" eaLnBrk="1" latinLnBrk="0" hangingPunct="1">
              <a:lnSpc>
                <a:spcPct val="90000"/>
              </a:lnSpc>
              <a:spcBef>
                <a:spcPts val="800"/>
              </a:spcBef>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6pPr>
            <a:lvl7pPr marL="219456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7pPr>
            <a:lvl8pPr marL="251460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8pPr>
            <a:lvl9pPr marL="283464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9pPr>
          </a:lstStyle>
          <a:p>
            <a:r>
              <a:rPr lang="zh-CN" altLang="en-US" dirty="0"/>
              <a:t>版本（</a:t>
            </a:r>
            <a:r>
              <a:rPr lang="en-US" altLang="zh-CN" dirty="0"/>
              <a:t>Versioning</a:t>
            </a:r>
            <a:r>
              <a:rPr lang="zh-CN" altLang="en-US" dirty="0"/>
              <a:t>）</a:t>
            </a:r>
          </a:p>
          <a:p>
            <a:pPr marL="0" indent="0">
              <a:buFont typeface="Wingdings" pitchFamily="2" charset="2"/>
              <a:buNone/>
            </a:pPr>
            <a:r>
              <a:rPr lang="zh-CN" altLang="en-US" dirty="0"/>
              <a:t>应该将</a:t>
            </a:r>
            <a:r>
              <a:rPr lang="en-US" altLang="zh-CN" dirty="0"/>
              <a:t>API</a:t>
            </a:r>
            <a:r>
              <a:rPr lang="zh-CN" altLang="en-US" dirty="0"/>
              <a:t>的版本号放入</a:t>
            </a:r>
            <a:r>
              <a:rPr lang="en-US" altLang="zh-CN" dirty="0"/>
              <a:t>URL</a:t>
            </a:r>
          </a:p>
          <a:p>
            <a:pPr marL="0" indent="0">
              <a:buFont typeface="Wingdings" pitchFamily="2" charset="2"/>
              <a:buNone/>
            </a:pPr>
            <a:endParaRPr lang="en-US" altLang="zh-CN" dirty="0"/>
          </a:p>
          <a:p>
            <a:pPr marL="0" indent="0">
              <a:buFont typeface="Wingdings" pitchFamily="2" charset="2"/>
              <a:buNone/>
            </a:pPr>
            <a:endParaRPr lang="en-US" altLang="zh-CN" dirty="0"/>
          </a:p>
          <a:p>
            <a:r>
              <a:rPr lang="zh-CN" altLang="en-US" dirty="0"/>
              <a:t>路径（</a:t>
            </a:r>
            <a:r>
              <a:rPr lang="en-US" altLang="zh-CN" dirty="0"/>
              <a:t>Endpoint</a:t>
            </a:r>
            <a:r>
              <a:rPr lang="zh-CN" altLang="en-US" dirty="0"/>
              <a:t>）</a:t>
            </a:r>
          </a:p>
          <a:p>
            <a:pPr marL="0" indent="0">
              <a:buFont typeface="Wingdings" pitchFamily="2" charset="2"/>
              <a:buNone/>
            </a:pPr>
            <a:r>
              <a:rPr lang="zh-CN" altLang="en-US" dirty="0"/>
              <a:t>路径又称“终点”（</a:t>
            </a:r>
            <a:r>
              <a:rPr lang="en-US" altLang="zh-CN" dirty="0"/>
              <a:t>endpoint</a:t>
            </a:r>
            <a:r>
              <a:rPr lang="zh-CN" altLang="en-US" dirty="0"/>
              <a:t>），表示</a:t>
            </a:r>
            <a:r>
              <a:rPr lang="en-US" altLang="zh-CN" dirty="0"/>
              <a:t>API</a:t>
            </a:r>
            <a:r>
              <a:rPr lang="zh-CN" altLang="en-US" dirty="0"/>
              <a:t>的具体网址。</a:t>
            </a:r>
          </a:p>
          <a:p>
            <a:pPr marL="0" indent="0">
              <a:buFont typeface="Wingdings" pitchFamily="2" charset="2"/>
              <a:buNone/>
            </a:pPr>
            <a:r>
              <a:rPr lang="zh-CN" altLang="en-US" dirty="0"/>
              <a:t>在</a:t>
            </a:r>
            <a:r>
              <a:rPr lang="en-US" altLang="zh-CN" dirty="0"/>
              <a:t>REST</a:t>
            </a:r>
            <a:r>
              <a:rPr lang="zh-CN" altLang="en-US" dirty="0"/>
              <a:t>风格架构中，每个网址代表一种资源（</a:t>
            </a:r>
            <a:r>
              <a:rPr lang="en-US" altLang="zh-CN" dirty="0"/>
              <a:t>resource</a:t>
            </a:r>
            <a:r>
              <a:rPr lang="zh-CN" altLang="en-US" dirty="0"/>
              <a:t>），所以网址中不能有动词，只能有名词，而且所用的名词往往与数据库中的表格名对应。一般来说，数据库中的表都是同种记录的“集合”（</a:t>
            </a:r>
            <a:r>
              <a:rPr lang="en-US" altLang="zh-CN" dirty="0"/>
              <a:t>collection</a:t>
            </a:r>
            <a:r>
              <a:rPr lang="zh-CN" altLang="en-US" dirty="0"/>
              <a:t>），所以</a:t>
            </a:r>
            <a:r>
              <a:rPr lang="en-US" altLang="zh-CN" dirty="0"/>
              <a:t>API</a:t>
            </a:r>
            <a:r>
              <a:rPr lang="zh-CN" altLang="en-US" dirty="0"/>
              <a:t>中的名词也应该使用复数。</a:t>
            </a:r>
          </a:p>
          <a:p>
            <a:pPr marL="0" indent="0">
              <a:buFont typeface="Wingdings" pitchFamily="2" charset="2"/>
              <a:buNone/>
            </a:pPr>
            <a:endParaRPr lang="zh-CN" altLang="en-US" dirty="0"/>
          </a:p>
          <a:p>
            <a:pPr marL="0" indent="0">
              <a:buFont typeface="Wingdings" pitchFamily="2" charset="2"/>
              <a:buNone/>
            </a:pPr>
            <a:endParaRPr lang="zh-CN" altLang="en-US" dirty="0"/>
          </a:p>
          <a:p>
            <a:pPr marL="0" indent="0">
              <a:buFont typeface="Wingdings" pitchFamily="2" charset="2"/>
              <a:buNone/>
            </a:pPr>
            <a:endParaRPr lang="zh-CN" altLang="en-US" dirty="0"/>
          </a:p>
        </p:txBody>
      </p:sp>
      <p:sp>
        <p:nvSpPr>
          <p:cNvPr id="12" name="矩形 11"/>
          <p:cNvSpPr/>
          <p:nvPr/>
        </p:nvSpPr>
        <p:spPr>
          <a:xfrm>
            <a:off x="265187" y="2692413"/>
            <a:ext cx="3905026" cy="34424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https://api.example.com/v1</a:t>
            </a:r>
            <a:endParaRPr lang="zh-CN" altLang="en-US" dirty="0"/>
          </a:p>
        </p:txBody>
      </p:sp>
      <p:sp>
        <p:nvSpPr>
          <p:cNvPr id="13" name="矩形 12"/>
          <p:cNvSpPr/>
          <p:nvPr/>
        </p:nvSpPr>
        <p:spPr>
          <a:xfrm>
            <a:off x="6189127" y="5211556"/>
            <a:ext cx="5687187" cy="10923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a:t>https://api.example.com/v1/zoos</a:t>
            </a:r>
          </a:p>
          <a:p>
            <a:r>
              <a:rPr lang="en-US" altLang="zh-CN" dirty="0"/>
              <a:t>https://api.example.com/v1/animals</a:t>
            </a:r>
          </a:p>
          <a:p>
            <a:r>
              <a:rPr lang="en-US" altLang="zh-CN" dirty="0"/>
              <a:t>https://api.example.com/v1/employees</a:t>
            </a:r>
            <a:endParaRPr lang="zh-CN" altLang="en-US" dirty="0"/>
          </a:p>
        </p:txBody>
      </p:sp>
    </p:spTree>
    <p:extLst>
      <p:ext uri="{BB962C8B-B14F-4D97-AF65-F5344CB8AC3E}">
        <p14:creationId xmlns:p14="http://schemas.microsoft.com/office/powerpoint/2010/main" val="1139942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p:cNvSpPr/>
          <p:nvPr/>
        </p:nvSpPr>
        <p:spPr>
          <a:xfrm>
            <a:off x="0" y="1073427"/>
            <a:ext cx="23555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735497" y="1073426"/>
            <a:ext cx="2671970"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TextBox 22"/>
          <p:cNvSpPr txBox="1"/>
          <p:nvPr/>
        </p:nvSpPr>
        <p:spPr>
          <a:xfrm>
            <a:off x="1051892" y="1065798"/>
            <a:ext cx="2499382" cy="369332"/>
          </a:xfrm>
          <a:prstGeom prst="rect">
            <a:avLst/>
          </a:prstGeom>
          <a:noFill/>
        </p:spPr>
        <p:txBody>
          <a:bodyPr wrap="squar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RESTful API</a:t>
            </a:r>
            <a:r>
              <a:rPr lang="zh-CN" altLang="en-US" dirty="0">
                <a:solidFill>
                  <a:schemeClr val="bg1"/>
                </a:solidFill>
                <a:latin typeface="微软雅黑" panose="020B0503020204020204" pitchFamily="34" charset="-122"/>
                <a:ea typeface="微软雅黑" panose="020B0503020204020204" pitchFamily="34" charset="-122"/>
              </a:rPr>
              <a:t>设计指南</a:t>
            </a:r>
          </a:p>
        </p:txBody>
      </p:sp>
      <p:sp>
        <p:nvSpPr>
          <p:cNvPr id="24" name="TextBox 23"/>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r>
              <a:rPr lang="en-US" altLang="zh-CN" sz="2400" b="1" dirty="0">
                <a:solidFill>
                  <a:schemeClr val="bg1"/>
                </a:solidFill>
                <a:latin typeface="微软雅黑" panose="020B0503020204020204" pitchFamily="34" charset="-122"/>
                <a:ea typeface="微软雅黑" panose="020B0503020204020204" pitchFamily="34" charset="-122"/>
              </a:rPr>
              <a:t>REST</a:t>
            </a:r>
            <a:r>
              <a:rPr lang="zh-CN" altLang="en-US" sz="2400" b="1" dirty="0">
                <a:solidFill>
                  <a:schemeClr val="bg1"/>
                </a:solidFill>
                <a:latin typeface="微软雅黑" panose="020B0503020204020204" pitchFamily="34" charset="-122"/>
                <a:ea typeface="微软雅黑" panose="020B0503020204020204" pitchFamily="34" charset="-122"/>
              </a:rPr>
              <a:t>架构风格介绍</a:t>
            </a:r>
          </a:p>
        </p:txBody>
      </p:sp>
      <p:sp>
        <p:nvSpPr>
          <p:cNvPr id="9" name="内容占位符 2"/>
          <p:cNvSpPr txBox="1">
            <a:spLocks/>
          </p:cNvSpPr>
          <p:nvPr/>
        </p:nvSpPr>
        <p:spPr>
          <a:xfrm>
            <a:off x="259669" y="1730829"/>
            <a:ext cx="8915400" cy="3777622"/>
          </a:xfrm>
          <a:prstGeom prst="rect">
            <a:avLst/>
          </a:prstGeom>
        </p:spPr>
        <p:txBody>
          <a:bodyPr/>
          <a:lstStyle>
            <a:lvl1pPr marL="274320" indent="-228600" algn="l" defTabSz="914400" rtl="0" eaLnBrk="1" latinLnBrk="0" hangingPunct="1">
              <a:lnSpc>
                <a:spcPct val="90000"/>
              </a:lnSpc>
              <a:spcBef>
                <a:spcPts val="1800"/>
              </a:spcBef>
              <a:buClr>
                <a:schemeClr val="tx2"/>
              </a:buClr>
              <a:buSzPct val="80000"/>
              <a:buFont typeface="Wingdings" pitchFamily="2" charset="2"/>
              <a:buChar char="§"/>
              <a:defRPr lang="zh-CN" sz="2000" kern="1200">
                <a:solidFill>
                  <a:schemeClr val="tx2"/>
                </a:solidFill>
                <a:latin typeface="Microsoft YaHei" panose="020B0503020204020204" pitchFamily="34" charset="-122"/>
                <a:ea typeface="Microsoft YaHei" panose="020B0503020204020204" pitchFamily="34" charset="-122"/>
                <a:cs typeface="+mn-cs"/>
              </a:defRPr>
            </a:lvl1pPr>
            <a:lvl2pPr marL="594360" indent="-228600" algn="l" defTabSz="914400" rtl="0" eaLnBrk="1" latinLnBrk="0" hangingPunct="1">
              <a:lnSpc>
                <a:spcPct val="90000"/>
              </a:lnSpc>
              <a:spcBef>
                <a:spcPts val="1000"/>
              </a:spcBef>
              <a:buClr>
                <a:schemeClr val="tx2"/>
              </a:buClr>
              <a:buSzPct val="80000"/>
              <a:buFont typeface="Wingdings" pitchFamily="2" charset="2"/>
              <a:buChar char="§"/>
              <a:defRPr lang="zh-CN" sz="1800" kern="1200">
                <a:solidFill>
                  <a:schemeClr val="tx2"/>
                </a:solidFill>
                <a:latin typeface="Microsoft YaHei" panose="020B0503020204020204" pitchFamily="34" charset="-122"/>
                <a:ea typeface="Microsoft YaHei" panose="020B0503020204020204" pitchFamily="34" charset="-122"/>
                <a:cs typeface="+mn-cs"/>
              </a:defRPr>
            </a:lvl2pPr>
            <a:lvl3pPr marL="914400" indent="-228600" algn="l" defTabSz="914400" rtl="0" eaLnBrk="1" latinLnBrk="0" hangingPunct="1">
              <a:lnSpc>
                <a:spcPct val="90000"/>
              </a:lnSpc>
              <a:spcBef>
                <a:spcPts val="800"/>
              </a:spcBef>
              <a:buClr>
                <a:schemeClr val="tx2"/>
              </a:buClr>
              <a:buSzPct val="80000"/>
              <a:buFont typeface="Wingdings" pitchFamily="2" charset="2"/>
              <a:buChar char="§"/>
              <a:defRPr lang="zh-CN" sz="1600" kern="1200">
                <a:solidFill>
                  <a:schemeClr val="tx2"/>
                </a:solidFill>
                <a:latin typeface="Microsoft YaHei" panose="020B0503020204020204" pitchFamily="34" charset="-122"/>
                <a:ea typeface="Microsoft YaHei" panose="020B0503020204020204" pitchFamily="34" charset="-122"/>
                <a:cs typeface="+mn-cs"/>
              </a:defRPr>
            </a:lvl3pPr>
            <a:lvl4pPr marL="123444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4pPr>
            <a:lvl5pPr marL="155448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5pPr>
            <a:lvl6pPr marL="1874520" indent="-228600" algn="l" defTabSz="914400" rtl="0" eaLnBrk="1" latinLnBrk="0" hangingPunct="1">
              <a:lnSpc>
                <a:spcPct val="90000"/>
              </a:lnSpc>
              <a:spcBef>
                <a:spcPts val="800"/>
              </a:spcBef>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6pPr>
            <a:lvl7pPr marL="219456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7pPr>
            <a:lvl8pPr marL="251460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8pPr>
            <a:lvl9pPr marL="283464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9pPr>
          </a:lstStyle>
          <a:p>
            <a:r>
              <a:rPr lang="en-US" altLang="zh-CN" dirty="0"/>
              <a:t>HTTP</a:t>
            </a:r>
            <a:r>
              <a:rPr lang="zh-CN" altLang="en-US" dirty="0"/>
              <a:t>动词</a:t>
            </a:r>
          </a:p>
          <a:p>
            <a:pPr marL="0" indent="0">
              <a:buFont typeface="Wingdings" pitchFamily="2" charset="2"/>
              <a:buNone/>
            </a:pPr>
            <a:r>
              <a:rPr lang="zh-CN" altLang="en-US" dirty="0"/>
              <a:t>对于资源的具体操作类型，由</a:t>
            </a:r>
            <a:r>
              <a:rPr lang="en-US" altLang="zh-CN" dirty="0"/>
              <a:t>HTTP</a:t>
            </a:r>
            <a:r>
              <a:rPr lang="zh-CN" altLang="en-US" dirty="0"/>
              <a:t>动词表示。</a:t>
            </a:r>
          </a:p>
          <a:p>
            <a:pPr marL="0" indent="0">
              <a:buFont typeface="Wingdings" pitchFamily="2" charset="2"/>
              <a:buNone/>
            </a:pPr>
            <a:r>
              <a:rPr lang="zh-CN" altLang="en-US" dirty="0"/>
              <a:t>常用的</a:t>
            </a:r>
            <a:r>
              <a:rPr lang="en-US" altLang="zh-CN" dirty="0"/>
              <a:t>HTTP</a:t>
            </a:r>
            <a:r>
              <a:rPr lang="zh-CN" altLang="en-US" dirty="0"/>
              <a:t>动词有下面五个（括号里是对应的</a:t>
            </a:r>
            <a:r>
              <a:rPr lang="en-US" altLang="zh-CN" dirty="0"/>
              <a:t>SQL</a:t>
            </a:r>
            <a:r>
              <a:rPr lang="zh-CN" altLang="en-US" dirty="0"/>
              <a:t>命令）。</a:t>
            </a:r>
          </a:p>
          <a:p>
            <a:pPr marL="0" indent="0">
              <a:buFont typeface="Wingdings" pitchFamily="2" charset="2"/>
              <a:buNone/>
            </a:pPr>
            <a:endParaRPr lang="zh-CN" altLang="en-US" dirty="0"/>
          </a:p>
        </p:txBody>
      </p:sp>
      <p:sp>
        <p:nvSpPr>
          <p:cNvPr id="10" name="矩形 9"/>
          <p:cNvSpPr/>
          <p:nvPr/>
        </p:nvSpPr>
        <p:spPr>
          <a:xfrm>
            <a:off x="259669" y="3278137"/>
            <a:ext cx="8664593" cy="276471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marL="285750" indent="-285750">
              <a:lnSpc>
                <a:spcPct val="150000"/>
              </a:lnSpc>
              <a:buFont typeface="Wingdings" panose="05000000000000000000" pitchFamily="2" charset="2"/>
              <a:buChar char="l"/>
            </a:pPr>
            <a:r>
              <a:rPr lang="en-US" altLang="zh-CN" dirty="0"/>
              <a:t>GET</a:t>
            </a:r>
            <a:r>
              <a:rPr lang="zh-CN" altLang="en-US" dirty="0"/>
              <a:t>（</a:t>
            </a:r>
            <a:r>
              <a:rPr lang="en-US" altLang="zh-CN" dirty="0"/>
              <a:t>SELECT</a:t>
            </a:r>
            <a:r>
              <a:rPr lang="zh-CN" altLang="en-US" dirty="0"/>
              <a:t>）：从服务器取出资源（一项或多项）。</a:t>
            </a:r>
          </a:p>
          <a:p>
            <a:pPr marL="285750" indent="-285750">
              <a:lnSpc>
                <a:spcPct val="150000"/>
              </a:lnSpc>
              <a:buFont typeface="Wingdings" panose="05000000000000000000" pitchFamily="2" charset="2"/>
              <a:buChar char="l"/>
            </a:pPr>
            <a:r>
              <a:rPr lang="en-US" altLang="zh-CN" dirty="0"/>
              <a:t>POST</a:t>
            </a:r>
            <a:r>
              <a:rPr lang="zh-CN" altLang="en-US" dirty="0"/>
              <a:t>（</a:t>
            </a:r>
            <a:r>
              <a:rPr lang="en-US" altLang="zh-CN" dirty="0"/>
              <a:t>CREATE</a:t>
            </a:r>
            <a:r>
              <a:rPr lang="zh-CN" altLang="en-US" dirty="0"/>
              <a:t>）：在服务器新建一个资源。</a:t>
            </a:r>
          </a:p>
          <a:p>
            <a:pPr marL="285750" indent="-285750">
              <a:lnSpc>
                <a:spcPct val="150000"/>
              </a:lnSpc>
              <a:buFont typeface="Wingdings" panose="05000000000000000000" pitchFamily="2" charset="2"/>
              <a:buChar char="l"/>
            </a:pPr>
            <a:r>
              <a:rPr lang="en-US" altLang="zh-CN" dirty="0"/>
              <a:t>PUT</a:t>
            </a:r>
            <a:r>
              <a:rPr lang="zh-CN" altLang="en-US" dirty="0"/>
              <a:t>（</a:t>
            </a:r>
            <a:r>
              <a:rPr lang="en-US" altLang="zh-CN" dirty="0"/>
              <a:t>UPDATE</a:t>
            </a:r>
            <a:r>
              <a:rPr lang="zh-CN" altLang="en-US" dirty="0"/>
              <a:t>）：在服务器更新资源（客户端提供改变后的完整资源）。</a:t>
            </a:r>
          </a:p>
          <a:p>
            <a:pPr marL="285750" indent="-285750">
              <a:lnSpc>
                <a:spcPct val="150000"/>
              </a:lnSpc>
              <a:buFont typeface="Wingdings" panose="05000000000000000000" pitchFamily="2" charset="2"/>
              <a:buChar char="l"/>
            </a:pPr>
            <a:r>
              <a:rPr lang="en-US" altLang="zh-CN" dirty="0"/>
              <a:t>PATCH</a:t>
            </a:r>
            <a:r>
              <a:rPr lang="zh-CN" altLang="en-US" dirty="0"/>
              <a:t>（</a:t>
            </a:r>
            <a:r>
              <a:rPr lang="en-US" altLang="zh-CN" dirty="0"/>
              <a:t>UPDATE</a:t>
            </a:r>
            <a:r>
              <a:rPr lang="zh-CN" altLang="en-US" dirty="0"/>
              <a:t>）：在服务器更新资源（客户端提供改变的属性）。</a:t>
            </a:r>
          </a:p>
          <a:p>
            <a:pPr marL="285750" indent="-285750">
              <a:lnSpc>
                <a:spcPct val="150000"/>
              </a:lnSpc>
              <a:buFont typeface="Wingdings" panose="05000000000000000000" pitchFamily="2" charset="2"/>
              <a:buChar char="l"/>
            </a:pPr>
            <a:r>
              <a:rPr lang="en-US" altLang="zh-CN" dirty="0"/>
              <a:t>DELETE</a:t>
            </a:r>
            <a:r>
              <a:rPr lang="zh-CN" altLang="en-US" dirty="0"/>
              <a:t>（</a:t>
            </a:r>
            <a:r>
              <a:rPr lang="en-US" altLang="zh-CN" dirty="0"/>
              <a:t>DELETE</a:t>
            </a:r>
            <a:r>
              <a:rPr lang="zh-CN" altLang="en-US" dirty="0"/>
              <a:t>）：从服务器删除资源。</a:t>
            </a:r>
          </a:p>
        </p:txBody>
      </p:sp>
    </p:spTree>
    <p:extLst>
      <p:ext uri="{BB962C8B-B14F-4D97-AF65-F5344CB8AC3E}">
        <p14:creationId xmlns:p14="http://schemas.microsoft.com/office/powerpoint/2010/main" val="160455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p:cNvSpPr/>
          <p:nvPr/>
        </p:nvSpPr>
        <p:spPr>
          <a:xfrm>
            <a:off x="0" y="1073427"/>
            <a:ext cx="23555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735497" y="1073426"/>
            <a:ext cx="2671970"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TextBox 22"/>
          <p:cNvSpPr txBox="1"/>
          <p:nvPr/>
        </p:nvSpPr>
        <p:spPr>
          <a:xfrm>
            <a:off x="1051892" y="1065798"/>
            <a:ext cx="2499382" cy="369332"/>
          </a:xfrm>
          <a:prstGeom prst="rect">
            <a:avLst/>
          </a:prstGeom>
          <a:noFill/>
        </p:spPr>
        <p:txBody>
          <a:bodyPr wrap="squar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RESTful API</a:t>
            </a:r>
            <a:r>
              <a:rPr lang="zh-CN" altLang="en-US" dirty="0">
                <a:solidFill>
                  <a:schemeClr val="bg1"/>
                </a:solidFill>
                <a:latin typeface="微软雅黑" panose="020B0503020204020204" pitchFamily="34" charset="-122"/>
                <a:ea typeface="微软雅黑" panose="020B0503020204020204" pitchFamily="34" charset="-122"/>
              </a:rPr>
              <a:t>设计指南</a:t>
            </a:r>
          </a:p>
        </p:txBody>
      </p:sp>
      <p:sp>
        <p:nvSpPr>
          <p:cNvPr id="24" name="TextBox 23"/>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r>
              <a:rPr lang="en-US" altLang="zh-CN" sz="2400" b="1" dirty="0">
                <a:solidFill>
                  <a:schemeClr val="bg1"/>
                </a:solidFill>
                <a:latin typeface="微软雅黑" panose="020B0503020204020204" pitchFamily="34" charset="-122"/>
                <a:ea typeface="微软雅黑" panose="020B0503020204020204" pitchFamily="34" charset="-122"/>
              </a:rPr>
              <a:t>REST</a:t>
            </a:r>
            <a:r>
              <a:rPr lang="zh-CN" altLang="en-US" sz="2400" b="1" dirty="0">
                <a:solidFill>
                  <a:schemeClr val="bg1"/>
                </a:solidFill>
                <a:latin typeface="微软雅黑" panose="020B0503020204020204" pitchFamily="34" charset="-122"/>
                <a:ea typeface="微软雅黑" panose="020B0503020204020204" pitchFamily="34" charset="-122"/>
              </a:rPr>
              <a:t>架构风格介绍</a:t>
            </a:r>
          </a:p>
        </p:txBody>
      </p:sp>
      <p:sp>
        <p:nvSpPr>
          <p:cNvPr id="8" name="内容占位符 2"/>
          <p:cNvSpPr txBox="1">
            <a:spLocks/>
          </p:cNvSpPr>
          <p:nvPr/>
        </p:nvSpPr>
        <p:spPr>
          <a:xfrm>
            <a:off x="96384" y="1719943"/>
            <a:ext cx="8915400" cy="3777622"/>
          </a:xfrm>
          <a:prstGeom prst="rect">
            <a:avLst/>
          </a:prstGeom>
        </p:spPr>
        <p:txBody>
          <a:bodyPr/>
          <a:lstStyle>
            <a:lvl1pPr marL="274320" indent="-228600" algn="l" defTabSz="914400" rtl="0" eaLnBrk="1" latinLnBrk="0" hangingPunct="1">
              <a:lnSpc>
                <a:spcPct val="90000"/>
              </a:lnSpc>
              <a:spcBef>
                <a:spcPts val="1800"/>
              </a:spcBef>
              <a:buClr>
                <a:schemeClr val="tx2"/>
              </a:buClr>
              <a:buSzPct val="80000"/>
              <a:buFont typeface="Wingdings" pitchFamily="2" charset="2"/>
              <a:buChar char="§"/>
              <a:defRPr lang="zh-CN" sz="2000" kern="1200">
                <a:solidFill>
                  <a:schemeClr val="tx2"/>
                </a:solidFill>
                <a:latin typeface="Microsoft YaHei" panose="020B0503020204020204" pitchFamily="34" charset="-122"/>
                <a:ea typeface="Microsoft YaHei" panose="020B0503020204020204" pitchFamily="34" charset="-122"/>
                <a:cs typeface="+mn-cs"/>
              </a:defRPr>
            </a:lvl1pPr>
            <a:lvl2pPr marL="594360" indent="-228600" algn="l" defTabSz="914400" rtl="0" eaLnBrk="1" latinLnBrk="0" hangingPunct="1">
              <a:lnSpc>
                <a:spcPct val="90000"/>
              </a:lnSpc>
              <a:spcBef>
                <a:spcPts val="1000"/>
              </a:spcBef>
              <a:buClr>
                <a:schemeClr val="tx2"/>
              </a:buClr>
              <a:buSzPct val="80000"/>
              <a:buFont typeface="Wingdings" pitchFamily="2" charset="2"/>
              <a:buChar char="§"/>
              <a:defRPr lang="zh-CN" sz="1800" kern="1200">
                <a:solidFill>
                  <a:schemeClr val="tx2"/>
                </a:solidFill>
                <a:latin typeface="Microsoft YaHei" panose="020B0503020204020204" pitchFamily="34" charset="-122"/>
                <a:ea typeface="Microsoft YaHei" panose="020B0503020204020204" pitchFamily="34" charset="-122"/>
                <a:cs typeface="+mn-cs"/>
              </a:defRPr>
            </a:lvl2pPr>
            <a:lvl3pPr marL="914400" indent="-228600" algn="l" defTabSz="914400" rtl="0" eaLnBrk="1" latinLnBrk="0" hangingPunct="1">
              <a:lnSpc>
                <a:spcPct val="90000"/>
              </a:lnSpc>
              <a:spcBef>
                <a:spcPts val="800"/>
              </a:spcBef>
              <a:buClr>
                <a:schemeClr val="tx2"/>
              </a:buClr>
              <a:buSzPct val="80000"/>
              <a:buFont typeface="Wingdings" pitchFamily="2" charset="2"/>
              <a:buChar char="§"/>
              <a:defRPr lang="zh-CN" sz="1600" kern="1200">
                <a:solidFill>
                  <a:schemeClr val="tx2"/>
                </a:solidFill>
                <a:latin typeface="Microsoft YaHei" panose="020B0503020204020204" pitchFamily="34" charset="-122"/>
                <a:ea typeface="Microsoft YaHei" panose="020B0503020204020204" pitchFamily="34" charset="-122"/>
                <a:cs typeface="+mn-cs"/>
              </a:defRPr>
            </a:lvl3pPr>
            <a:lvl4pPr marL="123444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4pPr>
            <a:lvl5pPr marL="155448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5pPr>
            <a:lvl6pPr marL="1874520" indent="-228600" algn="l" defTabSz="914400" rtl="0" eaLnBrk="1" latinLnBrk="0" hangingPunct="1">
              <a:lnSpc>
                <a:spcPct val="90000"/>
              </a:lnSpc>
              <a:spcBef>
                <a:spcPts val="800"/>
              </a:spcBef>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6pPr>
            <a:lvl7pPr marL="219456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7pPr>
            <a:lvl8pPr marL="251460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8pPr>
            <a:lvl9pPr marL="283464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9pPr>
          </a:lstStyle>
          <a:p>
            <a:r>
              <a:rPr lang="en-US" altLang="zh-CN"/>
              <a:t>HTTP</a:t>
            </a:r>
            <a:r>
              <a:rPr lang="zh-CN" altLang="en-US"/>
              <a:t>动词</a:t>
            </a:r>
          </a:p>
          <a:p>
            <a:pPr marL="0" indent="0">
              <a:buFont typeface="Wingdings" pitchFamily="2" charset="2"/>
              <a:buNone/>
            </a:pPr>
            <a:r>
              <a:rPr lang="zh-CN" altLang="en-US"/>
              <a:t>例子：</a:t>
            </a:r>
          </a:p>
          <a:p>
            <a:pPr marL="0" indent="0">
              <a:buFont typeface="Wingdings" pitchFamily="2" charset="2"/>
              <a:buNone/>
            </a:pPr>
            <a:endParaRPr lang="zh-CN" altLang="en-US" dirty="0"/>
          </a:p>
        </p:txBody>
      </p:sp>
      <p:sp>
        <p:nvSpPr>
          <p:cNvPr id="11" name="矩形 10"/>
          <p:cNvSpPr/>
          <p:nvPr/>
        </p:nvSpPr>
        <p:spPr>
          <a:xfrm>
            <a:off x="1051892" y="2326980"/>
            <a:ext cx="8014447" cy="35903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nSpc>
                <a:spcPct val="150000"/>
              </a:lnSpc>
              <a:buFont typeface="Wingdings" panose="05000000000000000000" pitchFamily="2" charset="2"/>
              <a:buChar char="l"/>
            </a:pPr>
            <a:r>
              <a:rPr lang="en-US" altLang="zh-CN" dirty="0"/>
              <a:t>GET /zoos</a:t>
            </a:r>
            <a:r>
              <a:rPr lang="zh-CN" altLang="en-US" dirty="0"/>
              <a:t>：列出所有动物园</a:t>
            </a:r>
          </a:p>
          <a:p>
            <a:pPr marL="285750" indent="-285750">
              <a:lnSpc>
                <a:spcPct val="150000"/>
              </a:lnSpc>
              <a:buFont typeface="Wingdings" panose="05000000000000000000" pitchFamily="2" charset="2"/>
              <a:buChar char="l"/>
            </a:pPr>
            <a:r>
              <a:rPr lang="en-US" altLang="zh-CN" dirty="0"/>
              <a:t>POST /zoos</a:t>
            </a:r>
            <a:r>
              <a:rPr lang="zh-CN" altLang="en-US" dirty="0"/>
              <a:t>：新建一个动物园</a:t>
            </a:r>
          </a:p>
          <a:p>
            <a:pPr marL="285750" indent="-285750">
              <a:lnSpc>
                <a:spcPct val="150000"/>
              </a:lnSpc>
              <a:buFont typeface="Wingdings" panose="05000000000000000000" pitchFamily="2" charset="2"/>
              <a:buChar char="l"/>
            </a:pPr>
            <a:r>
              <a:rPr lang="en-US" altLang="zh-CN" dirty="0"/>
              <a:t>GET /zoos/id</a:t>
            </a:r>
            <a:r>
              <a:rPr lang="zh-CN" altLang="en-US" dirty="0"/>
              <a:t>：获取某个指定动物园的信息</a:t>
            </a:r>
          </a:p>
          <a:p>
            <a:pPr marL="285750" indent="-285750">
              <a:lnSpc>
                <a:spcPct val="150000"/>
              </a:lnSpc>
              <a:buFont typeface="Wingdings" panose="05000000000000000000" pitchFamily="2" charset="2"/>
              <a:buChar char="l"/>
            </a:pPr>
            <a:r>
              <a:rPr lang="en-US" altLang="zh-CN" dirty="0"/>
              <a:t>PUT /zoos/id</a:t>
            </a:r>
            <a:r>
              <a:rPr lang="zh-CN" altLang="en-US" dirty="0"/>
              <a:t>：更新某个指定动物园的信息（提供该动物园的全部信息）</a:t>
            </a:r>
          </a:p>
          <a:p>
            <a:pPr marL="285750" indent="-285750">
              <a:lnSpc>
                <a:spcPct val="150000"/>
              </a:lnSpc>
              <a:buFont typeface="Wingdings" panose="05000000000000000000" pitchFamily="2" charset="2"/>
              <a:buChar char="l"/>
            </a:pPr>
            <a:r>
              <a:rPr lang="en-US" altLang="zh-CN" dirty="0"/>
              <a:t>PATCH /zoos/id</a:t>
            </a:r>
            <a:r>
              <a:rPr lang="zh-CN" altLang="en-US" dirty="0"/>
              <a:t>：更新某个指定动物园的信息（提供该动物园的部分信息）</a:t>
            </a:r>
          </a:p>
          <a:p>
            <a:pPr marL="285750" indent="-285750">
              <a:lnSpc>
                <a:spcPct val="150000"/>
              </a:lnSpc>
              <a:buFont typeface="Wingdings" panose="05000000000000000000" pitchFamily="2" charset="2"/>
              <a:buChar char="l"/>
            </a:pPr>
            <a:r>
              <a:rPr lang="en-US" altLang="zh-CN" dirty="0"/>
              <a:t>DELETE /zoos/id</a:t>
            </a:r>
            <a:r>
              <a:rPr lang="zh-CN" altLang="en-US" dirty="0"/>
              <a:t>：删除某个动物园</a:t>
            </a:r>
          </a:p>
          <a:p>
            <a:pPr marL="285750" indent="-285750">
              <a:lnSpc>
                <a:spcPct val="150000"/>
              </a:lnSpc>
              <a:buFont typeface="Wingdings" panose="05000000000000000000" pitchFamily="2" charset="2"/>
              <a:buChar char="l"/>
            </a:pPr>
            <a:r>
              <a:rPr lang="en-US" altLang="zh-CN" dirty="0"/>
              <a:t>GET /zoos/id/animals</a:t>
            </a:r>
            <a:r>
              <a:rPr lang="zh-CN" altLang="en-US" dirty="0"/>
              <a:t>：列出某个指定动物园的所有动物</a:t>
            </a:r>
          </a:p>
          <a:p>
            <a:pPr marL="285750" indent="-285750">
              <a:lnSpc>
                <a:spcPct val="150000"/>
              </a:lnSpc>
              <a:buFont typeface="Wingdings" panose="05000000000000000000" pitchFamily="2" charset="2"/>
              <a:buChar char="l"/>
            </a:pPr>
            <a:r>
              <a:rPr lang="en-US" altLang="zh-CN" dirty="0"/>
              <a:t>DELETE /zoos/id/animals/id</a:t>
            </a:r>
            <a:r>
              <a:rPr lang="zh-CN" altLang="en-US" dirty="0"/>
              <a:t>：删除某个指定动物园的指定动物</a:t>
            </a:r>
          </a:p>
        </p:txBody>
      </p:sp>
    </p:spTree>
    <p:extLst>
      <p:ext uri="{BB962C8B-B14F-4D97-AF65-F5344CB8AC3E}">
        <p14:creationId xmlns:p14="http://schemas.microsoft.com/office/powerpoint/2010/main" val="25826475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p:cNvSpPr/>
          <p:nvPr/>
        </p:nvSpPr>
        <p:spPr>
          <a:xfrm>
            <a:off x="0" y="1073427"/>
            <a:ext cx="23555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735497" y="1073426"/>
            <a:ext cx="2671970"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TextBox 22"/>
          <p:cNvSpPr txBox="1"/>
          <p:nvPr/>
        </p:nvSpPr>
        <p:spPr>
          <a:xfrm>
            <a:off x="1051892" y="1065798"/>
            <a:ext cx="2499382" cy="369332"/>
          </a:xfrm>
          <a:prstGeom prst="rect">
            <a:avLst/>
          </a:prstGeom>
          <a:noFill/>
        </p:spPr>
        <p:txBody>
          <a:bodyPr wrap="squar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RESTful API</a:t>
            </a:r>
            <a:r>
              <a:rPr lang="zh-CN" altLang="en-US" dirty="0">
                <a:solidFill>
                  <a:schemeClr val="bg1"/>
                </a:solidFill>
                <a:latin typeface="微软雅黑" panose="020B0503020204020204" pitchFamily="34" charset="-122"/>
                <a:ea typeface="微软雅黑" panose="020B0503020204020204" pitchFamily="34" charset="-122"/>
              </a:rPr>
              <a:t>设计指南</a:t>
            </a:r>
          </a:p>
        </p:txBody>
      </p:sp>
      <p:sp>
        <p:nvSpPr>
          <p:cNvPr id="24" name="TextBox 23"/>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r>
              <a:rPr lang="en-US" altLang="zh-CN" sz="2400" b="1" dirty="0">
                <a:solidFill>
                  <a:schemeClr val="bg1"/>
                </a:solidFill>
                <a:latin typeface="微软雅黑" panose="020B0503020204020204" pitchFamily="34" charset="-122"/>
                <a:ea typeface="微软雅黑" panose="020B0503020204020204" pitchFamily="34" charset="-122"/>
              </a:rPr>
              <a:t>REST</a:t>
            </a:r>
            <a:r>
              <a:rPr lang="zh-CN" altLang="en-US" sz="2400" b="1" dirty="0">
                <a:solidFill>
                  <a:schemeClr val="bg1"/>
                </a:solidFill>
                <a:latin typeface="微软雅黑" panose="020B0503020204020204" pitchFamily="34" charset="-122"/>
                <a:ea typeface="微软雅黑" panose="020B0503020204020204" pitchFamily="34" charset="-122"/>
              </a:rPr>
              <a:t>架构风格介绍</a:t>
            </a:r>
          </a:p>
        </p:txBody>
      </p:sp>
      <p:sp>
        <p:nvSpPr>
          <p:cNvPr id="9" name="内容占位符 2"/>
          <p:cNvSpPr txBox="1">
            <a:spLocks/>
          </p:cNvSpPr>
          <p:nvPr/>
        </p:nvSpPr>
        <p:spPr>
          <a:xfrm>
            <a:off x="107268" y="1665513"/>
            <a:ext cx="10789331" cy="4267201"/>
          </a:xfrm>
          <a:prstGeom prst="rect">
            <a:avLst/>
          </a:prstGeom>
        </p:spPr>
        <p:txBody>
          <a:bodyPr>
            <a:normAutofit fontScale="77500" lnSpcReduction="20000"/>
          </a:bodyPr>
          <a:lstStyle>
            <a:lvl1pPr marL="274320" indent="-228600" algn="l" defTabSz="914400" rtl="0" eaLnBrk="1" latinLnBrk="0" hangingPunct="1">
              <a:lnSpc>
                <a:spcPct val="90000"/>
              </a:lnSpc>
              <a:spcBef>
                <a:spcPts val="1800"/>
              </a:spcBef>
              <a:buClr>
                <a:schemeClr val="tx2"/>
              </a:buClr>
              <a:buSzPct val="80000"/>
              <a:buFont typeface="Wingdings" pitchFamily="2" charset="2"/>
              <a:buChar char="§"/>
              <a:defRPr lang="zh-CN" sz="2000" kern="1200">
                <a:solidFill>
                  <a:schemeClr val="tx2"/>
                </a:solidFill>
                <a:latin typeface="Microsoft YaHei" panose="020B0503020204020204" pitchFamily="34" charset="-122"/>
                <a:ea typeface="Microsoft YaHei" panose="020B0503020204020204" pitchFamily="34" charset="-122"/>
                <a:cs typeface="+mn-cs"/>
              </a:defRPr>
            </a:lvl1pPr>
            <a:lvl2pPr marL="594360" indent="-228600" algn="l" defTabSz="914400" rtl="0" eaLnBrk="1" latinLnBrk="0" hangingPunct="1">
              <a:lnSpc>
                <a:spcPct val="90000"/>
              </a:lnSpc>
              <a:spcBef>
                <a:spcPts val="1000"/>
              </a:spcBef>
              <a:buClr>
                <a:schemeClr val="tx2"/>
              </a:buClr>
              <a:buSzPct val="80000"/>
              <a:buFont typeface="Wingdings" pitchFamily="2" charset="2"/>
              <a:buChar char="§"/>
              <a:defRPr lang="zh-CN" sz="1800" kern="1200">
                <a:solidFill>
                  <a:schemeClr val="tx2"/>
                </a:solidFill>
                <a:latin typeface="Microsoft YaHei" panose="020B0503020204020204" pitchFamily="34" charset="-122"/>
                <a:ea typeface="Microsoft YaHei" panose="020B0503020204020204" pitchFamily="34" charset="-122"/>
                <a:cs typeface="+mn-cs"/>
              </a:defRPr>
            </a:lvl2pPr>
            <a:lvl3pPr marL="914400" indent="-228600" algn="l" defTabSz="914400" rtl="0" eaLnBrk="1" latinLnBrk="0" hangingPunct="1">
              <a:lnSpc>
                <a:spcPct val="90000"/>
              </a:lnSpc>
              <a:spcBef>
                <a:spcPts val="800"/>
              </a:spcBef>
              <a:buClr>
                <a:schemeClr val="tx2"/>
              </a:buClr>
              <a:buSzPct val="80000"/>
              <a:buFont typeface="Wingdings" pitchFamily="2" charset="2"/>
              <a:buChar char="§"/>
              <a:defRPr lang="zh-CN" sz="1600" kern="1200">
                <a:solidFill>
                  <a:schemeClr val="tx2"/>
                </a:solidFill>
                <a:latin typeface="Microsoft YaHei" panose="020B0503020204020204" pitchFamily="34" charset="-122"/>
                <a:ea typeface="Microsoft YaHei" panose="020B0503020204020204" pitchFamily="34" charset="-122"/>
                <a:cs typeface="+mn-cs"/>
              </a:defRPr>
            </a:lvl3pPr>
            <a:lvl4pPr marL="123444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4pPr>
            <a:lvl5pPr marL="155448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5pPr>
            <a:lvl6pPr marL="1874520" indent="-228600" algn="l" defTabSz="914400" rtl="0" eaLnBrk="1" latinLnBrk="0" hangingPunct="1">
              <a:lnSpc>
                <a:spcPct val="90000"/>
              </a:lnSpc>
              <a:spcBef>
                <a:spcPts val="800"/>
              </a:spcBef>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6pPr>
            <a:lvl7pPr marL="219456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7pPr>
            <a:lvl8pPr marL="251460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8pPr>
            <a:lvl9pPr marL="283464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9pPr>
          </a:lstStyle>
          <a:p>
            <a:r>
              <a:rPr lang="zh-CN" altLang="en-US" dirty="0"/>
              <a:t>过滤信息（</a:t>
            </a:r>
            <a:r>
              <a:rPr lang="en-US" altLang="zh-CN" dirty="0"/>
              <a:t>Filtering</a:t>
            </a:r>
            <a:r>
              <a:rPr lang="zh-CN" altLang="en-US" dirty="0"/>
              <a:t>）</a:t>
            </a:r>
          </a:p>
          <a:p>
            <a:pPr marL="0" indent="0">
              <a:buFont typeface="Wingdings" pitchFamily="2" charset="2"/>
              <a:buNone/>
            </a:pPr>
            <a:r>
              <a:rPr lang="zh-CN" altLang="en-US" dirty="0"/>
              <a:t>如果记录数量很多，服务器不可能都将它们返回给用户。</a:t>
            </a:r>
            <a:r>
              <a:rPr lang="en-US" altLang="zh-CN" dirty="0"/>
              <a:t>API</a:t>
            </a:r>
            <a:r>
              <a:rPr lang="zh-CN" altLang="en-US" dirty="0"/>
              <a:t>应该提供参数，过滤返回结果。下面是一些常见的参数：</a:t>
            </a:r>
          </a:p>
          <a:p>
            <a:pPr marL="0" indent="0">
              <a:buFont typeface="Wingdings" pitchFamily="2" charset="2"/>
              <a:buNone/>
            </a:pPr>
            <a:endParaRPr lang="zh-CN" altLang="en-US" dirty="0"/>
          </a:p>
          <a:p>
            <a:pPr marL="0" indent="0">
              <a:buFont typeface="Wingdings" pitchFamily="2" charset="2"/>
              <a:buNone/>
            </a:pPr>
            <a:endParaRPr lang="zh-CN" altLang="en-US" dirty="0"/>
          </a:p>
          <a:p>
            <a:pPr marL="0" indent="0">
              <a:buFont typeface="Wingdings" pitchFamily="2" charset="2"/>
              <a:buNone/>
            </a:pPr>
            <a:endParaRPr lang="zh-CN" altLang="en-US" dirty="0"/>
          </a:p>
          <a:p>
            <a:pPr marL="0" indent="0">
              <a:buFont typeface="Wingdings" pitchFamily="2" charset="2"/>
              <a:buNone/>
            </a:pPr>
            <a:endParaRPr lang="zh-CN" altLang="en-US" dirty="0"/>
          </a:p>
          <a:p>
            <a:pPr marL="0" indent="0">
              <a:buFont typeface="Wingdings" pitchFamily="2" charset="2"/>
              <a:buNone/>
            </a:pPr>
            <a:endParaRPr lang="zh-CN" altLang="en-US" dirty="0"/>
          </a:p>
          <a:p>
            <a:pPr marL="0" indent="0">
              <a:buFont typeface="Wingdings" pitchFamily="2" charset="2"/>
              <a:buNone/>
            </a:pPr>
            <a:endParaRPr lang="zh-CN" altLang="en-US" dirty="0"/>
          </a:p>
          <a:p>
            <a:pPr marL="0" indent="0">
              <a:buFont typeface="Wingdings" pitchFamily="2" charset="2"/>
              <a:buNone/>
            </a:pPr>
            <a:endParaRPr lang="zh-CN" altLang="en-US" dirty="0"/>
          </a:p>
          <a:p>
            <a:pPr marL="0" indent="0">
              <a:buFont typeface="Wingdings" pitchFamily="2" charset="2"/>
              <a:buNone/>
            </a:pPr>
            <a:r>
              <a:rPr lang="zh-CN" altLang="en-US" i="1" dirty="0"/>
              <a:t>参数的设计允许存在冗余，即允许</a:t>
            </a:r>
            <a:r>
              <a:rPr lang="en-US" altLang="zh-CN" i="1" dirty="0"/>
              <a:t>API</a:t>
            </a:r>
            <a:r>
              <a:rPr lang="zh-CN" altLang="en-US" i="1" dirty="0"/>
              <a:t>路径和</a:t>
            </a:r>
            <a:r>
              <a:rPr lang="en-US" altLang="zh-CN" i="1" dirty="0"/>
              <a:t>URL</a:t>
            </a:r>
            <a:r>
              <a:rPr lang="zh-CN" altLang="en-US" i="1" dirty="0"/>
              <a:t>参数偶尔有重复。比如，</a:t>
            </a:r>
            <a:r>
              <a:rPr lang="en-US" altLang="zh-CN" i="1" dirty="0"/>
              <a:t>GET /zoo/ID/animals </a:t>
            </a:r>
            <a:r>
              <a:rPr lang="zh-CN" altLang="en-US" i="1" dirty="0"/>
              <a:t>与 </a:t>
            </a:r>
            <a:r>
              <a:rPr lang="en-US" altLang="zh-CN" i="1" dirty="0"/>
              <a:t>GET /</a:t>
            </a:r>
            <a:r>
              <a:rPr lang="en-US" altLang="zh-CN" i="1" dirty="0" err="1"/>
              <a:t>animals?zoo_id</a:t>
            </a:r>
            <a:r>
              <a:rPr lang="en-US" altLang="zh-CN" i="1" dirty="0"/>
              <a:t>=ID </a:t>
            </a:r>
            <a:r>
              <a:rPr lang="zh-CN" altLang="en-US" i="1" dirty="0"/>
              <a:t>的含义是相同的。</a:t>
            </a:r>
          </a:p>
          <a:p>
            <a:pPr marL="0" indent="0">
              <a:buFont typeface="Wingdings" pitchFamily="2" charset="2"/>
              <a:buNone/>
            </a:pPr>
            <a:endParaRPr lang="zh-CN" altLang="en-US" dirty="0"/>
          </a:p>
        </p:txBody>
      </p:sp>
      <p:sp>
        <p:nvSpPr>
          <p:cNvPr id="10" name="矩形 9"/>
          <p:cNvSpPr/>
          <p:nvPr/>
        </p:nvSpPr>
        <p:spPr>
          <a:xfrm>
            <a:off x="110982" y="2575431"/>
            <a:ext cx="8911687" cy="24473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nSpc>
                <a:spcPct val="150000"/>
              </a:lnSpc>
              <a:buFont typeface="Wingdings" panose="05000000000000000000" pitchFamily="2" charset="2"/>
              <a:buChar char="l"/>
            </a:pPr>
            <a:r>
              <a:rPr lang="en-US" altLang="zh-CN" dirty="0"/>
              <a:t>?limit=10</a:t>
            </a:r>
            <a:r>
              <a:rPr lang="zh-CN" altLang="en-US" dirty="0"/>
              <a:t>：指定返回记录的数量</a:t>
            </a:r>
          </a:p>
          <a:p>
            <a:pPr marL="285750" indent="-285750">
              <a:lnSpc>
                <a:spcPct val="150000"/>
              </a:lnSpc>
              <a:buFont typeface="Wingdings" panose="05000000000000000000" pitchFamily="2" charset="2"/>
              <a:buChar char="l"/>
            </a:pPr>
            <a:r>
              <a:rPr lang="en-US" altLang="zh-CN" dirty="0"/>
              <a:t>?offset=10</a:t>
            </a:r>
            <a:r>
              <a:rPr lang="zh-CN" altLang="en-US" dirty="0"/>
              <a:t>：指定返回记录的开始位置。</a:t>
            </a:r>
          </a:p>
          <a:p>
            <a:pPr marL="285750" indent="-285750">
              <a:lnSpc>
                <a:spcPct val="150000"/>
              </a:lnSpc>
              <a:buFont typeface="Wingdings" panose="05000000000000000000" pitchFamily="2" charset="2"/>
              <a:buChar char="l"/>
            </a:pPr>
            <a:r>
              <a:rPr lang="en-US" altLang="zh-CN" dirty="0"/>
              <a:t>?page=2&amp;per_page=100</a:t>
            </a:r>
            <a:r>
              <a:rPr lang="zh-CN" altLang="en-US" dirty="0"/>
              <a:t>：指定第几页，以及每页的记录数。</a:t>
            </a:r>
          </a:p>
          <a:p>
            <a:pPr marL="285750" indent="-285750">
              <a:lnSpc>
                <a:spcPct val="150000"/>
              </a:lnSpc>
              <a:buFont typeface="Wingdings" panose="05000000000000000000" pitchFamily="2" charset="2"/>
              <a:buChar char="l"/>
            </a:pPr>
            <a:r>
              <a:rPr lang="en-US" altLang="zh-CN" dirty="0"/>
              <a:t>?</a:t>
            </a:r>
            <a:r>
              <a:rPr lang="en-US" altLang="zh-CN" dirty="0" err="1"/>
              <a:t>sortby</a:t>
            </a:r>
            <a:r>
              <a:rPr lang="en-US" altLang="zh-CN" dirty="0"/>
              <a:t>=</a:t>
            </a:r>
            <a:r>
              <a:rPr lang="en-US" altLang="zh-CN" dirty="0" err="1"/>
              <a:t>name&amp;order</a:t>
            </a:r>
            <a:r>
              <a:rPr lang="en-US" altLang="zh-CN" dirty="0"/>
              <a:t>=</a:t>
            </a:r>
            <a:r>
              <a:rPr lang="en-US" altLang="zh-CN" dirty="0" err="1"/>
              <a:t>asc</a:t>
            </a:r>
            <a:r>
              <a:rPr lang="zh-CN" altLang="en-US" dirty="0"/>
              <a:t>：指定返回结果按照哪个属性排序，以及排序顺序。</a:t>
            </a:r>
          </a:p>
          <a:p>
            <a:pPr marL="285750" indent="-285750">
              <a:lnSpc>
                <a:spcPct val="150000"/>
              </a:lnSpc>
              <a:buFont typeface="Wingdings" panose="05000000000000000000" pitchFamily="2" charset="2"/>
              <a:buChar char="l"/>
            </a:pPr>
            <a:r>
              <a:rPr lang="en-US" altLang="zh-CN" dirty="0"/>
              <a:t>?</a:t>
            </a:r>
            <a:r>
              <a:rPr lang="en-US" altLang="zh-CN" dirty="0" err="1"/>
              <a:t>animal_type_id</a:t>
            </a:r>
            <a:r>
              <a:rPr lang="en-US" altLang="zh-CN" dirty="0"/>
              <a:t>=1</a:t>
            </a:r>
            <a:r>
              <a:rPr lang="zh-CN" altLang="en-US" dirty="0"/>
              <a:t>：指定筛选条件</a:t>
            </a:r>
          </a:p>
        </p:txBody>
      </p:sp>
    </p:spTree>
    <p:extLst>
      <p:ext uri="{BB962C8B-B14F-4D97-AF65-F5344CB8AC3E}">
        <p14:creationId xmlns:p14="http://schemas.microsoft.com/office/powerpoint/2010/main" val="41875845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p:cNvSpPr/>
          <p:nvPr/>
        </p:nvSpPr>
        <p:spPr>
          <a:xfrm>
            <a:off x="0" y="1073427"/>
            <a:ext cx="23555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735497" y="1073426"/>
            <a:ext cx="2671970"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TextBox 22"/>
          <p:cNvSpPr txBox="1"/>
          <p:nvPr/>
        </p:nvSpPr>
        <p:spPr>
          <a:xfrm>
            <a:off x="1051892" y="1065798"/>
            <a:ext cx="2499382" cy="369332"/>
          </a:xfrm>
          <a:prstGeom prst="rect">
            <a:avLst/>
          </a:prstGeom>
          <a:noFill/>
        </p:spPr>
        <p:txBody>
          <a:bodyPr wrap="squar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RESTful API</a:t>
            </a:r>
            <a:r>
              <a:rPr lang="zh-CN" altLang="en-US" dirty="0">
                <a:solidFill>
                  <a:schemeClr val="bg1"/>
                </a:solidFill>
                <a:latin typeface="微软雅黑" panose="020B0503020204020204" pitchFamily="34" charset="-122"/>
                <a:ea typeface="微软雅黑" panose="020B0503020204020204" pitchFamily="34" charset="-122"/>
              </a:rPr>
              <a:t>设计指南</a:t>
            </a:r>
          </a:p>
        </p:txBody>
      </p:sp>
      <p:sp>
        <p:nvSpPr>
          <p:cNvPr id="24" name="TextBox 23"/>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r>
              <a:rPr lang="en-US" altLang="zh-CN" sz="2400" b="1" dirty="0">
                <a:solidFill>
                  <a:schemeClr val="bg1"/>
                </a:solidFill>
                <a:latin typeface="微软雅黑" panose="020B0503020204020204" pitchFamily="34" charset="-122"/>
                <a:ea typeface="微软雅黑" panose="020B0503020204020204" pitchFamily="34" charset="-122"/>
              </a:rPr>
              <a:t>REST</a:t>
            </a:r>
            <a:r>
              <a:rPr lang="zh-CN" altLang="en-US" sz="2400" b="1" dirty="0">
                <a:solidFill>
                  <a:schemeClr val="bg1"/>
                </a:solidFill>
                <a:latin typeface="微软雅黑" panose="020B0503020204020204" pitchFamily="34" charset="-122"/>
                <a:ea typeface="微软雅黑" panose="020B0503020204020204" pitchFamily="34" charset="-122"/>
              </a:rPr>
              <a:t>架构风格介绍</a:t>
            </a:r>
          </a:p>
        </p:txBody>
      </p:sp>
      <p:sp>
        <p:nvSpPr>
          <p:cNvPr id="8" name="内容占位符 2"/>
          <p:cNvSpPr txBox="1">
            <a:spLocks/>
          </p:cNvSpPr>
          <p:nvPr/>
        </p:nvSpPr>
        <p:spPr>
          <a:xfrm>
            <a:off x="271314" y="1708298"/>
            <a:ext cx="11573356" cy="3777622"/>
          </a:xfrm>
          <a:prstGeom prst="rect">
            <a:avLst/>
          </a:prstGeom>
        </p:spPr>
        <p:txBody>
          <a:bodyPr/>
          <a:lstStyle>
            <a:lvl1pPr marL="274320" indent="-228600" algn="l" defTabSz="914400" rtl="0" eaLnBrk="1" latinLnBrk="0" hangingPunct="1">
              <a:lnSpc>
                <a:spcPct val="90000"/>
              </a:lnSpc>
              <a:spcBef>
                <a:spcPts val="1800"/>
              </a:spcBef>
              <a:buClr>
                <a:schemeClr val="tx2"/>
              </a:buClr>
              <a:buSzPct val="80000"/>
              <a:buFont typeface="Wingdings" pitchFamily="2" charset="2"/>
              <a:buChar char="§"/>
              <a:defRPr lang="zh-CN" sz="2000" kern="1200">
                <a:solidFill>
                  <a:schemeClr val="tx2"/>
                </a:solidFill>
                <a:latin typeface="Microsoft YaHei" panose="020B0503020204020204" pitchFamily="34" charset="-122"/>
                <a:ea typeface="Microsoft YaHei" panose="020B0503020204020204" pitchFamily="34" charset="-122"/>
                <a:cs typeface="+mn-cs"/>
              </a:defRPr>
            </a:lvl1pPr>
            <a:lvl2pPr marL="594360" indent="-228600" algn="l" defTabSz="914400" rtl="0" eaLnBrk="1" latinLnBrk="0" hangingPunct="1">
              <a:lnSpc>
                <a:spcPct val="90000"/>
              </a:lnSpc>
              <a:spcBef>
                <a:spcPts val="1000"/>
              </a:spcBef>
              <a:buClr>
                <a:schemeClr val="tx2"/>
              </a:buClr>
              <a:buSzPct val="80000"/>
              <a:buFont typeface="Wingdings" pitchFamily="2" charset="2"/>
              <a:buChar char="§"/>
              <a:defRPr lang="zh-CN" sz="1800" kern="1200">
                <a:solidFill>
                  <a:schemeClr val="tx2"/>
                </a:solidFill>
                <a:latin typeface="Microsoft YaHei" panose="020B0503020204020204" pitchFamily="34" charset="-122"/>
                <a:ea typeface="Microsoft YaHei" panose="020B0503020204020204" pitchFamily="34" charset="-122"/>
                <a:cs typeface="+mn-cs"/>
              </a:defRPr>
            </a:lvl2pPr>
            <a:lvl3pPr marL="914400" indent="-228600" algn="l" defTabSz="914400" rtl="0" eaLnBrk="1" latinLnBrk="0" hangingPunct="1">
              <a:lnSpc>
                <a:spcPct val="90000"/>
              </a:lnSpc>
              <a:spcBef>
                <a:spcPts val="800"/>
              </a:spcBef>
              <a:buClr>
                <a:schemeClr val="tx2"/>
              </a:buClr>
              <a:buSzPct val="80000"/>
              <a:buFont typeface="Wingdings" pitchFamily="2" charset="2"/>
              <a:buChar char="§"/>
              <a:defRPr lang="zh-CN" sz="1600" kern="1200">
                <a:solidFill>
                  <a:schemeClr val="tx2"/>
                </a:solidFill>
                <a:latin typeface="Microsoft YaHei" panose="020B0503020204020204" pitchFamily="34" charset="-122"/>
                <a:ea typeface="Microsoft YaHei" panose="020B0503020204020204" pitchFamily="34" charset="-122"/>
                <a:cs typeface="+mn-cs"/>
              </a:defRPr>
            </a:lvl3pPr>
            <a:lvl4pPr marL="123444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4pPr>
            <a:lvl5pPr marL="155448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5pPr>
            <a:lvl6pPr marL="1874520" indent="-228600" algn="l" defTabSz="914400" rtl="0" eaLnBrk="1" latinLnBrk="0" hangingPunct="1">
              <a:lnSpc>
                <a:spcPct val="90000"/>
              </a:lnSpc>
              <a:spcBef>
                <a:spcPts val="800"/>
              </a:spcBef>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6pPr>
            <a:lvl7pPr marL="219456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7pPr>
            <a:lvl8pPr marL="251460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8pPr>
            <a:lvl9pPr marL="283464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9pPr>
          </a:lstStyle>
          <a:p>
            <a:r>
              <a:rPr lang="zh-CN" altLang="en-US" dirty="0"/>
              <a:t>状态码（</a:t>
            </a:r>
            <a:r>
              <a:rPr lang="en-US" altLang="zh-CN" dirty="0"/>
              <a:t>Status Codes</a:t>
            </a:r>
            <a:r>
              <a:rPr lang="zh-CN" altLang="en-US" dirty="0"/>
              <a:t>）</a:t>
            </a:r>
          </a:p>
          <a:p>
            <a:pPr marL="0" indent="0">
              <a:buFont typeface="Wingdings" pitchFamily="2" charset="2"/>
              <a:buNone/>
            </a:pPr>
            <a:r>
              <a:rPr lang="zh-CN" altLang="en-US" dirty="0"/>
              <a:t>服务器向用户返回的状态码和提示信息，常见的有以下一些（方括号中是该状态码对应的</a:t>
            </a:r>
            <a:r>
              <a:rPr lang="en-US" altLang="zh-CN" dirty="0"/>
              <a:t>HTTP</a:t>
            </a:r>
            <a:r>
              <a:rPr lang="zh-CN" altLang="en-US" dirty="0"/>
              <a:t>动词）。</a:t>
            </a:r>
          </a:p>
          <a:p>
            <a:pPr marL="0" indent="0">
              <a:buFont typeface="Wingdings" pitchFamily="2" charset="2"/>
              <a:buNone/>
            </a:pPr>
            <a:endParaRPr lang="zh-CN" altLang="en-US" dirty="0"/>
          </a:p>
        </p:txBody>
      </p:sp>
      <p:sp>
        <p:nvSpPr>
          <p:cNvPr id="11" name="矩形 10"/>
          <p:cNvSpPr/>
          <p:nvPr/>
        </p:nvSpPr>
        <p:spPr>
          <a:xfrm>
            <a:off x="275027" y="2881424"/>
            <a:ext cx="8911687" cy="34155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nSpc>
                <a:spcPct val="150000"/>
              </a:lnSpc>
              <a:buFont typeface="Wingdings" panose="05000000000000000000" pitchFamily="2" charset="2"/>
              <a:buChar char="l"/>
            </a:pPr>
            <a:r>
              <a:rPr lang="en-US" altLang="zh-CN" dirty="0"/>
              <a:t>200 OK - [GET]</a:t>
            </a:r>
            <a:r>
              <a:rPr lang="zh-CN" altLang="en-US" dirty="0"/>
              <a:t>：服务器成功返回用户请求的数据，该操作是幂等的（</a:t>
            </a:r>
            <a:r>
              <a:rPr lang="en-US" altLang="zh-CN" dirty="0"/>
              <a:t>Idempotent</a:t>
            </a:r>
            <a:r>
              <a:rPr lang="zh-CN" altLang="en-US" dirty="0"/>
              <a:t>）。</a:t>
            </a:r>
          </a:p>
          <a:p>
            <a:pPr marL="285750" indent="-285750">
              <a:lnSpc>
                <a:spcPct val="150000"/>
              </a:lnSpc>
              <a:buFont typeface="Wingdings" panose="05000000000000000000" pitchFamily="2" charset="2"/>
              <a:buChar char="l"/>
            </a:pPr>
            <a:r>
              <a:rPr lang="en-US" altLang="zh-CN" dirty="0"/>
              <a:t>201 CREATED - [POST/PUT/PATCH]</a:t>
            </a:r>
            <a:r>
              <a:rPr lang="zh-CN" altLang="en-US" dirty="0"/>
              <a:t>：用户新建或修改数据成功。</a:t>
            </a:r>
          </a:p>
          <a:p>
            <a:pPr marL="285750" indent="-285750">
              <a:lnSpc>
                <a:spcPct val="150000"/>
              </a:lnSpc>
              <a:buFont typeface="Wingdings" panose="05000000000000000000" pitchFamily="2" charset="2"/>
              <a:buChar char="l"/>
            </a:pPr>
            <a:r>
              <a:rPr lang="en-US" altLang="zh-CN" dirty="0"/>
              <a:t>202 Accepted - [*]</a:t>
            </a:r>
            <a:r>
              <a:rPr lang="zh-CN" altLang="en-US" dirty="0"/>
              <a:t>：表示一个请求已经进入后台排队（异步任务）</a:t>
            </a:r>
          </a:p>
          <a:p>
            <a:pPr marL="285750" indent="-285750">
              <a:lnSpc>
                <a:spcPct val="150000"/>
              </a:lnSpc>
              <a:buFont typeface="Wingdings" panose="05000000000000000000" pitchFamily="2" charset="2"/>
              <a:buChar char="l"/>
            </a:pPr>
            <a:r>
              <a:rPr lang="en-US" altLang="zh-CN" dirty="0"/>
              <a:t>204 NO CONTENT - [DELETE]</a:t>
            </a:r>
            <a:r>
              <a:rPr lang="zh-CN" altLang="en-US" dirty="0"/>
              <a:t>：用户删除数据成功。</a:t>
            </a:r>
          </a:p>
          <a:p>
            <a:pPr marL="285750" indent="-285750">
              <a:lnSpc>
                <a:spcPct val="150000"/>
              </a:lnSpc>
              <a:buFont typeface="Wingdings" panose="05000000000000000000" pitchFamily="2" charset="2"/>
              <a:buChar char="l"/>
            </a:pPr>
            <a:r>
              <a:rPr lang="en-US" altLang="zh-CN" dirty="0"/>
              <a:t>400 INVALID REQUEST - [POST/PUT/PATCH]</a:t>
            </a:r>
            <a:r>
              <a:rPr lang="zh-CN" altLang="en-US" dirty="0"/>
              <a:t>：用户发出的请求有错误，服务器没有进行新建或修改数据的操作，该操作是幂等的。</a:t>
            </a:r>
          </a:p>
          <a:p>
            <a:pPr marL="285750" indent="-285750">
              <a:lnSpc>
                <a:spcPct val="150000"/>
              </a:lnSpc>
              <a:buFont typeface="Wingdings" panose="05000000000000000000" pitchFamily="2" charset="2"/>
              <a:buChar char="l"/>
            </a:pPr>
            <a:r>
              <a:rPr lang="en-US" altLang="zh-CN" dirty="0"/>
              <a:t>401 Unauthorized - [*]</a:t>
            </a:r>
            <a:r>
              <a:rPr lang="zh-CN" altLang="en-US" dirty="0"/>
              <a:t>：表示用户没有权限（令牌、用户名、密码错误）</a:t>
            </a:r>
          </a:p>
        </p:txBody>
      </p:sp>
    </p:spTree>
    <p:extLst>
      <p:ext uri="{BB962C8B-B14F-4D97-AF65-F5344CB8AC3E}">
        <p14:creationId xmlns:p14="http://schemas.microsoft.com/office/powerpoint/2010/main" val="13897786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p:cNvSpPr/>
          <p:nvPr/>
        </p:nvSpPr>
        <p:spPr>
          <a:xfrm>
            <a:off x="0" y="1073427"/>
            <a:ext cx="23555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735497" y="1073426"/>
            <a:ext cx="2671970"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TextBox 22"/>
          <p:cNvSpPr txBox="1"/>
          <p:nvPr/>
        </p:nvSpPr>
        <p:spPr>
          <a:xfrm>
            <a:off x="1051892" y="1065798"/>
            <a:ext cx="2499382" cy="369332"/>
          </a:xfrm>
          <a:prstGeom prst="rect">
            <a:avLst/>
          </a:prstGeom>
          <a:noFill/>
        </p:spPr>
        <p:txBody>
          <a:bodyPr wrap="squar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RESTful API</a:t>
            </a:r>
            <a:r>
              <a:rPr lang="zh-CN" altLang="en-US" dirty="0">
                <a:solidFill>
                  <a:schemeClr val="bg1"/>
                </a:solidFill>
                <a:latin typeface="微软雅黑" panose="020B0503020204020204" pitchFamily="34" charset="-122"/>
                <a:ea typeface="微软雅黑" panose="020B0503020204020204" pitchFamily="34" charset="-122"/>
              </a:rPr>
              <a:t>设计指南</a:t>
            </a:r>
          </a:p>
        </p:txBody>
      </p:sp>
      <p:sp>
        <p:nvSpPr>
          <p:cNvPr id="24" name="TextBox 23"/>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r>
              <a:rPr lang="en-US" altLang="zh-CN" sz="2400" b="1" dirty="0">
                <a:solidFill>
                  <a:schemeClr val="bg1"/>
                </a:solidFill>
                <a:latin typeface="微软雅黑" panose="020B0503020204020204" pitchFamily="34" charset="-122"/>
                <a:ea typeface="微软雅黑" panose="020B0503020204020204" pitchFamily="34" charset="-122"/>
              </a:rPr>
              <a:t>REST</a:t>
            </a:r>
            <a:r>
              <a:rPr lang="zh-CN" altLang="en-US" sz="2400" b="1" dirty="0">
                <a:solidFill>
                  <a:schemeClr val="bg1"/>
                </a:solidFill>
                <a:latin typeface="微软雅黑" panose="020B0503020204020204" pitchFamily="34" charset="-122"/>
                <a:ea typeface="微软雅黑" panose="020B0503020204020204" pitchFamily="34" charset="-122"/>
              </a:rPr>
              <a:t>架构风格介绍</a:t>
            </a:r>
          </a:p>
        </p:txBody>
      </p:sp>
      <p:sp>
        <p:nvSpPr>
          <p:cNvPr id="9" name="内容占位符 2"/>
          <p:cNvSpPr txBox="1">
            <a:spLocks/>
          </p:cNvSpPr>
          <p:nvPr/>
        </p:nvSpPr>
        <p:spPr>
          <a:xfrm>
            <a:off x="239416" y="1837851"/>
            <a:ext cx="8915400" cy="3777622"/>
          </a:xfrm>
          <a:prstGeom prst="rect">
            <a:avLst/>
          </a:prstGeom>
        </p:spPr>
        <p:txBody>
          <a:bodyPr/>
          <a:lstStyle>
            <a:lvl1pPr marL="274320" indent="-228600" algn="l" defTabSz="914400" rtl="0" eaLnBrk="1" latinLnBrk="0" hangingPunct="1">
              <a:lnSpc>
                <a:spcPct val="90000"/>
              </a:lnSpc>
              <a:spcBef>
                <a:spcPts val="1800"/>
              </a:spcBef>
              <a:buClr>
                <a:schemeClr val="tx2"/>
              </a:buClr>
              <a:buSzPct val="80000"/>
              <a:buFont typeface="Wingdings" pitchFamily="2" charset="2"/>
              <a:buChar char="§"/>
              <a:defRPr lang="zh-CN" sz="2000" kern="1200">
                <a:solidFill>
                  <a:schemeClr val="tx2"/>
                </a:solidFill>
                <a:latin typeface="Microsoft YaHei" panose="020B0503020204020204" pitchFamily="34" charset="-122"/>
                <a:ea typeface="Microsoft YaHei" panose="020B0503020204020204" pitchFamily="34" charset="-122"/>
                <a:cs typeface="+mn-cs"/>
              </a:defRPr>
            </a:lvl1pPr>
            <a:lvl2pPr marL="594360" indent="-228600" algn="l" defTabSz="914400" rtl="0" eaLnBrk="1" latinLnBrk="0" hangingPunct="1">
              <a:lnSpc>
                <a:spcPct val="90000"/>
              </a:lnSpc>
              <a:spcBef>
                <a:spcPts val="1000"/>
              </a:spcBef>
              <a:buClr>
                <a:schemeClr val="tx2"/>
              </a:buClr>
              <a:buSzPct val="80000"/>
              <a:buFont typeface="Wingdings" pitchFamily="2" charset="2"/>
              <a:buChar char="§"/>
              <a:defRPr lang="zh-CN" sz="1800" kern="1200">
                <a:solidFill>
                  <a:schemeClr val="tx2"/>
                </a:solidFill>
                <a:latin typeface="Microsoft YaHei" panose="020B0503020204020204" pitchFamily="34" charset="-122"/>
                <a:ea typeface="Microsoft YaHei" panose="020B0503020204020204" pitchFamily="34" charset="-122"/>
                <a:cs typeface="+mn-cs"/>
              </a:defRPr>
            </a:lvl2pPr>
            <a:lvl3pPr marL="914400" indent="-228600" algn="l" defTabSz="914400" rtl="0" eaLnBrk="1" latinLnBrk="0" hangingPunct="1">
              <a:lnSpc>
                <a:spcPct val="90000"/>
              </a:lnSpc>
              <a:spcBef>
                <a:spcPts val="800"/>
              </a:spcBef>
              <a:buClr>
                <a:schemeClr val="tx2"/>
              </a:buClr>
              <a:buSzPct val="80000"/>
              <a:buFont typeface="Wingdings" pitchFamily="2" charset="2"/>
              <a:buChar char="§"/>
              <a:defRPr lang="zh-CN" sz="1600" kern="1200">
                <a:solidFill>
                  <a:schemeClr val="tx2"/>
                </a:solidFill>
                <a:latin typeface="Microsoft YaHei" panose="020B0503020204020204" pitchFamily="34" charset="-122"/>
                <a:ea typeface="Microsoft YaHei" panose="020B0503020204020204" pitchFamily="34" charset="-122"/>
                <a:cs typeface="+mn-cs"/>
              </a:defRPr>
            </a:lvl3pPr>
            <a:lvl4pPr marL="123444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4pPr>
            <a:lvl5pPr marL="155448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5pPr>
            <a:lvl6pPr marL="1874520" indent="-228600" algn="l" defTabSz="914400" rtl="0" eaLnBrk="1" latinLnBrk="0" hangingPunct="1">
              <a:lnSpc>
                <a:spcPct val="90000"/>
              </a:lnSpc>
              <a:spcBef>
                <a:spcPts val="800"/>
              </a:spcBef>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6pPr>
            <a:lvl7pPr marL="219456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7pPr>
            <a:lvl8pPr marL="251460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8pPr>
            <a:lvl9pPr marL="283464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9pPr>
          </a:lstStyle>
          <a:p>
            <a:r>
              <a:rPr lang="zh-CN" altLang="en-US"/>
              <a:t>状态码（</a:t>
            </a:r>
            <a:r>
              <a:rPr lang="en-US" altLang="zh-CN"/>
              <a:t>Status Codes</a:t>
            </a:r>
            <a:r>
              <a:rPr lang="en-US" altLang="en-US"/>
              <a:t>）</a:t>
            </a:r>
            <a:endParaRPr lang="en-US" altLang="zh-CN"/>
          </a:p>
          <a:p>
            <a:pPr marL="0" indent="0">
              <a:buFont typeface="Wingdings" pitchFamily="2" charset="2"/>
              <a:buNone/>
            </a:pPr>
            <a:endParaRPr lang="en-US" altLang="en-US" dirty="0"/>
          </a:p>
        </p:txBody>
      </p:sp>
      <p:sp>
        <p:nvSpPr>
          <p:cNvPr id="12" name="矩形 11"/>
          <p:cNvSpPr/>
          <p:nvPr/>
        </p:nvSpPr>
        <p:spPr>
          <a:xfrm>
            <a:off x="390418" y="2211884"/>
            <a:ext cx="8801753" cy="418203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nSpc>
                <a:spcPct val="150000"/>
              </a:lnSpc>
              <a:buFont typeface="Wingdings" panose="05000000000000000000" pitchFamily="2" charset="2"/>
              <a:buChar char="l"/>
            </a:pPr>
            <a:r>
              <a:rPr lang="en-US" altLang="zh-CN" dirty="0"/>
              <a:t>403 Forbidden - [*] </a:t>
            </a:r>
            <a:r>
              <a:rPr lang="zh-CN" altLang="en-US" dirty="0"/>
              <a:t>表示用户得到授权（与</a:t>
            </a:r>
            <a:r>
              <a:rPr lang="en-US" altLang="zh-CN" dirty="0"/>
              <a:t>401</a:t>
            </a:r>
            <a:r>
              <a:rPr lang="zh-CN" altLang="en-US" dirty="0"/>
              <a:t>错误相对），但是访问是被禁止的。</a:t>
            </a:r>
          </a:p>
          <a:p>
            <a:pPr marL="285750" indent="-285750">
              <a:lnSpc>
                <a:spcPct val="150000"/>
              </a:lnSpc>
              <a:buFont typeface="Wingdings" panose="05000000000000000000" pitchFamily="2" charset="2"/>
              <a:buChar char="l"/>
            </a:pPr>
            <a:r>
              <a:rPr lang="en-US" altLang="zh-CN" dirty="0"/>
              <a:t>404 NOT FOUND - [*]</a:t>
            </a:r>
            <a:r>
              <a:rPr lang="zh-CN" altLang="en-US" dirty="0"/>
              <a:t>：用户发出的请求针对的是不存在的记录，服务器没有进行操作，该操作是幂等的。</a:t>
            </a:r>
          </a:p>
          <a:p>
            <a:pPr marL="285750" indent="-285750">
              <a:lnSpc>
                <a:spcPct val="150000"/>
              </a:lnSpc>
              <a:buFont typeface="Wingdings" panose="05000000000000000000" pitchFamily="2" charset="2"/>
              <a:buChar char="l"/>
            </a:pPr>
            <a:r>
              <a:rPr lang="en-US" altLang="zh-CN" dirty="0"/>
              <a:t>406 Not Acceptable - [GET]</a:t>
            </a:r>
            <a:r>
              <a:rPr lang="zh-CN" altLang="en-US" dirty="0"/>
              <a:t>：用户请求的格式不可得（比如用户请求</a:t>
            </a:r>
            <a:r>
              <a:rPr lang="en-US" altLang="zh-CN" dirty="0"/>
              <a:t>JSON</a:t>
            </a:r>
            <a:r>
              <a:rPr lang="zh-CN" altLang="en-US" dirty="0"/>
              <a:t>格式，但是只有</a:t>
            </a:r>
            <a:r>
              <a:rPr lang="en-US" altLang="zh-CN" dirty="0"/>
              <a:t>XML</a:t>
            </a:r>
            <a:r>
              <a:rPr lang="zh-CN" altLang="en-US" dirty="0"/>
              <a:t>格式）。</a:t>
            </a:r>
          </a:p>
          <a:p>
            <a:pPr marL="285750" indent="-285750">
              <a:lnSpc>
                <a:spcPct val="150000"/>
              </a:lnSpc>
              <a:buFont typeface="Wingdings" panose="05000000000000000000" pitchFamily="2" charset="2"/>
              <a:buChar char="l"/>
            </a:pPr>
            <a:r>
              <a:rPr lang="en-US" altLang="zh-CN" dirty="0"/>
              <a:t>410 Gone -[GET]</a:t>
            </a:r>
            <a:r>
              <a:rPr lang="zh-CN" altLang="en-US" dirty="0"/>
              <a:t>：用户请求的资源被永久删除，且不会再得到的。</a:t>
            </a:r>
          </a:p>
          <a:p>
            <a:pPr marL="285750" indent="-285750">
              <a:lnSpc>
                <a:spcPct val="150000"/>
              </a:lnSpc>
              <a:buFont typeface="Wingdings" panose="05000000000000000000" pitchFamily="2" charset="2"/>
              <a:buChar char="l"/>
            </a:pPr>
            <a:r>
              <a:rPr lang="en-US" altLang="zh-CN" dirty="0"/>
              <a:t>422 </a:t>
            </a:r>
            <a:r>
              <a:rPr lang="en-US" altLang="zh-CN" dirty="0" err="1"/>
              <a:t>Unprocesable</a:t>
            </a:r>
            <a:r>
              <a:rPr lang="en-US" altLang="zh-CN" dirty="0"/>
              <a:t> entity - [POST/PUT/PATCH] </a:t>
            </a:r>
            <a:r>
              <a:rPr lang="zh-CN" altLang="en-US" dirty="0"/>
              <a:t>当创建一个对象时，发生一个验证错误。</a:t>
            </a:r>
          </a:p>
          <a:p>
            <a:pPr marL="285750" indent="-285750">
              <a:lnSpc>
                <a:spcPct val="150000"/>
              </a:lnSpc>
              <a:buFont typeface="Wingdings" panose="05000000000000000000" pitchFamily="2" charset="2"/>
              <a:buChar char="l"/>
            </a:pPr>
            <a:r>
              <a:rPr lang="en-US" altLang="zh-CN" dirty="0"/>
              <a:t>500 INTERNAL SERVER ERROR - [*]</a:t>
            </a:r>
            <a:r>
              <a:rPr lang="zh-CN" altLang="en-US" dirty="0"/>
              <a:t>：服务器发生错误，用户将无法判断发出的请求是否成功。</a:t>
            </a:r>
          </a:p>
        </p:txBody>
      </p:sp>
    </p:spTree>
    <p:extLst>
      <p:ext uri="{BB962C8B-B14F-4D97-AF65-F5344CB8AC3E}">
        <p14:creationId xmlns:p14="http://schemas.microsoft.com/office/powerpoint/2010/main" val="12702622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p:cNvSpPr/>
          <p:nvPr/>
        </p:nvSpPr>
        <p:spPr>
          <a:xfrm>
            <a:off x="0" y="1073427"/>
            <a:ext cx="23555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735497" y="1073426"/>
            <a:ext cx="2671970"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TextBox 22"/>
          <p:cNvSpPr txBox="1"/>
          <p:nvPr/>
        </p:nvSpPr>
        <p:spPr>
          <a:xfrm>
            <a:off x="1051892" y="1065798"/>
            <a:ext cx="2499382" cy="369332"/>
          </a:xfrm>
          <a:prstGeom prst="rect">
            <a:avLst/>
          </a:prstGeom>
          <a:noFill/>
        </p:spPr>
        <p:txBody>
          <a:bodyPr wrap="squar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RESTful API</a:t>
            </a:r>
            <a:r>
              <a:rPr lang="zh-CN" altLang="en-US" dirty="0">
                <a:solidFill>
                  <a:schemeClr val="bg1"/>
                </a:solidFill>
                <a:latin typeface="微软雅黑" panose="020B0503020204020204" pitchFamily="34" charset="-122"/>
                <a:ea typeface="微软雅黑" panose="020B0503020204020204" pitchFamily="34" charset="-122"/>
              </a:rPr>
              <a:t>设计指南</a:t>
            </a:r>
          </a:p>
        </p:txBody>
      </p:sp>
      <p:sp>
        <p:nvSpPr>
          <p:cNvPr id="24" name="TextBox 23"/>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r>
              <a:rPr lang="en-US" altLang="zh-CN" sz="2400" b="1" dirty="0">
                <a:solidFill>
                  <a:schemeClr val="bg1"/>
                </a:solidFill>
                <a:latin typeface="微软雅黑" panose="020B0503020204020204" pitchFamily="34" charset="-122"/>
                <a:ea typeface="微软雅黑" panose="020B0503020204020204" pitchFamily="34" charset="-122"/>
              </a:rPr>
              <a:t>REST</a:t>
            </a:r>
            <a:r>
              <a:rPr lang="zh-CN" altLang="en-US" sz="2400" b="1" dirty="0">
                <a:solidFill>
                  <a:schemeClr val="bg1"/>
                </a:solidFill>
                <a:latin typeface="微软雅黑" panose="020B0503020204020204" pitchFamily="34" charset="-122"/>
                <a:ea typeface="微软雅黑" panose="020B0503020204020204" pitchFamily="34" charset="-122"/>
              </a:rPr>
              <a:t>架构风格介绍</a:t>
            </a:r>
          </a:p>
        </p:txBody>
      </p:sp>
      <p:sp>
        <p:nvSpPr>
          <p:cNvPr id="8" name="内容占位符 2"/>
          <p:cNvSpPr txBox="1">
            <a:spLocks/>
          </p:cNvSpPr>
          <p:nvPr/>
        </p:nvSpPr>
        <p:spPr>
          <a:xfrm>
            <a:off x="313844" y="1837851"/>
            <a:ext cx="8915400" cy="3777622"/>
          </a:xfrm>
          <a:prstGeom prst="rect">
            <a:avLst/>
          </a:prstGeom>
        </p:spPr>
        <p:txBody>
          <a:bodyPr/>
          <a:lstStyle>
            <a:lvl1pPr marL="274320" indent="-228600" algn="l" defTabSz="914400" rtl="0" eaLnBrk="1" latinLnBrk="0" hangingPunct="1">
              <a:lnSpc>
                <a:spcPct val="90000"/>
              </a:lnSpc>
              <a:spcBef>
                <a:spcPts val="1800"/>
              </a:spcBef>
              <a:buClr>
                <a:schemeClr val="tx2"/>
              </a:buClr>
              <a:buSzPct val="80000"/>
              <a:buFont typeface="Wingdings" pitchFamily="2" charset="2"/>
              <a:buChar char="§"/>
              <a:defRPr lang="zh-CN" sz="2000" kern="1200">
                <a:solidFill>
                  <a:schemeClr val="tx2"/>
                </a:solidFill>
                <a:latin typeface="Microsoft YaHei" panose="020B0503020204020204" pitchFamily="34" charset="-122"/>
                <a:ea typeface="Microsoft YaHei" panose="020B0503020204020204" pitchFamily="34" charset="-122"/>
                <a:cs typeface="+mn-cs"/>
              </a:defRPr>
            </a:lvl1pPr>
            <a:lvl2pPr marL="594360" indent="-228600" algn="l" defTabSz="914400" rtl="0" eaLnBrk="1" latinLnBrk="0" hangingPunct="1">
              <a:lnSpc>
                <a:spcPct val="90000"/>
              </a:lnSpc>
              <a:spcBef>
                <a:spcPts val="1000"/>
              </a:spcBef>
              <a:buClr>
                <a:schemeClr val="tx2"/>
              </a:buClr>
              <a:buSzPct val="80000"/>
              <a:buFont typeface="Wingdings" pitchFamily="2" charset="2"/>
              <a:buChar char="§"/>
              <a:defRPr lang="zh-CN" sz="1800" kern="1200">
                <a:solidFill>
                  <a:schemeClr val="tx2"/>
                </a:solidFill>
                <a:latin typeface="Microsoft YaHei" panose="020B0503020204020204" pitchFamily="34" charset="-122"/>
                <a:ea typeface="Microsoft YaHei" panose="020B0503020204020204" pitchFamily="34" charset="-122"/>
                <a:cs typeface="+mn-cs"/>
              </a:defRPr>
            </a:lvl2pPr>
            <a:lvl3pPr marL="914400" indent="-228600" algn="l" defTabSz="914400" rtl="0" eaLnBrk="1" latinLnBrk="0" hangingPunct="1">
              <a:lnSpc>
                <a:spcPct val="90000"/>
              </a:lnSpc>
              <a:spcBef>
                <a:spcPts val="800"/>
              </a:spcBef>
              <a:buClr>
                <a:schemeClr val="tx2"/>
              </a:buClr>
              <a:buSzPct val="80000"/>
              <a:buFont typeface="Wingdings" pitchFamily="2" charset="2"/>
              <a:buChar char="§"/>
              <a:defRPr lang="zh-CN" sz="1600" kern="1200">
                <a:solidFill>
                  <a:schemeClr val="tx2"/>
                </a:solidFill>
                <a:latin typeface="Microsoft YaHei" panose="020B0503020204020204" pitchFamily="34" charset="-122"/>
                <a:ea typeface="Microsoft YaHei" panose="020B0503020204020204" pitchFamily="34" charset="-122"/>
                <a:cs typeface="+mn-cs"/>
              </a:defRPr>
            </a:lvl3pPr>
            <a:lvl4pPr marL="123444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4pPr>
            <a:lvl5pPr marL="155448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5pPr>
            <a:lvl6pPr marL="1874520" indent="-228600" algn="l" defTabSz="914400" rtl="0" eaLnBrk="1" latinLnBrk="0" hangingPunct="1">
              <a:lnSpc>
                <a:spcPct val="90000"/>
              </a:lnSpc>
              <a:spcBef>
                <a:spcPts val="800"/>
              </a:spcBef>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6pPr>
            <a:lvl7pPr marL="219456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7pPr>
            <a:lvl8pPr marL="251460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8pPr>
            <a:lvl9pPr marL="283464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9pPr>
          </a:lstStyle>
          <a:p>
            <a:r>
              <a:rPr lang="zh-CN" altLang="en-US" dirty="0"/>
              <a:t>错误处理（</a:t>
            </a:r>
            <a:r>
              <a:rPr lang="en-US" altLang="zh-CN" dirty="0"/>
              <a:t>Error handling</a:t>
            </a:r>
            <a:r>
              <a:rPr lang="zh-CN" altLang="en-US" dirty="0"/>
              <a:t>）</a:t>
            </a:r>
          </a:p>
          <a:p>
            <a:pPr marL="0" indent="0">
              <a:buFont typeface="Wingdings" pitchFamily="2" charset="2"/>
              <a:buNone/>
            </a:pPr>
            <a:r>
              <a:rPr lang="zh-CN" altLang="en-US" dirty="0"/>
              <a:t>如果状态码是</a:t>
            </a:r>
            <a:r>
              <a:rPr lang="en-US" altLang="zh-CN" dirty="0"/>
              <a:t>4xx</a:t>
            </a:r>
            <a:r>
              <a:rPr lang="zh-CN" altLang="en-US" dirty="0"/>
              <a:t>，就应该向用户返回出错信息。一般来说，返回的信息中将</a:t>
            </a:r>
            <a:r>
              <a:rPr lang="en-US" altLang="zh-CN" dirty="0"/>
              <a:t>error</a:t>
            </a:r>
            <a:r>
              <a:rPr lang="zh-CN" altLang="en-US" dirty="0"/>
              <a:t>作为键名，出错信息作为键值即可。</a:t>
            </a:r>
          </a:p>
          <a:p>
            <a:pPr marL="0" indent="0">
              <a:buFont typeface="Wingdings" pitchFamily="2" charset="2"/>
              <a:buNone/>
            </a:pPr>
            <a:endParaRPr lang="zh-CN" altLang="en-US" dirty="0"/>
          </a:p>
        </p:txBody>
      </p:sp>
      <p:sp>
        <p:nvSpPr>
          <p:cNvPr id="10" name="矩形 9"/>
          <p:cNvSpPr/>
          <p:nvPr/>
        </p:nvSpPr>
        <p:spPr>
          <a:xfrm>
            <a:off x="467252" y="3161310"/>
            <a:ext cx="8788306" cy="14253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en-US" altLang="zh-CN" dirty="0"/>
              <a:t>{</a:t>
            </a:r>
          </a:p>
          <a:p>
            <a:pPr>
              <a:lnSpc>
                <a:spcPct val="150000"/>
              </a:lnSpc>
            </a:pPr>
            <a:r>
              <a:rPr lang="en-US" altLang="zh-CN" dirty="0"/>
              <a:t>    error: </a:t>
            </a:r>
            <a:r>
              <a:rPr lang="en-US" altLang="zh-CN" dirty="0">
                <a:solidFill>
                  <a:srgbClr val="FFFF00"/>
                </a:solidFill>
              </a:rPr>
              <a:t>"Invalid API key"</a:t>
            </a:r>
          </a:p>
          <a:p>
            <a:pPr>
              <a:lnSpc>
                <a:spcPct val="150000"/>
              </a:lnSpc>
            </a:pPr>
            <a:r>
              <a:rPr lang="en-US" altLang="zh-CN" dirty="0"/>
              <a:t>}</a:t>
            </a:r>
            <a:endParaRPr lang="zh-CN" altLang="en-US" dirty="0"/>
          </a:p>
        </p:txBody>
      </p:sp>
    </p:spTree>
    <p:extLst>
      <p:ext uri="{BB962C8B-B14F-4D97-AF65-F5344CB8AC3E}">
        <p14:creationId xmlns:p14="http://schemas.microsoft.com/office/powerpoint/2010/main" val="30086993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p:cNvSpPr/>
          <p:nvPr/>
        </p:nvSpPr>
        <p:spPr>
          <a:xfrm>
            <a:off x="0" y="1073427"/>
            <a:ext cx="23555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735497" y="1073426"/>
            <a:ext cx="2671970"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TextBox 22"/>
          <p:cNvSpPr txBox="1"/>
          <p:nvPr/>
        </p:nvSpPr>
        <p:spPr>
          <a:xfrm>
            <a:off x="1051892" y="1065798"/>
            <a:ext cx="2499382" cy="369332"/>
          </a:xfrm>
          <a:prstGeom prst="rect">
            <a:avLst/>
          </a:prstGeom>
          <a:noFill/>
        </p:spPr>
        <p:txBody>
          <a:bodyPr wrap="squar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RESTful API</a:t>
            </a:r>
            <a:r>
              <a:rPr lang="zh-CN" altLang="en-US" dirty="0">
                <a:solidFill>
                  <a:schemeClr val="bg1"/>
                </a:solidFill>
                <a:latin typeface="微软雅黑" panose="020B0503020204020204" pitchFamily="34" charset="-122"/>
                <a:ea typeface="微软雅黑" panose="020B0503020204020204" pitchFamily="34" charset="-122"/>
              </a:rPr>
              <a:t>设计指南</a:t>
            </a:r>
          </a:p>
        </p:txBody>
      </p:sp>
      <p:sp>
        <p:nvSpPr>
          <p:cNvPr id="24" name="TextBox 23"/>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r>
              <a:rPr lang="en-US" altLang="zh-CN" sz="2400" b="1" dirty="0">
                <a:solidFill>
                  <a:schemeClr val="bg1"/>
                </a:solidFill>
                <a:latin typeface="微软雅黑" panose="020B0503020204020204" pitchFamily="34" charset="-122"/>
                <a:ea typeface="微软雅黑" panose="020B0503020204020204" pitchFamily="34" charset="-122"/>
              </a:rPr>
              <a:t>REST</a:t>
            </a:r>
            <a:r>
              <a:rPr lang="zh-CN" altLang="en-US" sz="2400" b="1" dirty="0">
                <a:solidFill>
                  <a:schemeClr val="bg1"/>
                </a:solidFill>
                <a:latin typeface="微软雅黑" panose="020B0503020204020204" pitchFamily="34" charset="-122"/>
                <a:ea typeface="微软雅黑" panose="020B0503020204020204" pitchFamily="34" charset="-122"/>
              </a:rPr>
              <a:t>架构风格介绍</a:t>
            </a:r>
          </a:p>
        </p:txBody>
      </p:sp>
      <p:sp>
        <p:nvSpPr>
          <p:cNvPr id="9" name="内容占位符 2"/>
          <p:cNvSpPr txBox="1">
            <a:spLocks/>
          </p:cNvSpPr>
          <p:nvPr/>
        </p:nvSpPr>
        <p:spPr>
          <a:xfrm>
            <a:off x="228784" y="1740195"/>
            <a:ext cx="8915400" cy="3777622"/>
          </a:xfrm>
          <a:prstGeom prst="rect">
            <a:avLst/>
          </a:prstGeom>
        </p:spPr>
        <p:txBody>
          <a:bodyPr/>
          <a:lstStyle>
            <a:lvl1pPr marL="274320" indent="-228600" algn="l" defTabSz="914400" rtl="0" eaLnBrk="1" latinLnBrk="0" hangingPunct="1">
              <a:lnSpc>
                <a:spcPct val="90000"/>
              </a:lnSpc>
              <a:spcBef>
                <a:spcPts val="1800"/>
              </a:spcBef>
              <a:buClr>
                <a:schemeClr val="tx2"/>
              </a:buClr>
              <a:buSzPct val="80000"/>
              <a:buFont typeface="Wingdings" pitchFamily="2" charset="2"/>
              <a:buChar char="§"/>
              <a:defRPr lang="zh-CN" sz="2000" kern="1200">
                <a:solidFill>
                  <a:schemeClr val="tx2"/>
                </a:solidFill>
                <a:latin typeface="Microsoft YaHei" panose="020B0503020204020204" pitchFamily="34" charset="-122"/>
                <a:ea typeface="Microsoft YaHei" panose="020B0503020204020204" pitchFamily="34" charset="-122"/>
                <a:cs typeface="+mn-cs"/>
              </a:defRPr>
            </a:lvl1pPr>
            <a:lvl2pPr marL="594360" indent="-228600" algn="l" defTabSz="914400" rtl="0" eaLnBrk="1" latinLnBrk="0" hangingPunct="1">
              <a:lnSpc>
                <a:spcPct val="90000"/>
              </a:lnSpc>
              <a:spcBef>
                <a:spcPts val="1000"/>
              </a:spcBef>
              <a:buClr>
                <a:schemeClr val="tx2"/>
              </a:buClr>
              <a:buSzPct val="80000"/>
              <a:buFont typeface="Wingdings" pitchFamily="2" charset="2"/>
              <a:buChar char="§"/>
              <a:defRPr lang="zh-CN" sz="1800" kern="1200">
                <a:solidFill>
                  <a:schemeClr val="tx2"/>
                </a:solidFill>
                <a:latin typeface="Microsoft YaHei" panose="020B0503020204020204" pitchFamily="34" charset="-122"/>
                <a:ea typeface="Microsoft YaHei" panose="020B0503020204020204" pitchFamily="34" charset="-122"/>
                <a:cs typeface="+mn-cs"/>
              </a:defRPr>
            </a:lvl2pPr>
            <a:lvl3pPr marL="914400" indent="-228600" algn="l" defTabSz="914400" rtl="0" eaLnBrk="1" latinLnBrk="0" hangingPunct="1">
              <a:lnSpc>
                <a:spcPct val="90000"/>
              </a:lnSpc>
              <a:spcBef>
                <a:spcPts val="800"/>
              </a:spcBef>
              <a:buClr>
                <a:schemeClr val="tx2"/>
              </a:buClr>
              <a:buSzPct val="80000"/>
              <a:buFont typeface="Wingdings" pitchFamily="2" charset="2"/>
              <a:buChar char="§"/>
              <a:defRPr lang="zh-CN" sz="1600" kern="1200">
                <a:solidFill>
                  <a:schemeClr val="tx2"/>
                </a:solidFill>
                <a:latin typeface="Microsoft YaHei" panose="020B0503020204020204" pitchFamily="34" charset="-122"/>
                <a:ea typeface="Microsoft YaHei" panose="020B0503020204020204" pitchFamily="34" charset="-122"/>
                <a:cs typeface="+mn-cs"/>
              </a:defRPr>
            </a:lvl3pPr>
            <a:lvl4pPr marL="123444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4pPr>
            <a:lvl5pPr marL="155448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5pPr>
            <a:lvl6pPr marL="1874520" indent="-228600" algn="l" defTabSz="914400" rtl="0" eaLnBrk="1" latinLnBrk="0" hangingPunct="1">
              <a:lnSpc>
                <a:spcPct val="90000"/>
              </a:lnSpc>
              <a:spcBef>
                <a:spcPts val="800"/>
              </a:spcBef>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6pPr>
            <a:lvl7pPr marL="219456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7pPr>
            <a:lvl8pPr marL="251460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8pPr>
            <a:lvl9pPr marL="283464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9pPr>
          </a:lstStyle>
          <a:p>
            <a:r>
              <a:rPr lang="zh-CN" altLang="en-US" dirty="0"/>
              <a:t>返回结果</a:t>
            </a:r>
          </a:p>
          <a:p>
            <a:pPr marL="0" indent="0">
              <a:buFont typeface="Wingdings" pitchFamily="2" charset="2"/>
              <a:buNone/>
            </a:pPr>
            <a:r>
              <a:rPr lang="zh-CN" altLang="en-US" dirty="0"/>
              <a:t>针对不同操作，服务器向用户返回的结果应该符合以下规范。</a:t>
            </a:r>
          </a:p>
          <a:p>
            <a:pPr marL="0" indent="0">
              <a:buFont typeface="Wingdings" pitchFamily="2" charset="2"/>
              <a:buNone/>
            </a:pPr>
            <a:endParaRPr lang="zh-CN" altLang="en-US" dirty="0"/>
          </a:p>
        </p:txBody>
      </p:sp>
      <p:sp>
        <p:nvSpPr>
          <p:cNvPr id="11" name="矩形 10"/>
          <p:cNvSpPr/>
          <p:nvPr/>
        </p:nvSpPr>
        <p:spPr>
          <a:xfrm>
            <a:off x="343084" y="2878921"/>
            <a:ext cx="8686800" cy="281043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nSpc>
                <a:spcPct val="150000"/>
              </a:lnSpc>
              <a:buFont typeface="Wingdings" panose="05000000000000000000" pitchFamily="2" charset="2"/>
              <a:buChar char="l"/>
            </a:pPr>
            <a:r>
              <a:rPr lang="en-US" altLang="zh-CN" dirty="0"/>
              <a:t>GET /collection</a:t>
            </a:r>
            <a:r>
              <a:rPr lang="zh-CN" altLang="en-US" dirty="0"/>
              <a:t>：返回资源对象的列表（数组）</a:t>
            </a:r>
          </a:p>
          <a:p>
            <a:pPr marL="285750" indent="-285750">
              <a:lnSpc>
                <a:spcPct val="150000"/>
              </a:lnSpc>
              <a:buFont typeface="Wingdings" panose="05000000000000000000" pitchFamily="2" charset="2"/>
              <a:buChar char="l"/>
            </a:pPr>
            <a:r>
              <a:rPr lang="en-US" altLang="zh-CN" dirty="0"/>
              <a:t>GET /collection/resource</a:t>
            </a:r>
            <a:r>
              <a:rPr lang="zh-CN" altLang="en-US" dirty="0"/>
              <a:t>：返回单个资源对象</a:t>
            </a:r>
          </a:p>
          <a:p>
            <a:pPr marL="285750" indent="-285750">
              <a:lnSpc>
                <a:spcPct val="150000"/>
              </a:lnSpc>
              <a:buFont typeface="Wingdings" panose="05000000000000000000" pitchFamily="2" charset="2"/>
              <a:buChar char="l"/>
            </a:pPr>
            <a:r>
              <a:rPr lang="en-US" altLang="zh-CN" dirty="0"/>
              <a:t>POST /collection</a:t>
            </a:r>
            <a:r>
              <a:rPr lang="zh-CN" altLang="en-US" dirty="0"/>
              <a:t>：返回新生成的资源对象</a:t>
            </a:r>
          </a:p>
          <a:p>
            <a:pPr marL="285750" indent="-285750">
              <a:lnSpc>
                <a:spcPct val="150000"/>
              </a:lnSpc>
              <a:buFont typeface="Wingdings" panose="05000000000000000000" pitchFamily="2" charset="2"/>
              <a:buChar char="l"/>
            </a:pPr>
            <a:r>
              <a:rPr lang="en-US" altLang="zh-CN" dirty="0"/>
              <a:t>PUT /collection/resource</a:t>
            </a:r>
            <a:r>
              <a:rPr lang="zh-CN" altLang="en-US" dirty="0"/>
              <a:t>：返回完整的资源对象</a:t>
            </a:r>
          </a:p>
          <a:p>
            <a:pPr marL="285750" indent="-285750">
              <a:lnSpc>
                <a:spcPct val="150000"/>
              </a:lnSpc>
              <a:buFont typeface="Wingdings" panose="05000000000000000000" pitchFamily="2" charset="2"/>
              <a:buChar char="l"/>
            </a:pPr>
            <a:r>
              <a:rPr lang="en-US" altLang="zh-CN" dirty="0"/>
              <a:t>PATCH /collection/resource</a:t>
            </a:r>
            <a:r>
              <a:rPr lang="zh-CN" altLang="en-US" dirty="0"/>
              <a:t>：返回完整的资源对象</a:t>
            </a:r>
          </a:p>
          <a:p>
            <a:pPr marL="285750" indent="-285750">
              <a:lnSpc>
                <a:spcPct val="150000"/>
              </a:lnSpc>
              <a:buFont typeface="Wingdings" panose="05000000000000000000" pitchFamily="2" charset="2"/>
              <a:buChar char="l"/>
            </a:pPr>
            <a:r>
              <a:rPr lang="en-US" altLang="zh-CN" dirty="0"/>
              <a:t>DELETE /collection/resource</a:t>
            </a:r>
            <a:r>
              <a:rPr lang="zh-CN" altLang="en-US" dirty="0"/>
              <a:t>：返回一个空文档</a:t>
            </a:r>
          </a:p>
        </p:txBody>
      </p:sp>
    </p:spTree>
    <p:extLst>
      <p:ext uri="{BB962C8B-B14F-4D97-AF65-F5344CB8AC3E}">
        <p14:creationId xmlns:p14="http://schemas.microsoft.com/office/powerpoint/2010/main" val="2357543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p:cNvSpPr/>
          <p:nvPr/>
        </p:nvSpPr>
        <p:spPr>
          <a:xfrm>
            <a:off x="0" y="1073427"/>
            <a:ext cx="23555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735497" y="1073426"/>
            <a:ext cx="2671970"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TextBox 22"/>
          <p:cNvSpPr txBox="1"/>
          <p:nvPr/>
        </p:nvSpPr>
        <p:spPr>
          <a:xfrm>
            <a:off x="1051892" y="1065798"/>
            <a:ext cx="2499382" cy="369332"/>
          </a:xfrm>
          <a:prstGeom prst="rect">
            <a:avLst/>
          </a:prstGeom>
          <a:noFill/>
        </p:spPr>
        <p:txBody>
          <a:bodyPr wrap="squar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RESTful API</a:t>
            </a:r>
            <a:r>
              <a:rPr lang="zh-CN" altLang="en-US" dirty="0">
                <a:solidFill>
                  <a:schemeClr val="bg1"/>
                </a:solidFill>
                <a:latin typeface="微软雅黑" panose="020B0503020204020204" pitchFamily="34" charset="-122"/>
                <a:ea typeface="微软雅黑" panose="020B0503020204020204" pitchFamily="34" charset="-122"/>
              </a:rPr>
              <a:t>设计指南</a:t>
            </a:r>
          </a:p>
        </p:txBody>
      </p:sp>
      <p:sp>
        <p:nvSpPr>
          <p:cNvPr id="24" name="TextBox 23"/>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r>
              <a:rPr lang="en-US" altLang="zh-CN" sz="2400" b="1" dirty="0">
                <a:solidFill>
                  <a:schemeClr val="bg1"/>
                </a:solidFill>
                <a:latin typeface="微软雅黑" panose="020B0503020204020204" pitchFamily="34" charset="-122"/>
                <a:ea typeface="微软雅黑" panose="020B0503020204020204" pitchFamily="34" charset="-122"/>
              </a:rPr>
              <a:t>REST</a:t>
            </a:r>
            <a:r>
              <a:rPr lang="zh-CN" altLang="en-US" sz="2400" b="1" dirty="0">
                <a:solidFill>
                  <a:schemeClr val="bg1"/>
                </a:solidFill>
                <a:latin typeface="微软雅黑" panose="020B0503020204020204" pitchFamily="34" charset="-122"/>
                <a:ea typeface="微软雅黑" panose="020B0503020204020204" pitchFamily="34" charset="-122"/>
              </a:rPr>
              <a:t>架构风格介绍</a:t>
            </a:r>
          </a:p>
        </p:txBody>
      </p:sp>
      <p:sp>
        <p:nvSpPr>
          <p:cNvPr id="8" name="内容占位符 2"/>
          <p:cNvSpPr txBox="1">
            <a:spLocks/>
          </p:cNvSpPr>
          <p:nvPr/>
        </p:nvSpPr>
        <p:spPr>
          <a:xfrm>
            <a:off x="212651" y="1601973"/>
            <a:ext cx="11897833" cy="3777622"/>
          </a:xfrm>
          <a:prstGeom prst="rect">
            <a:avLst/>
          </a:prstGeom>
        </p:spPr>
        <p:txBody>
          <a:bodyPr/>
          <a:lstStyle>
            <a:lvl1pPr marL="274320" indent="-228600" algn="l" defTabSz="914400" rtl="0" eaLnBrk="1" latinLnBrk="0" hangingPunct="1">
              <a:lnSpc>
                <a:spcPct val="90000"/>
              </a:lnSpc>
              <a:spcBef>
                <a:spcPts val="1800"/>
              </a:spcBef>
              <a:buClr>
                <a:schemeClr val="tx2"/>
              </a:buClr>
              <a:buSzPct val="80000"/>
              <a:buFont typeface="Wingdings" pitchFamily="2" charset="2"/>
              <a:buChar char="§"/>
              <a:defRPr lang="zh-CN" sz="2000" kern="1200">
                <a:solidFill>
                  <a:schemeClr val="tx2"/>
                </a:solidFill>
                <a:latin typeface="Microsoft YaHei" panose="020B0503020204020204" pitchFamily="34" charset="-122"/>
                <a:ea typeface="Microsoft YaHei" panose="020B0503020204020204" pitchFamily="34" charset="-122"/>
                <a:cs typeface="+mn-cs"/>
              </a:defRPr>
            </a:lvl1pPr>
            <a:lvl2pPr marL="594360" indent="-228600" algn="l" defTabSz="914400" rtl="0" eaLnBrk="1" latinLnBrk="0" hangingPunct="1">
              <a:lnSpc>
                <a:spcPct val="90000"/>
              </a:lnSpc>
              <a:spcBef>
                <a:spcPts val="1000"/>
              </a:spcBef>
              <a:buClr>
                <a:schemeClr val="tx2"/>
              </a:buClr>
              <a:buSzPct val="80000"/>
              <a:buFont typeface="Wingdings" pitchFamily="2" charset="2"/>
              <a:buChar char="§"/>
              <a:defRPr lang="zh-CN" sz="1800" kern="1200">
                <a:solidFill>
                  <a:schemeClr val="tx2"/>
                </a:solidFill>
                <a:latin typeface="Microsoft YaHei" panose="020B0503020204020204" pitchFamily="34" charset="-122"/>
                <a:ea typeface="Microsoft YaHei" panose="020B0503020204020204" pitchFamily="34" charset="-122"/>
                <a:cs typeface="+mn-cs"/>
              </a:defRPr>
            </a:lvl2pPr>
            <a:lvl3pPr marL="914400" indent="-228600" algn="l" defTabSz="914400" rtl="0" eaLnBrk="1" latinLnBrk="0" hangingPunct="1">
              <a:lnSpc>
                <a:spcPct val="90000"/>
              </a:lnSpc>
              <a:spcBef>
                <a:spcPts val="800"/>
              </a:spcBef>
              <a:buClr>
                <a:schemeClr val="tx2"/>
              </a:buClr>
              <a:buSzPct val="80000"/>
              <a:buFont typeface="Wingdings" pitchFamily="2" charset="2"/>
              <a:buChar char="§"/>
              <a:defRPr lang="zh-CN" sz="1600" kern="1200">
                <a:solidFill>
                  <a:schemeClr val="tx2"/>
                </a:solidFill>
                <a:latin typeface="Microsoft YaHei" panose="020B0503020204020204" pitchFamily="34" charset="-122"/>
                <a:ea typeface="Microsoft YaHei" panose="020B0503020204020204" pitchFamily="34" charset="-122"/>
                <a:cs typeface="+mn-cs"/>
              </a:defRPr>
            </a:lvl3pPr>
            <a:lvl4pPr marL="123444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4pPr>
            <a:lvl5pPr marL="155448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5pPr>
            <a:lvl6pPr marL="1874520" indent="-228600" algn="l" defTabSz="914400" rtl="0" eaLnBrk="1" latinLnBrk="0" hangingPunct="1">
              <a:lnSpc>
                <a:spcPct val="90000"/>
              </a:lnSpc>
              <a:spcBef>
                <a:spcPts val="800"/>
              </a:spcBef>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6pPr>
            <a:lvl7pPr marL="219456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7pPr>
            <a:lvl8pPr marL="251460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8pPr>
            <a:lvl9pPr marL="283464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9pPr>
          </a:lstStyle>
          <a:p>
            <a:r>
              <a:rPr lang="en-US" altLang="zh-CN" dirty="0"/>
              <a:t>Hypermedia API</a:t>
            </a:r>
          </a:p>
          <a:p>
            <a:pPr marL="0" indent="0">
              <a:buFont typeface="Wingdings" pitchFamily="2" charset="2"/>
              <a:buNone/>
            </a:pPr>
            <a:r>
              <a:rPr lang="en-US" altLang="zh-CN" dirty="0"/>
              <a:t>RESTful API</a:t>
            </a:r>
            <a:r>
              <a:rPr lang="zh-CN" altLang="en-US" dirty="0"/>
              <a:t>最好做到</a:t>
            </a:r>
            <a:r>
              <a:rPr lang="en-US" altLang="zh-CN" dirty="0"/>
              <a:t>Hypermedia</a:t>
            </a:r>
            <a:r>
              <a:rPr lang="zh-CN" altLang="en-US" dirty="0"/>
              <a:t>，即返回结果中提供链接，连向其他</a:t>
            </a:r>
            <a:r>
              <a:rPr lang="en-US" altLang="zh-CN" dirty="0"/>
              <a:t>API</a:t>
            </a:r>
            <a:r>
              <a:rPr lang="zh-CN" altLang="en-US" dirty="0"/>
              <a:t>方法，使得用户不查文档，也知道下一步应该做什么。</a:t>
            </a:r>
          </a:p>
          <a:p>
            <a:pPr marL="0" indent="0">
              <a:buFont typeface="Wingdings" pitchFamily="2" charset="2"/>
              <a:buNone/>
            </a:pPr>
            <a:r>
              <a:rPr lang="zh-CN" altLang="en-US" dirty="0"/>
              <a:t>比如，当用户向</a:t>
            </a:r>
            <a:r>
              <a:rPr lang="en-US" altLang="zh-CN" dirty="0"/>
              <a:t>api.example.com</a:t>
            </a:r>
            <a:r>
              <a:rPr lang="zh-CN" altLang="en-US" dirty="0"/>
              <a:t>的根目录发出请求，会得到这样一个文档。</a:t>
            </a:r>
          </a:p>
          <a:p>
            <a:pPr marL="0" indent="0">
              <a:buFont typeface="Wingdings" pitchFamily="2" charset="2"/>
              <a:buNone/>
            </a:pPr>
            <a:endParaRPr lang="zh-CN" altLang="en-US" dirty="0"/>
          </a:p>
        </p:txBody>
      </p:sp>
      <p:sp>
        <p:nvSpPr>
          <p:cNvPr id="10" name="矩形 9"/>
          <p:cNvSpPr/>
          <p:nvPr/>
        </p:nvSpPr>
        <p:spPr>
          <a:xfrm>
            <a:off x="3198797" y="3472824"/>
            <a:ext cx="8911687" cy="26356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en-US" altLang="zh-CN" dirty="0"/>
              <a:t>{"link": {</a:t>
            </a:r>
          </a:p>
          <a:p>
            <a:pPr>
              <a:lnSpc>
                <a:spcPct val="150000"/>
              </a:lnSpc>
            </a:pPr>
            <a:r>
              <a:rPr lang="en-US" altLang="zh-CN" dirty="0"/>
              <a:t>  "</a:t>
            </a:r>
            <a:r>
              <a:rPr lang="en-US" altLang="zh-CN" dirty="0" err="1"/>
              <a:t>rel</a:t>
            </a:r>
            <a:r>
              <a:rPr lang="en-US" altLang="zh-CN" dirty="0"/>
              <a:t>":   "collection </a:t>
            </a:r>
            <a:r>
              <a:rPr lang="en-US" altLang="zh-CN" u="sng" dirty="0">
                <a:solidFill>
                  <a:srgbClr val="FFFF00"/>
                </a:solidFill>
              </a:rPr>
              <a:t>https://www.example.com/zoos</a:t>
            </a:r>
            <a:r>
              <a:rPr lang="en-US" altLang="zh-CN" dirty="0"/>
              <a:t>",</a:t>
            </a:r>
          </a:p>
          <a:p>
            <a:pPr>
              <a:lnSpc>
                <a:spcPct val="150000"/>
              </a:lnSpc>
            </a:pPr>
            <a:r>
              <a:rPr lang="en-US" altLang="zh-CN" dirty="0"/>
              <a:t>  "</a:t>
            </a:r>
            <a:r>
              <a:rPr lang="en-US" altLang="zh-CN" dirty="0" err="1"/>
              <a:t>href</a:t>
            </a:r>
            <a:r>
              <a:rPr lang="en-US" altLang="zh-CN" dirty="0"/>
              <a:t>":  "</a:t>
            </a:r>
            <a:r>
              <a:rPr lang="en-US" altLang="zh-CN" u="sng" dirty="0">
                <a:solidFill>
                  <a:srgbClr val="FFFF00"/>
                </a:solidFill>
              </a:rPr>
              <a:t>https://api.example.com/zoos</a:t>
            </a:r>
            <a:r>
              <a:rPr lang="en-US" altLang="zh-CN" dirty="0"/>
              <a:t>",</a:t>
            </a:r>
          </a:p>
          <a:p>
            <a:pPr>
              <a:lnSpc>
                <a:spcPct val="150000"/>
              </a:lnSpc>
            </a:pPr>
            <a:r>
              <a:rPr lang="en-US" altLang="zh-CN" dirty="0"/>
              <a:t>  "title": "List of zoos",</a:t>
            </a:r>
          </a:p>
          <a:p>
            <a:pPr>
              <a:lnSpc>
                <a:spcPct val="150000"/>
              </a:lnSpc>
            </a:pPr>
            <a:r>
              <a:rPr lang="en-US" altLang="zh-CN" dirty="0"/>
              <a:t>  "type":  "application/</a:t>
            </a:r>
            <a:r>
              <a:rPr lang="en-US" altLang="zh-CN" dirty="0" err="1"/>
              <a:t>vnd.yourformat+json</a:t>
            </a:r>
            <a:r>
              <a:rPr lang="en-US" altLang="zh-CN" dirty="0"/>
              <a:t>"</a:t>
            </a:r>
          </a:p>
          <a:p>
            <a:pPr>
              <a:lnSpc>
                <a:spcPct val="150000"/>
              </a:lnSpc>
            </a:pPr>
            <a:r>
              <a:rPr lang="en-US" altLang="zh-CN" dirty="0"/>
              <a:t>}}</a:t>
            </a:r>
            <a:endParaRPr lang="zh-CN" altLang="en-US" dirty="0"/>
          </a:p>
        </p:txBody>
      </p:sp>
      <p:sp>
        <p:nvSpPr>
          <p:cNvPr id="12" name="文本框 11"/>
          <p:cNvSpPr txBox="1"/>
          <p:nvPr/>
        </p:nvSpPr>
        <p:spPr>
          <a:xfrm>
            <a:off x="63064" y="3478690"/>
            <a:ext cx="2595282" cy="2800767"/>
          </a:xfrm>
          <a:prstGeom prst="rect">
            <a:avLst/>
          </a:prstGeom>
          <a:noFill/>
        </p:spPr>
        <p:txBody>
          <a:bodyPr wrap="square" rtlCol="0">
            <a:spAutoFit/>
          </a:bodyPr>
          <a:lstStyle/>
          <a:p>
            <a:r>
              <a:rPr lang="zh-CN" altLang="en-US" sz="1600" dirty="0"/>
              <a:t>代码表示，文档中有一个</a:t>
            </a:r>
            <a:r>
              <a:rPr lang="en-US" altLang="zh-CN" sz="1600" dirty="0"/>
              <a:t>link</a:t>
            </a:r>
            <a:r>
              <a:rPr lang="zh-CN" altLang="en-US" sz="1600" dirty="0"/>
              <a:t>属性，</a:t>
            </a:r>
            <a:endParaRPr lang="en-US" altLang="zh-CN" sz="1600" dirty="0"/>
          </a:p>
          <a:p>
            <a:r>
              <a:rPr lang="zh-CN" altLang="en-US" sz="1600" dirty="0"/>
              <a:t>用户读取这个属性就知道下一步该调用什么</a:t>
            </a:r>
            <a:r>
              <a:rPr lang="en-US" altLang="zh-CN" sz="1600" dirty="0"/>
              <a:t>API</a:t>
            </a:r>
            <a:r>
              <a:rPr lang="zh-CN" altLang="en-US" sz="1600" dirty="0"/>
              <a:t>了。</a:t>
            </a:r>
            <a:endParaRPr lang="en-US" altLang="zh-CN" sz="1600" dirty="0"/>
          </a:p>
          <a:p>
            <a:r>
              <a:rPr lang="en-US" altLang="zh-CN" sz="1600" dirty="0" err="1"/>
              <a:t>rel</a:t>
            </a:r>
            <a:r>
              <a:rPr lang="zh-CN" altLang="en-US" sz="1600" dirty="0"/>
              <a:t>表示这个</a:t>
            </a:r>
            <a:r>
              <a:rPr lang="en-US" altLang="zh-CN" sz="1600" dirty="0"/>
              <a:t>API</a:t>
            </a:r>
            <a:r>
              <a:rPr lang="zh-CN" altLang="en-US" sz="1600" dirty="0"/>
              <a:t>与当前网址的关系（</a:t>
            </a:r>
            <a:r>
              <a:rPr lang="en-US" altLang="zh-CN" sz="1600" dirty="0"/>
              <a:t>collection</a:t>
            </a:r>
            <a:r>
              <a:rPr lang="zh-CN" altLang="en-US" sz="1600" dirty="0"/>
              <a:t>关系，</a:t>
            </a:r>
            <a:endParaRPr lang="en-US" altLang="zh-CN" sz="1600" dirty="0"/>
          </a:p>
          <a:p>
            <a:r>
              <a:rPr lang="zh-CN" altLang="en-US" sz="1600" dirty="0"/>
              <a:t>并给出该</a:t>
            </a:r>
            <a:r>
              <a:rPr lang="en-US" altLang="zh-CN" sz="1600" dirty="0"/>
              <a:t>collection</a:t>
            </a:r>
            <a:r>
              <a:rPr lang="zh-CN" altLang="en-US" sz="1600" dirty="0"/>
              <a:t>的网址），</a:t>
            </a:r>
            <a:endParaRPr lang="en-US" altLang="zh-CN" sz="1600" dirty="0"/>
          </a:p>
          <a:p>
            <a:r>
              <a:rPr lang="en-US" altLang="zh-CN" sz="1600" dirty="0" err="1"/>
              <a:t>href</a:t>
            </a:r>
            <a:r>
              <a:rPr lang="zh-CN" altLang="en-US" sz="1600" dirty="0"/>
              <a:t>表示</a:t>
            </a:r>
            <a:r>
              <a:rPr lang="en-US" altLang="zh-CN" sz="1600" dirty="0"/>
              <a:t>API</a:t>
            </a:r>
            <a:r>
              <a:rPr lang="zh-CN" altLang="en-US" sz="1600" dirty="0"/>
              <a:t>的路径，</a:t>
            </a:r>
            <a:r>
              <a:rPr lang="en-US" altLang="zh-CN" sz="1600" dirty="0"/>
              <a:t>title</a:t>
            </a:r>
            <a:r>
              <a:rPr lang="zh-CN" altLang="en-US" sz="1600" dirty="0"/>
              <a:t>表示</a:t>
            </a:r>
            <a:r>
              <a:rPr lang="en-US" altLang="zh-CN" sz="1600" dirty="0"/>
              <a:t>API</a:t>
            </a:r>
            <a:r>
              <a:rPr lang="zh-CN" altLang="en-US" sz="1600" dirty="0"/>
              <a:t>的标题，</a:t>
            </a:r>
            <a:r>
              <a:rPr lang="en-US" altLang="zh-CN" sz="1600" dirty="0"/>
              <a:t>type</a:t>
            </a:r>
            <a:r>
              <a:rPr lang="zh-CN" altLang="en-US" sz="1600" dirty="0"/>
              <a:t>表示返回类型。</a:t>
            </a:r>
          </a:p>
        </p:txBody>
      </p:sp>
    </p:spTree>
    <p:extLst>
      <p:ext uri="{BB962C8B-B14F-4D97-AF65-F5344CB8AC3E}">
        <p14:creationId xmlns:p14="http://schemas.microsoft.com/office/powerpoint/2010/main" val="6620330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231904" y="2811635"/>
            <a:ext cx="2197974" cy="666786"/>
          </a:xfrm>
          <a:prstGeom prst="rect">
            <a:avLst/>
          </a:prstGeom>
          <a:solidFill>
            <a:schemeClr val="accent6">
              <a:lumMod val="75000"/>
            </a:schemeClr>
          </a:solidFill>
        </p:spPr>
        <p:txBody>
          <a:bodyPr wrap="none" rtlCol="0" anchor="ctr" anchorCtr="1">
            <a:spAutoFit/>
          </a:bodyPr>
          <a:lstStyle/>
          <a:p>
            <a:r>
              <a:rPr lang="en-US" altLang="zh-CN" sz="3600" dirty="0">
                <a:solidFill>
                  <a:schemeClr val="bg1"/>
                </a:solidFill>
                <a:latin typeface="微软雅黑" pitchFamily="34" charset="-122"/>
                <a:ea typeface="微软雅黑" pitchFamily="34" charset="-122"/>
              </a:rPr>
              <a:t>Part One</a:t>
            </a:r>
            <a:endParaRPr lang="zh-CN" altLang="en-US" sz="3600" dirty="0">
              <a:solidFill>
                <a:schemeClr val="bg1"/>
              </a:solidFill>
              <a:latin typeface="微软雅黑" pitchFamily="34" charset="-122"/>
              <a:ea typeface="微软雅黑" pitchFamily="34" charset="-122"/>
            </a:endParaRPr>
          </a:p>
        </p:txBody>
      </p:sp>
      <p:sp>
        <p:nvSpPr>
          <p:cNvPr id="5" name="TextBox 4"/>
          <p:cNvSpPr txBox="1"/>
          <p:nvPr/>
        </p:nvSpPr>
        <p:spPr>
          <a:xfrm>
            <a:off x="5203720" y="3509262"/>
            <a:ext cx="4152931" cy="553998"/>
          </a:xfrm>
          <a:prstGeom prst="rect">
            <a:avLst/>
          </a:prstGeom>
          <a:noFill/>
        </p:spPr>
        <p:txBody>
          <a:bodyPr wrap="square" rtlCol="0">
            <a:spAutoFit/>
          </a:bodyPr>
          <a:lstStyle>
            <a:defPPr>
              <a:defRPr lang="en-US"/>
            </a:defPPr>
            <a:lvl1pPr algn="ctr">
              <a:defRPr sz="4267" b="1">
                <a:solidFill>
                  <a:schemeClr val="bg2">
                    <a:lumMod val="50000"/>
                  </a:schemeClr>
                </a:solidFill>
                <a:latin typeface="微软雅黑" pitchFamily="34" charset="-122"/>
                <a:ea typeface="微软雅黑" pitchFamily="34" charset="-122"/>
              </a:defRPr>
            </a:lvl1pPr>
          </a:lstStyle>
          <a:p>
            <a:pPr algn="l"/>
            <a:r>
              <a:rPr lang="zh-CN" altLang="en-US" sz="3000" dirty="0"/>
              <a:t>南京老山项目总体架构</a:t>
            </a:r>
          </a:p>
        </p:txBody>
      </p:sp>
      <p:sp>
        <p:nvSpPr>
          <p:cNvPr id="6" name="TextBox 5"/>
          <p:cNvSpPr txBox="1"/>
          <p:nvPr/>
        </p:nvSpPr>
        <p:spPr>
          <a:xfrm>
            <a:off x="2882544" y="2419790"/>
            <a:ext cx="2210862" cy="2062103"/>
          </a:xfrm>
          <a:prstGeom prst="rect">
            <a:avLst/>
          </a:prstGeom>
          <a:noFill/>
        </p:spPr>
        <p:txBody>
          <a:bodyPr wrap="none" rtlCol="0">
            <a:spAutoFit/>
          </a:bodyPr>
          <a:lstStyle/>
          <a:p>
            <a:r>
              <a:rPr lang="en-US" altLang="zh-CN" sz="12800" b="1" dirty="0">
                <a:solidFill>
                  <a:schemeClr val="bg2">
                    <a:lumMod val="50000"/>
                  </a:schemeClr>
                </a:solidFill>
                <a:latin typeface="微软雅黑" panose="020B0503020204020204" pitchFamily="34" charset="-122"/>
                <a:ea typeface="微软雅黑" panose="020B0503020204020204" pitchFamily="34" charset="-122"/>
              </a:rPr>
              <a:t>01</a:t>
            </a:r>
            <a:endParaRPr lang="zh-CN" altLang="en-US" sz="12800" b="1" dirty="0">
              <a:solidFill>
                <a:schemeClr val="bg2">
                  <a:lumMod val="50000"/>
                </a:schemeClr>
              </a:solidFill>
              <a:latin typeface="微软雅黑" panose="020B0503020204020204" pitchFamily="34" charset="-122"/>
              <a:ea typeface="微软雅黑" panose="020B0503020204020204" pitchFamily="34" charset="-122"/>
            </a:endParaRPr>
          </a:p>
        </p:txBody>
      </p:sp>
      <p:cxnSp>
        <p:nvCxnSpPr>
          <p:cNvPr id="7" name="直接连接符 6"/>
          <p:cNvCxnSpPr/>
          <p:nvPr/>
        </p:nvCxnSpPr>
        <p:spPr>
          <a:xfrm>
            <a:off x="3083094" y="4223289"/>
            <a:ext cx="5664629" cy="0"/>
          </a:xfrm>
          <a:prstGeom prst="line">
            <a:avLst/>
          </a:prstGeom>
          <a:ln>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3083094" y="2426241"/>
            <a:ext cx="5664629" cy="0"/>
          </a:xfrm>
          <a:prstGeom prst="line">
            <a:avLst/>
          </a:prstGeom>
          <a:ln>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13612549"/>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750"/>
                                        <p:tgtEl>
                                          <p:spTgt spid="7"/>
                                        </p:tgtEl>
                                      </p:cBhvr>
                                    </p:animEffect>
                                    <p:anim calcmode="lin" valueType="num">
                                      <p:cBhvr>
                                        <p:cTn id="8" dur="750" fill="hold"/>
                                        <p:tgtEl>
                                          <p:spTgt spid="7"/>
                                        </p:tgtEl>
                                        <p:attrNameLst>
                                          <p:attrName>ppt_x</p:attrName>
                                        </p:attrNameLst>
                                      </p:cBhvr>
                                      <p:tavLst>
                                        <p:tav tm="0">
                                          <p:val>
                                            <p:strVal val="#ppt_x"/>
                                          </p:val>
                                        </p:tav>
                                        <p:tav tm="100000">
                                          <p:val>
                                            <p:strVal val="#ppt_x"/>
                                          </p:val>
                                        </p:tav>
                                      </p:tavLst>
                                    </p:anim>
                                    <p:anim calcmode="lin" valueType="num">
                                      <p:cBhvr>
                                        <p:cTn id="9" dur="750" fill="hold"/>
                                        <p:tgtEl>
                                          <p:spTgt spid="7"/>
                                        </p:tgtEl>
                                        <p:attrNameLst>
                                          <p:attrName>ppt_y</p:attrName>
                                        </p:attrNameLst>
                                      </p:cBhvr>
                                      <p:tavLst>
                                        <p:tav tm="0">
                                          <p:val>
                                            <p:strVal val="#ppt_y+.1"/>
                                          </p:val>
                                        </p:tav>
                                        <p:tav tm="100000">
                                          <p:val>
                                            <p:strVal val="#ppt_y"/>
                                          </p:val>
                                        </p:tav>
                                      </p:tavLst>
                                    </p:anim>
                                  </p:childTnLst>
                                </p:cTn>
                              </p:par>
                              <p:par>
                                <p:cTn id="10" presetID="47" presetClass="entr" presetSubtype="0" fill="hold" nodeType="with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750"/>
                                        <p:tgtEl>
                                          <p:spTgt spid="8"/>
                                        </p:tgtEl>
                                      </p:cBhvr>
                                    </p:animEffect>
                                    <p:anim calcmode="lin" valueType="num">
                                      <p:cBhvr>
                                        <p:cTn id="13" dur="750" fill="hold"/>
                                        <p:tgtEl>
                                          <p:spTgt spid="8"/>
                                        </p:tgtEl>
                                        <p:attrNameLst>
                                          <p:attrName>ppt_x</p:attrName>
                                        </p:attrNameLst>
                                      </p:cBhvr>
                                      <p:tavLst>
                                        <p:tav tm="0">
                                          <p:val>
                                            <p:strVal val="#ppt_x"/>
                                          </p:val>
                                        </p:tav>
                                        <p:tav tm="100000">
                                          <p:val>
                                            <p:strVal val="#ppt_x"/>
                                          </p:val>
                                        </p:tav>
                                      </p:tavLst>
                                    </p:anim>
                                    <p:anim calcmode="lin" valueType="num">
                                      <p:cBhvr>
                                        <p:cTn id="14" dur="750" fill="hold"/>
                                        <p:tgtEl>
                                          <p:spTgt spid="8"/>
                                        </p:tgtEl>
                                        <p:attrNameLst>
                                          <p:attrName>ppt_y</p:attrName>
                                        </p:attrNameLst>
                                      </p:cBhvr>
                                      <p:tavLst>
                                        <p:tav tm="0">
                                          <p:val>
                                            <p:strVal val="#ppt_y-.1"/>
                                          </p:val>
                                        </p:tav>
                                        <p:tav tm="100000">
                                          <p:val>
                                            <p:strVal val="#ppt_y"/>
                                          </p:val>
                                        </p:tav>
                                      </p:tavLst>
                                    </p:anim>
                                  </p:childTnLst>
                                </p:cTn>
                              </p:par>
                            </p:childTnLst>
                          </p:cTn>
                        </p:par>
                        <p:par>
                          <p:cTn id="15" fill="hold">
                            <p:stCondLst>
                              <p:cond delay="750"/>
                            </p:stCondLst>
                            <p:childTnLst>
                              <p:par>
                                <p:cTn id="16" presetID="22" presetClass="entr" presetSubtype="4" fill="hold" grpId="0" nodeType="after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wipe(down)">
                                      <p:cBhvr>
                                        <p:cTn id="18" dur="1000"/>
                                        <p:tgtEl>
                                          <p:spTgt spid="6"/>
                                        </p:tgtEl>
                                      </p:cBhvr>
                                    </p:animEffect>
                                  </p:childTnLst>
                                </p:cTn>
                              </p:par>
                            </p:childTnLst>
                          </p:cTn>
                        </p:par>
                        <p:par>
                          <p:cTn id="19" fill="hold">
                            <p:stCondLst>
                              <p:cond delay="1750"/>
                            </p:stCondLst>
                            <p:childTnLst>
                              <p:par>
                                <p:cTn id="20" presetID="22" presetClass="entr" presetSubtype="8" fill="hold" grpId="0" nodeType="after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wipe(left)">
                                      <p:cBhvr>
                                        <p:cTn id="22" dur="1000"/>
                                        <p:tgtEl>
                                          <p:spTgt spid="4"/>
                                        </p:tgtEl>
                                      </p:cBhvr>
                                    </p:animEffect>
                                  </p:childTnLst>
                                </p:cTn>
                              </p:par>
                            </p:childTnLst>
                          </p:cTn>
                        </p:par>
                        <p:par>
                          <p:cTn id="23" fill="hold">
                            <p:stCondLst>
                              <p:cond delay="2750"/>
                            </p:stCondLst>
                            <p:childTnLst>
                              <p:par>
                                <p:cTn id="24" presetID="47" presetClass="entr" presetSubtype="0" fill="hold" grpId="0" nodeType="after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fade">
                                      <p:cBhvr>
                                        <p:cTn id="26" dur="1000"/>
                                        <p:tgtEl>
                                          <p:spTgt spid="5"/>
                                        </p:tgtEl>
                                      </p:cBhvr>
                                    </p:animEffect>
                                    <p:anim calcmode="lin" valueType="num">
                                      <p:cBhvr>
                                        <p:cTn id="27" dur="1000" fill="hold"/>
                                        <p:tgtEl>
                                          <p:spTgt spid="5"/>
                                        </p:tgtEl>
                                        <p:attrNameLst>
                                          <p:attrName>ppt_x</p:attrName>
                                        </p:attrNameLst>
                                      </p:cBhvr>
                                      <p:tavLst>
                                        <p:tav tm="0">
                                          <p:val>
                                            <p:strVal val="#ppt_x"/>
                                          </p:val>
                                        </p:tav>
                                        <p:tav tm="100000">
                                          <p:val>
                                            <p:strVal val="#ppt_x"/>
                                          </p:val>
                                        </p:tav>
                                      </p:tavLst>
                                    </p:anim>
                                    <p:anim calcmode="lin" valueType="num">
                                      <p:cBhvr>
                                        <p:cTn id="28"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6"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p:cNvSpPr/>
          <p:nvPr/>
        </p:nvSpPr>
        <p:spPr>
          <a:xfrm>
            <a:off x="0" y="1073427"/>
            <a:ext cx="23555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735497" y="1073426"/>
            <a:ext cx="2671970"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TextBox 22"/>
          <p:cNvSpPr txBox="1"/>
          <p:nvPr/>
        </p:nvSpPr>
        <p:spPr>
          <a:xfrm>
            <a:off x="1051892" y="1065798"/>
            <a:ext cx="2499382" cy="369332"/>
          </a:xfrm>
          <a:prstGeom prst="rect">
            <a:avLst/>
          </a:prstGeom>
          <a:noFill/>
        </p:spPr>
        <p:txBody>
          <a:bodyPr wrap="squar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RESTful API</a:t>
            </a:r>
            <a:r>
              <a:rPr lang="zh-CN" altLang="en-US" dirty="0">
                <a:solidFill>
                  <a:schemeClr val="bg1"/>
                </a:solidFill>
                <a:latin typeface="微软雅黑" panose="020B0503020204020204" pitchFamily="34" charset="-122"/>
                <a:ea typeface="微软雅黑" panose="020B0503020204020204" pitchFamily="34" charset="-122"/>
              </a:rPr>
              <a:t>设计指南</a:t>
            </a:r>
          </a:p>
        </p:txBody>
      </p:sp>
      <p:sp>
        <p:nvSpPr>
          <p:cNvPr id="24" name="TextBox 23"/>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r>
              <a:rPr lang="en-US" altLang="zh-CN" sz="2400" b="1" dirty="0">
                <a:solidFill>
                  <a:schemeClr val="bg1"/>
                </a:solidFill>
                <a:latin typeface="微软雅黑" panose="020B0503020204020204" pitchFamily="34" charset="-122"/>
                <a:ea typeface="微软雅黑" panose="020B0503020204020204" pitchFamily="34" charset="-122"/>
              </a:rPr>
              <a:t>REST</a:t>
            </a:r>
            <a:r>
              <a:rPr lang="zh-CN" altLang="en-US" sz="2400" b="1" dirty="0">
                <a:solidFill>
                  <a:schemeClr val="bg1"/>
                </a:solidFill>
                <a:latin typeface="微软雅黑" panose="020B0503020204020204" pitchFamily="34" charset="-122"/>
                <a:ea typeface="微软雅黑" panose="020B0503020204020204" pitchFamily="34" charset="-122"/>
              </a:rPr>
              <a:t>架构风格介绍</a:t>
            </a:r>
          </a:p>
        </p:txBody>
      </p:sp>
      <p:sp>
        <p:nvSpPr>
          <p:cNvPr id="8" name="内容占位符 2"/>
          <p:cNvSpPr txBox="1">
            <a:spLocks/>
          </p:cNvSpPr>
          <p:nvPr/>
        </p:nvSpPr>
        <p:spPr>
          <a:xfrm>
            <a:off x="271314" y="1837851"/>
            <a:ext cx="8915400" cy="3777622"/>
          </a:xfrm>
          <a:prstGeom prst="rect">
            <a:avLst/>
          </a:prstGeom>
        </p:spPr>
        <p:txBody>
          <a:bodyPr/>
          <a:lstStyle>
            <a:lvl1pPr marL="274320" indent="-228600" algn="l" defTabSz="914400" rtl="0" eaLnBrk="1" latinLnBrk="0" hangingPunct="1">
              <a:lnSpc>
                <a:spcPct val="90000"/>
              </a:lnSpc>
              <a:spcBef>
                <a:spcPts val="1800"/>
              </a:spcBef>
              <a:buClr>
                <a:schemeClr val="tx2"/>
              </a:buClr>
              <a:buSzPct val="80000"/>
              <a:buFont typeface="Wingdings" pitchFamily="2" charset="2"/>
              <a:buChar char="§"/>
              <a:defRPr lang="zh-CN" sz="2000" kern="1200">
                <a:solidFill>
                  <a:schemeClr val="tx2"/>
                </a:solidFill>
                <a:latin typeface="Microsoft YaHei" panose="020B0503020204020204" pitchFamily="34" charset="-122"/>
                <a:ea typeface="Microsoft YaHei" panose="020B0503020204020204" pitchFamily="34" charset="-122"/>
                <a:cs typeface="+mn-cs"/>
              </a:defRPr>
            </a:lvl1pPr>
            <a:lvl2pPr marL="594360" indent="-228600" algn="l" defTabSz="914400" rtl="0" eaLnBrk="1" latinLnBrk="0" hangingPunct="1">
              <a:lnSpc>
                <a:spcPct val="90000"/>
              </a:lnSpc>
              <a:spcBef>
                <a:spcPts val="1000"/>
              </a:spcBef>
              <a:buClr>
                <a:schemeClr val="tx2"/>
              </a:buClr>
              <a:buSzPct val="80000"/>
              <a:buFont typeface="Wingdings" pitchFamily="2" charset="2"/>
              <a:buChar char="§"/>
              <a:defRPr lang="zh-CN" sz="1800" kern="1200">
                <a:solidFill>
                  <a:schemeClr val="tx2"/>
                </a:solidFill>
                <a:latin typeface="Microsoft YaHei" panose="020B0503020204020204" pitchFamily="34" charset="-122"/>
                <a:ea typeface="Microsoft YaHei" panose="020B0503020204020204" pitchFamily="34" charset="-122"/>
                <a:cs typeface="+mn-cs"/>
              </a:defRPr>
            </a:lvl2pPr>
            <a:lvl3pPr marL="914400" indent="-228600" algn="l" defTabSz="914400" rtl="0" eaLnBrk="1" latinLnBrk="0" hangingPunct="1">
              <a:lnSpc>
                <a:spcPct val="90000"/>
              </a:lnSpc>
              <a:spcBef>
                <a:spcPts val="800"/>
              </a:spcBef>
              <a:buClr>
                <a:schemeClr val="tx2"/>
              </a:buClr>
              <a:buSzPct val="80000"/>
              <a:buFont typeface="Wingdings" pitchFamily="2" charset="2"/>
              <a:buChar char="§"/>
              <a:defRPr lang="zh-CN" sz="1600" kern="1200">
                <a:solidFill>
                  <a:schemeClr val="tx2"/>
                </a:solidFill>
                <a:latin typeface="Microsoft YaHei" panose="020B0503020204020204" pitchFamily="34" charset="-122"/>
                <a:ea typeface="Microsoft YaHei" panose="020B0503020204020204" pitchFamily="34" charset="-122"/>
                <a:cs typeface="+mn-cs"/>
              </a:defRPr>
            </a:lvl3pPr>
            <a:lvl4pPr marL="123444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4pPr>
            <a:lvl5pPr marL="155448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5pPr>
            <a:lvl6pPr marL="1874520" indent="-228600" algn="l" defTabSz="914400" rtl="0" eaLnBrk="1" latinLnBrk="0" hangingPunct="1">
              <a:lnSpc>
                <a:spcPct val="90000"/>
              </a:lnSpc>
              <a:spcBef>
                <a:spcPts val="800"/>
              </a:spcBef>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6pPr>
            <a:lvl7pPr marL="219456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7pPr>
            <a:lvl8pPr marL="251460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8pPr>
            <a:lvl9pPr marL="283464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9pPr>
          </a:lstStyle>
          <a:p>
            <a:r>
              <a:rPr lang="zh-CN" altLang="en-US" dirty="0"/>
              <a:t>其他</a:t>
            </a:r>
          </a:p>
          <a:p>
            <a:pPr marL="0" indent="0">
              <a:buFont typeface="Wingdings" pitchFamily="2" charset="2"/>
              <a:buNone/>
            </a:pPr>
            <a:r>
              <a:rPr lang="zh-CN" altLang="en-US" dirty="0"/>
              <a:t>（</a:t>
            </a:r>
            <a:r>
              <a:rPr lang="en-US" altLang="zh-CN" dirty="0"/>
              <a:t>1</a:t>
            </a:r>
            <a:r>
              <a:rPr lang="zh-CN" altLang="en-US" dirty="0"/>
              <a:t>）</a:t>
            </a:r>
            <a:r>
              <a:rPr lang="en-US" altLang="zh-CN" dirty="0"/>
              <a:t>API</a:t>
            </a:r>
            <a:r>
              <a:rPr lang="zh-CN" altLang="en-US" dirty="0"/>
              <a:t>的身份认证应该使用</a:t>
            </a:r>
            <a:r>
              <a:rPr lang="en-US" altLang="zh-CN" u="sng" dirty="0"/>
              <a:t>OAuth 2.0</a:t>
            </a:r>
            <a:r>
              <a:rPr lang="zh-CN" altLang="en-US" dirty="0"/>
              <a:t>框架。</a:t>
            </a:r>
          </a:p>
          <a:p>
            <a:pPr marL="0" indent="0">
              <a:buFont typeface="Wingdings" pitchFamily="2" charset="2"/>
              <a:buNone/>
            </a:pPr>
            <a:r>
              <a:rPr lang="zh-CN" altLang="en-US" dirty="0"/>
              <a:t>（</a:t>
            </a:r>
            <a:r>
              <a:rPr lang="en-US" altLang="zh-CN" dirty="0"/>
              <a:t>2</a:t>
            </a:r>
            <a:r>
              <a:rPr lang="zh-CN" altLang="en-US" dirty="0"/>
              <a:t>）服务器返回的数据格式，应该尽量使用</a:t>
            </a:r>
            <a:r>
              <a:rPr lang="en-US" altLang="zh-CN" dirty="0"/>
              <a:t>JSON</a:t>
            </a:r>
            <a:r>
              <a:rPr lang="zh-CN" altLang="en-US" dirty="0"/>
              <a:t>，避免使用</a:t>
            </a:r>
            <a:r>
              <a:rPr lang="en-US" altLang="zh-CN" dirty="0"/>
              <a:t>XML</a:t>
            </a:r>
            <a:r>
              <a:rPr lang="zh-CN" altLang="en-US" dirty="0"/>
              <a:t>。</a:t>
            </a:r>
          </a:p>
          <a:p>
            <a:pPr marL="0" indent="0">
              <a:buFont typeface="Wingdings" pitchFamily="2" charset="2"/>
              <a:buNone/>
            </a:pPr>
            <a:r>
              <a:rPr lang="zh-CN" altLang="en-US" dirty="0"/>
              <a:t>（</a:t>
            </a:r>
            <a:r>
              <a:rPr lang="en-US" altLang="zh-CN" dirty="0"/>
              <a:t>3</a:t>
            </a:r>
            <a:r>
              <a:rPr lang="zh-CN" altLang="en-US" dirty="0"/>
              <a:t>）</a:t>
            </a:r>
            <a:r>
              <a:rPr lang="en-US" altLang="zh-CN" dirty="0"/>
              <a:t>URI</a:t>
            </a:r>
            <a:r>
              <a:rPr lang="zh-CN" altLang="en-US" dirty="0"/>
              <a:t>统一使用小写字母</a:t>
            </a:r>
          </a:p>
          <a:p>
            <a:pPr marL="0" indent="0">
              <a:buFont typeface="Wingdings" pitchFamily="2" charset="2"/>
              <a:buNone/>
            </a:pPr>
            <a:r>
              <a:rPr lang="zh-CN" altLang="en-US" dirty="0"/>
              <a:t>（</a:t>
            </a:r>
            <a:r>
              <a:rPr lang="en-US" altLang="zh-CN" dirty="0"/>
              <a:t>4</a:t>
            </a:r>
            <a:r>
              <a:rPr lang="zh-CN" altLang="en-US" dirty="0"/>
              <a:t>）</a:t>
            </a:r>
            <a:r>
              <a:rPr lang="en-US" altLang="zh-CN" dirty="0"/>
              <a:t>URI</a:t>
            </a:r>
            <a:r>
              <a:rPr lang="zh-CN" altLang="en-US" dirty="0"/>
              <a:t>不包含文件扩展名</a:t>
            </a:r>
          </a:p>
          <a:p>
            <a:pPr marL="0" indent="0">
              <a:buFont typeface="Wingdings" pitchFamily="2" charset="2"/>
              <a:buNone/>
            </a:pPr>
            <a:r>
              <a:rPr lang="zh-CN" altLang="en-US" dirty="0"/>
              <a:t>（</a:t>
            </a:r>
            <a:r>
              <a:rPr lang="en-US" altLang="zh-CN" dirty="0"/>
              <a:t>5</a:t>
            </a:r>
            <a:r>
              <a:rPr lang="zh-CN" altLang="en-US" dirty="0"/>
              <a:t>）</a:t>
            </a:r>
            <a:r>
              <a:rPr lang="en-US" altLang="zh-CN" dirty="0"/>
              <a:t>URI</a:t>
            </a:r>
            <a:r>
              <a:rPr lang="zh-CN" altLang="en-US" dirty="0"/>
              <a:t>尽量使用“</a:t>
            </a:r>
            <a:r>
              <a:rPr lang="en-US" altLang="zh-CN" dirty="0"/>
              <a:t>-</a:t>
            </a:r>
            <a:r>
              <a:rPr lang="zh-CN" altLang="en-US" dirty="0"/>
              <a:t>”代替下划线“</a:t>
            </a:r>
            <a:r>
              <a:rPr lang="en-US" altLang="zh-CN" dirty="0"/>
              <a:t>_</a:t>
            </a:r>
            <a:r>
              <a:rPr lang="zh-CN" altLang="en-US" dirty="0"/>
              <a:t>”</a:t>
            </a:r>
          </a:p>
        </p:txBody>
      </p:sp>
    </p:spTree>
    <p:extLst>
      <p:ext uri="{BB962C8B-B14F-4D97-AF65-F5344CB8AC3E}">
        <p14:creationId xmlns:p14="http://schemas.microsoft.com/office/powerpoint/2010/main" val="5742889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p:cNvSpPr/>
          <p:nvPr/>
        </p:nvSpPr>
        <p:spPr>
          <a:xfrm>
            <a:off x="0" y="1073427"/>
            <a:ext cx="23555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735497" y="1073426"/>
            <a:ext cx="4314968"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TextBox 22"/>
          <p:cNvSpPr txBox="1"/>
          <p:nvPr/>
        </p:nvSpPr>
        <p:spPr>
          <a:xfrm>
            <a:off x="1051891" y="1065798"/>
            <a:ext cx="3998573" cy="369332"/>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使用</a:t>
            </a:r>
            <a:r>
              <a:rPr lang="en-US" altLang="zh-CN" dirty="0">
                <a:solidFill>
                  <a:schemeClr val="bg1"/>
                </a:solidFill>
                <a:latin typeface="微软雅黑" panose="020B0503020204020204" pitchFamily="34" charset="-122"/>
                <a:ea typeface="微软雅黑" panose="020B0503020204020204" pitchFamily="34" charset="-122"/>
              </a:rPr>
              <a:t>Swagger</a:t>
            </a:r>
            <a:r>
              <a:rPr lang="zh-CN" altLang="en-US" dirty="0">
                <a:solidFill>
                  <a:schemeClr val="bg1"/>
                </a:solidFill>
                <a:latin typeface="微软雅黑" panose="020B0503020204020204" pitchFamily="34" charset="-122"/>
                <a:ea typeface="微软雅黑" panose="020B0503020204020204" pitchFamily="34" charset="-122"/>
              </a:rPr>
              <a:t>可视化调试</a:t>
            </a:r>
            <a:r>
              <a:rPr lang="en-US" altLang="zh-CN" dirty="0">
                <a:solidFill>
                  <a:schemeClr val="bg1"/>
                </a:solidFill>
                <a:latin typeface="微软雅黑" panose="020B0503020204020204" pitchFamily="34" charset="-122"/>
                <a:ea typeface="微软雅黑" panose="020B0503020204020204" pitchFamily="34" charset="-122"/>
              </a:rPr>
              <a:t>RESTful API</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24" name="TextBox 23"/>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r>
              <a:rPr lang="en-US" altLang="zh-CN" sz="2400" b="1" dirty="0">
                <a:solidFill>
                  <a:schemeClr val="bg1"/>
                </a:solidFill>
                <a:latin typeface="微软雅黑" panose="020B0503020204020204" pitchFamily="34" charset="-122"/>
                <a:ea typeface="微软雅黑" panose="020B0503020204020204" pitchFamily="34" charset="-122"/>
              </a:rPr>
              <a:t>Swagger</a:t>
            </a:r>
            <a:r>
              <a:rPr lang="zh-CN" altLang="en-US" sz="2400" b="1" dirty="0">
                <a:solidFill>
                  <a:schemeClr val="bg1"/>
                </a:solidFill>
                <a:latin typeface="微软雅黑" panose="020B0503020204020204" pitchFamily="34" charset="-122"/>
                <a:ea typeface="微软雅黑" panose="020B0503020204020204" pitchFamily="34" charset="-122"/>
              </a:rPr>
              <a:t>介绍</a:t>
            </a:r>
          </a:p>
        </p:txBody>
      </p:sp>
      <p:sp>
        <p:nvSpPr>
          <p:cNvPr id="7" name="内容占位符 2"/>
          <p:cNvSpPr txBox="1">
            <a:spLocks/>
          </p:cNvSpPr>
          <p:nvPr/>
        </p:nvSpPr>
        <p:spPr>
          <a:xfrm>
            <a:off x="122459" y="1740195"/>
            <a:ext cx="8915400" cy="3777622"/>
          </a:xfrm>
          <a:prstGeom prst="rect">
            <a:avLst/>
          </a:prstGeom>
        </p:spPr>
        <p:txBody>
          <a:bodyPr/>
          <a:lstStyle>
            <a:lvl1pPr marL="274320" indent="-228600" algn="l" defTabSz="914400" rtl="0" eaLnBrk="1" latinLnBrk="0" hangingPunct="1">
              <a:lnSpc>
                <a:spcPct val="90000"/>
              </a:lnSpc>
              <a:spcBef>
                <a:spcPts val="1800"/>
              </a:spcBef>
              <a:buClr>
                <a:schemeClr val="tx2"/>
              </a:buClr>
              <a:buSzPct val="80000"/>
              <a:buFont typeface="Wingdings" pitchFamily="2" charset="2"/>
              <a:buChar char="§"/>
              <a:defRPr lang="zh-CN" sz="2000" kern="1200">
                <a:solidFill>
                  <a:schemeClr val="tx2"/>
                </a:solidFill>
                <a:latin typeface="Microsoft YaHei" panose="020B0503020204020204" pitchFamily="34" charset="-122"/>
                <a:ea typeface="Microsoft YaHei" panose="020B0503020204020204" pitchFamily="34" charset="-122"/>
                <a:cs typeface="+mn-cs"/>
              </a:defRPr>
            </a:lvl1pPr>
            <a:lvl2pPr marL="594360" indent="-228600" algn="l" defTabSz="914400" rtl="0" eaLnBrk="1" latinLnBrk="0" hangingPunct="1">
              <a:lnSpc>
                <a:spcPct val="90000"/>
              </a:lnSpc>
              <a:spcBef>
                <a:spcPts val="1000"/>
              </a:spcBef>
              <a:buClr>
                <a:schemeClr val="tx2"/>
              </a:buClr>
              <a:buSzPct val="80000"/>
              <a:buFont typeface="Wingdings" pitchFamily="2" charset="2"/>
              <a:buChar char="§"/>
              <a:defRPr lang="zh-CN" sz="1800" kern="1200">
                <a:solidFill>
                  <a:schemeClr val="tx2"/>
                </a:solidFill>
                <a:latin typeface="Microsoft YaHei" panose="020B0503020204020204" pitchFamily="34" charset="-122"/>
                <a:ea typeface="Microsoft YaHei" panose="020B0503020204020204" pitchFamily="34" charset="-122"/>
                <a:cs typeface="+mn-cs"/>
              </a:defRPr>
            </a:lvl2pPr>
            <a:lvl3pPr marL="914400" indent="-228600" algn="l" defTabSz="914400" rtl="0" eaLnBrk="1" latinLnBrk="0" hangingPunct="1">
              <a:lnSpc>
                <a:spcPct val="90000"/>
              </a:lnSpc>
              <a:spcBef>
                <a:spcPts val="800"/>
              </a:spcBef>
              <a:buClr>
                <a:schemeClr val="tx2"/>
              </a:buClr>
              <a:buSzPct val="80000"/>
              <a:buFont typeface="Wingdings" pitchFamily="2" charset="2"/>
              <a:buChar char="§"/>
              <a:defRPr lang="zh-CN" sz="1600" kern="1200">
                <a:solidFill>
                  <a:schemeClr val="tx2"/>
                </a:solidFill>
                <a:latin typeface="Microsoft YaHei" panose="020B0503020204020204" pitchFamily="34" charset="-122"/>
                <a:ea typeface="Microsoft YaHei" panose="020B0503020204020204" pitchFamily="34" charset="-122"/>
                <a:cs typeface="+mn-cs"/>
              </a:defRPr>
            </a:lvl3pPr>
            <a:lvl4pPr marL="123444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4pPr>
            <a:lvl5pPr marL="155448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5pPr>
            <a:lvl6pPr marL="1874520" indent="-228600" algn="l" defTabSz="914400" rtl="0" eaLnBrk="1" latinLnBrk="0" hangingPunct="1">
              <a:lnSpc>
                <a:spcPct val="90000"/>
              </a:lnSpc>
              <a:spcBef>
                <a:spcPts val="800"/>
              </a:spcBef>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6pPr>
            <a:lvl7pPr marL="219456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7pPr>
            <a:lvl8pPr marL="251460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8pPr>
            <a:lvl9pPr marL="283464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9pPr>
          </a:lstStyle>
          <a:p>
            <a:r>
              <a:rPr lang="en-US" altLang="zh-CN"/>
              <a:t>Swagger</a:t>
            </a:r>
            <a:r>
              <a:rPr lang="zh-CN" altLang="en-US"/>
              <a:t>是什么？</a:t>
            </a:r>
          </a:p>
          <a:p>
            <a:pPr marL="0" indent="0">
              <a:buFont typeface="Wingdings" pitchFamily="2" charset="2"/>
              <a:buNone/>
            </a:pPr>
            <a:r>
              <a:rPr lang="en-US" altLang="zh-CN"/>
              <a:t>swagger </a:t>
            </a:r>
            <a:r>
              <a:rPr lang="zh-CN" altLang="en-US"/>
              <a:t>是一个可视化</a:t>
            </a:r>
            <a:r>
              <a:rPr lang="en-US" altLang="zh-CN"/>
              <a:t>RESTful WebService</a:t>
            </a:r>
            <a:r>
              <a:rPr lang="zh-CN" altLang="en-US"/>
              <a:t>的工具。 </a:t>
            </a:r>
          </a:p>
          <a:p>
            <a:pPr marL="0" indent="0">
              <a:buFont typeface="Wingdings" pitchFamily="2" charset="2"/>
              <a:buNone/>
            </a:pPr>
            <a:r>
              <a:rPr lang="zh-CN" altLang="en-US"/>
              <a:t>官网：</a:t>
            </a:r>
            <a:r>
              <a:rPr lang="en-US" altLang="zh-CN"/>
              <a:t>http://swagger.io </a:t>
            </a:r>
          </a:p>
          <a:p>
            <a:pPr marL="0" indent="0">
              <a:buFont typeface="Wingdings" pitchFamily="2" charset="2"/>
              <a:buNone/>
            </a:pPr>
            <a:endParaRPr lang="en-US" altLang="en-US" dirty="0"/>
          </a:p>
        </p:txBody>
      </p:sp>
      <p:pic>
        <p:nvPicPr>
          <p:cNvPr id="9" name="图片 8"/>
          <p:cNvPicPr>
            <a:picLocks noChangeAspect="1"/>
          </p:cNvPicPr>
          <p:nvPr/>
        </p:nvPicPr>
        <p:blipFill>
          <a:blip r:embed="rId2"/>
          <a:stretch>
            <a:fillRect/>
          </a:stretch>
        </p:blipFill>
        <p:spPr>
          <a:xfrm>
            <a:off x="3354554" y="2734757"/>
            <a:ext cx="5692444" cy="3371958"/>
          </a:xfrm>
          <a:prstGeom prst="rect">
            <a:avLst/>
          </a:prstGeom>
        </p:spPr>
      </p:pic>
    </p:spTree>
    <p:extLst>
      <p:ext uri="{BB962C8B-B14F-4D97-AF65-F5344CB8AC3E}">
        <p14:creationId xmlns:p14="http://schemas.microsoft.com/office/powerpoint/2010/main" val="33274298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p:cNvSpPr/>
          <p:nvPr/>
        </p:nvSpPr>
        <p:spPr>
          <a:xfrm>
            <a:off x="0" y="1073427"/>
            <a:ext cx="23555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735497" y="1073426"/>
            <a:ext cx="4314968"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TextBox 22"/>
          <p:cNvSpPr txBox="1"/>
          <p:nvPr/>
        </p:nvSpPr>
        <p:spPr>
          <a:xfrm>
            <a:off x="1051891" y="1065798"/>
            <a:ext cx="3998573" cy="369332"/>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使用</a:t>
            </a:r>
            <a:r>
              <a:rPr lang="en-US" altLang="zh-CN" dirty="0">
                <a:solidFill>
                  <a:schemeClr val="bg1"/>
                </a:solidFill>
                <a:latin typeface="微软雅黑" panose="020B0503020204020204" pitchFamily="34" charset="-122"/>
                <a:ea typeface="微软雅黑" panose="020B0503020204020204" pitchFamily="34" charset="-122"/>
              </a:rPr>
              <a:t>Swagger</a:t>
            </a:r>
            <a:r>
              <a:rPr lang="zh-CN" altLang="en-US" dirty="0">
                <a:solidFill>
                  <a:schemeClr val="bg1"/>
                </a:solidFill>
                <a:latin typeface="微软雅黑" panose="020B0503020204020204" pitchFamily="34" charset="-122"/>
                <a:ea typeface="微软雅黑" panose="020B0503020204020204" pitchFamily="34" charset="-122"/>
              </a:rPr>
              <a:t>可视化调试</a:t>
            </a:r>
            <a:r>
              <a:rPr lang="en-US" altLang="zh-CN" dirty="0">
                <a:solidFill>
                  <a:schemeClr val="bg1"/>
                </a:solidFill>
                <a:latin typeface="微软雅黑" panose="020B0503020204020204" pitchFamily="34" charset="-122"/>
                <a:ea typeface="微软雅黑" panose="020B0503020204020204" pitchFamily="34" charset="-122"/>
              </a:rPr>
              <a:t>RESTful API</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24" name="TextBox 23"/>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r>
              <a:rPr lang="en-US" altLang="zh-CN" sz="2400" b="1" dirty="0">
                <a:solidFill>
                  <a:schemeClr val="bg1"/>
                </a:solidFill>
                <a:latin typeface="微软雅黑" panose="020B0503020204020204" pitchFamily="34" charset="-122"/>
                <a:ea typeface="微软雅黑" panose="020B0503020204020204" pitchFamily="34" charset="-122"/>
              </a:rPr>
              <a:t>Swagger</a:t>
            </a:r>
            <a:r>
              <a:rPr lang="zh-CN" altLang="en-US" sz="2400" b="1" dirty="0">
                <a:solidFill>
                  <a:schemeClr val="bg1"/>
                </a:solidFill>
                <a:latin typeface="微软雅黑" panose="020B0503020204020204" pitchFamily="34" charset="-122"/>
                <a:ea typeface="微软雅黑" panose="020B0503020204020204" pitchFamily="34" charset="-122"/>
              </a:rPr>
              <a:t>介绍</a:t>
            </a:r>
          </a:p>
        </p:txBody>
      </p:sp>
      <p:sp>
        <p:nvSpPr>
          <p:cNvPr id="8" name="内容占位符 2"/>
          <p:cNvSpPr txBox="1">
            <a:spLocks/>
          </p:cNvSpPr>
          <p:nvPr/>
        </p:nvSpPr>
        <p:spPr>
          <a:xfrm>
            <a:off x="154356" y="1697665"/>
            <a:ext cx="8915400" cy="3777622"/>
          </a:xfrm>
          <a:prstGeom prst="rect">
            <a:avLst/>
          </a:prstGeom>
        </p:spPr>
        <p:txBody>
          <a:bodyPr/>
          <a:lstStyle>
            <a:lvl1pPr marL="274320" indent="-228600" algn="l" defTabSz="914400" rtl="0" eaLnBrk="1" latinLnBrk="0" hangingPunct="1">
              <a:lnSpc>
                <a:spcPct val="90000"/>
              </a:lnSpc>
              <a:spcBef>
                <a:spcPts val="1800"/>
              </a:spcBef>
              <a:buClr>
                <a:schemeClr val="tx2"/>
              </a:buClr>
              <a:buSzPct val="80000"/>
              <a:buFont typeface="Wingdings" pitchFamily="2" charset="2"/>
              <a:buChar char="§"/>
              <a:defRPr lang="zh-CN" sz="2000" kern="1200">
                <a:solidFill>
                  <a:schemeClr val="tx2"/>
                </a:solidFill>
                <a:latin typeface="Microsoft YaHei" panose="020B0503020204020204" pitchFamily="34" charset="-122"/>
                <a:ea typeface="Microsoft YaHei" panose="020B0503020204020204" pitchFamily="34" charset="-122"/>
                <a:cs typeface="+mn-cs"/>
              </a:defRPr>
            </a:lvl1pPr>
            <a:lvl2pPr marL="594360" indent="-228600" algn="l" defTabSz="914400" rtl="0" eaLnBrk="1" latinLnBrk="0" hangingPunct="1">
              <a:lnSpc>
                <a:spcPct val="90000"/>
              </a:lnSpc>
              <a:spcBef>
                <a:spcPts val="1000"/>
              </a:spcBef>
              <a:buClr>
                <a:schemeClr val="tx2"/>
              </a:buClr>
              <a:buSzPct val="80000"/>
              <a:buFont typeface="Wingdings" pitchFamily="2" charset="2"/>
              <a:buChar char="§"/>
              <a:defRPr lang="zh-CN" sz="1800" kern="1200">
                <a:solidFill>
                  <a:schemeClr val="tx2"/>
                </a:solidFill>
                <a:latin typeface="Microsoft YaHei" panose="020B0503020204020204" pitchFamily="34" charset="-122"/>
                <a:ea typeface="Microsoft YaHei" panose="020B0503020204020204" pitchFamily="34" charset="-122"/>
                <a:cs typeface="+mn-cs"/>
              </a:defRPr>
            </a:lvl2pPr>
            <a:lvl3pPr marL="914400" indent="-228600" algn="l" defTabSz="914400" rtl="0" eaLnBrk="1" latinLnBrk="0" hangingPunct="1">
              <a:lnSpc>
                <a:spcPct val="90000"/>
              </a:lnSpc>
              <a:spcBef>
                <a:spcPts val="800"/>
              </a:spcBef>
              <a:buClr>
                <a:schemeClr val="tx2"/>
              </a:buClr>
              <a:buSzPct val="80000"/>
              <a:buFont typeface="Wingdings" pitchFamily="2" charset="2"/>
              <a:buChar char="§"/>
              <a:defRPr lang="zh-CN" sz="1600" kern="1200">
                <a:solidFill>
                  <a:schemeClr val="tx2"/>
                </a:solidFill>
                <a:latin typeface="Microsoft YaHei" panose="020B0503020204020204" pitchFamily="34" charset="-122"/>
                <a:ea typeface="Microsoft YaHei" panose="020B0503020204020204" pitchFamily="34" charset="-122"/>
                <a:cs typeface="+mn-cs"/>
              </a:defRPr>
            </a:lvl3pPr>
            <a:lvl4pPr marL="123444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4pPr>
            <a:lvl5pPr marL="155448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5pPr>
            <a:lvl6pPr marL="1874520" indent="-228600" algn="l" defTabSz="914400" rtl="0" eaLnBrk="1" latinLnBrk="0" hangingPunct="1">
              <a:lnSpc>
                <a:spcPct val="90000"/>
              </a:lnSpc>
              <a:spcBef>
                <a:spcPts val="800"/>
              </a:spcBef>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6pPr>
            <a:lvl7pPr marL="219456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7pPr>
            <a:lvl8pPr marL="251460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8pPr>
            <a:lvl9pPr marL="283464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9pPr>
          </a:lstStyle>
          <a:p>
            <a:r>
              <a:rPr lang="en-US" altLang="zh-CN" dirty="0"/>
              <a:t>Swagger</a:t>
            </a:r>
            <a:r>
              <a:rPr lang="zh-CN" altLang="en-US" dirty="0"/>
              <a:t>使用效果</a:t>
            </a:r>
          </a:p>
          <a:p>
            <a:pPr marL="0" indent="0">
              <a:buFont typeface="Wingdings" pitchFamily="2" charset="2"/>
              <a:buNone/>
            </a:pPr>
            <a:r>
              <a:rPr lang="zh-CN" altLang="en-US" dirty="0"/>
              <a:t>下图可以看出，</a:t>
            </a:r>
            <a:r>
              <a:rPr lang="en-US" altLang="zh-CN" dirty="0"/>
              <a:t>swagger</a:t>
            </a:r>
            <a:r>
              <a:rPr lang="zh-CN" altLang="en-US" dirty="0"/>
              <a:t>清晰地展现了</a:t>
            </a:r>
            <a:r>
              <a:rPr lang="en-US" altLang="zh-CN" dirty="0"/>
              <a:t>web</a:t>
            </a:r>
            <a:r>
              <a:rPr lang="zh-CN" altLang="en-US" dirty="0"/>
              <a:t>服务的方法、地址、发送</a:t>
            </a:r>
            <a:r>
              <a:rPr lang="en-US" altLang="zh-CN" dirty="0" err="1"/>
              <a:t>json</a:t>
            </a:r>
            <a:r>
              <a:rPr lang="zh-CN" altLang="en-US" dirty="0"/>
              <a:t>格式与应答</a:t>
            </a:r>
            <a:r>
              <a:rPr lang="en-US" altLang="zh-CN" dirty="0" err="1"/>
              <a:t>json</a:t>
            </a:r>
            <a:r>
              <a:rPr lang="zh-CN" altLang="en-US" dirty="0"/>
              <a:t>格式。还可以通过它直接进行服务调用，查看结果。</a:t>
            </a:r>
          </a:p>
          <a:p>
            <a:pPr marL="0" indent="0">
              <a:buFont typeface="Wingdings" pitchFamily="2" charset="2"/>
              <a:buNone/>
            </a:pPr>
            <a:endParaRPr lang="zh-CN" altLang="en-US" dirty="0"/>
          </a:p>
        </p:txBody>
      </p:sp>
      <p:pic>
        <p:nvPicPr>
          <p:cNvPr id="10" name="图片 9"/>
          <p:cNvPicPr>
            <a:picLocks noChangeAspect="1"/>
          </p:cNvPicPr>
          <p:nvPr/>
        </p:nvPicPr>
        <p:blipFill>
          <a:blip r:embed="rId2"/>
          <a:stretch>
            <a:fillRect/>
          </a:stretch>
        </p:blipFill>
        <p:spPr>
          <a:xfrm>
            <a:off x="154356" y="2907697"/>
            <a:ext cx="4649247" cy="3389154"/>
          </a:xfrm>
          <a:prstGeom prst="rect">
            <a:avLst/>
          </a:prstGeom>
        </p:spPr>
      </p:pic>
      <p:pic>
        <p:nvPicPr>
          <p:cNvPr id="11" name="Picture 2" descr="swagger ui"/>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499208" y="2907697"/>
            <a:ext cx="5548020" cy="34866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57222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p:cNvSpPr/>
          <p:nvPr/>
        </p:nvSpPr>
        <p:spPr>
          <a:xfrm>
            <a:off x="0" y="1073427"/>
            <a:ext cx="23555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735497" y="1073426"/>
            <a:ext cx="4314968"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TextBox 22"/>
          <p:cNvSpPr txBox="1"/>
          <p:nvPr/>
        </p:nvSpPr>
        <p:spPr>
          <a:xfrm>
            <a:off x="1051891" y="1065798"/>
            <a:ext cx="3998573" cy="369332"/>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使用</a:t>
            </a:r>
            <a:r>
              <a:rPr lang="en-US" altLang="zh-CN" dirty="0">
                <a:solidFill>
                  <a:schemeClr val="bg1"/>
                </a:solidFill>
                <a:latin typeface="微软雅黑" panose="020B0503020204020204" pitchFamily="34" charset="-122"/>
                <a:ea typeface="微软雅黑" panose="020B0503020204020204" pitchFamily="34" charset="-122"/>
              </a:rPr>
              <a:t>Swagger</a:t>
            </a:r>
            <a:r>
              <a:rPr lang="zh-CN" altLang="en-US" dirty="0">
                <a:solidFill>
                  <a:schemeClr val="bg1"/>
                </a:solidFill>
                <a:latin typeface="微软雅黑" panose="020B0503020204020204" pitchFamily="34" charset="-122"/>
                <a:ea typeface="微软雅黑" panose="020B0503020204020204" pitchFamily="34" charset="-122"/>
              </a:rPr>
              <a:t>可视化调试</a:t>
            </a:r>
            <a:r>
              <a:rPr lang="en-US" altLang="zh-CN" dirty="0">
                <a:solidFill>
                  <a:schemeClr val="bg1"/>
                </a:solidFill>
                <a:latin typeface="微软雅黑" panose="020B0503020204020204" pitchFamily="34" charset="-122"/>
                <a:ea typeface="微软雅黑" panose="020B0503020204020204" pitchFamily="34" charset="-122"/>
              </a:rPr>
              <a:t>RESTful API</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24" name="TextBox 23"/>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r>
              <a:rPr lang="en-US" altLang="zh-CN" sz="2400" b="1" dirty="0">
                <a:solidFill>
                  <a:schemeClr val="bg1"/>
                </a:solidFill>
                <a:latin typeface="微软雅黑" panose="020B0503020204020204" pitchFamily="34" charset="-122"/>
                <a:ea typeface="微软雅黑" panose="020B0503020204020204" pitchFamily="34" charset="-122"/>
              </a:rPr>
              <a:t>Swagger</a:t>
            </a:r>
            <a:r>
              <a:rPr lang="zh-CN" altLang="en-US" sz="2400" b="1" dirty="0">
                <a:solidFill>
                  <a:schemeClr val="bg1"/>
                </a:solidFill>
                <a:latin typeface="微软雅黑" panose="020B0503020204020204" pitchFamily="34" charset="-122"/>
                <a:ea typeface="微软雅黑" panose="020B0503020204020204" pitchFamily="34" charset="-122"/>
              </a:rPr>
              <a:t>介绍</a:t>
            </a:r>
          </a:p>
        </p:txBody>
      </p:sp>
      <p:pic>
        <p:nvPicPr>
          <p:cNvPr id="2" name="图片 1"/>
          <p:cNvPicPr>
            <a:picLocks noChangeAspect="1"/>
          </p:cNvPicPr>
          <p:nvPr/>
        </p:nvPicPr>
        <p:blipFill>
          <a:blip r:embed="rId2"/>
          <a:stretch>
            <a:fillRect/>
          </a:stretch>
        </p:blipFill>
        <p:spPr>
          <a:xfrm>
            <a:off x="1698222" y="1442758"/>
            <a:ext cx="7775387" cy="4900222"/>
          </a:xfrm>
          <a:prstGeom prst="rect">
            <a:avLst/>
          </a:prstGeom>
        </p:spPr>
      </p:pic>
    </p:spTree>
    <p:extLst>
      <p:ext uri="{BB962C8B-B14F-4D97-AF65-F5344CB8AC3E}">
        <p14:creationId xmlns:p14="http://schemas.microsoft.com/office/powerpoint/2010/main" val="14260725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p:cNvSpPr/>
          <p:nvPr/>
        </p:nvSpPr>
        <p:spPr>
          <a:xfrm>
            <a:off x="0" y="1073427"/>
            <a:ext cx="23555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735497" y="1073426"/>
            <a:ext cx="4314968"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TextBox 22"/>
          <p:cNvSpPr txBox="1"/>
          <p:nvPr/>
        </p:nvSpPr>
        <p:spPr>
          <a:xfrm>
            <a:off x="1051891" y="1065798"/>
            <a:ext cx="3998573" cy="369332"/>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使用</a:t>
            </a:r>
            <a:r>
              <a:rPr lang="en-US" altLang="zh-CN" dirty="0">
                <a:solidFill>
                  <a:schemeClr val="bg1"/>
                </a:solidFill>
                <a:latin typeface="微软雅黑" panose="020B0503020204020204" pitchFamily="34" charset="-122"/>
                <a:ea typeface="微软雅黑" panose="020B0503020204020204" pitchFamily="34" charset="-122"/>
              </a:rPr>
              <a:t>Swagger</a:t>
            </a:r>
            <a:r>
              <a:rPr lang="zh-CN" altLang="en-US" dirty="0">
                <a:solidFill>
                  <a:schemeClr val="bg1"/>
                </a:solidFill>
                <a:latin typeface="微软雅黑" panose="020B0503020204020204" pitchFamily="34" charset="-122"/>
                <a:ea typeface="微软雅黑" panose="020B0503020204020204" pitchFamily="34" charset="-122"/>
              </a:rPr>
              <a:t>可视化调试</a:t>
            </a:r>
            <a:r>
              <a:rPr lang="en-US" altLang="zh-CN" dirty="0">
                <a:solidFill>
                  <a:schemeClr val="bg1"/>
                </a:solidFill>
                <a:latin typeface="微软雅黑" panose="020B0503020204020204" pitchFamily="34" charset="-122"/>
                <a:ea typeface="微软雅黑" panose="020B0503020204020204" pitchFamily="34" charset="-122"/>
              </a:rPr>
              <a:t>RESTful API</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24" name="TextBox 23"/>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r>
              <a:rPr lang="en-US" altLang="zh-CN" sz="2400" b="1" dirty="0">
                <a:solidFill>
                  <a:schemeClr val="bg1"/>
                </a:solidFill>
                <a:latin typeface="微软雅黑" panose="020B0503020204020204" pitchFamily="34" charset="-122"/>
                <a:ea typeface="微软雅黑" panose="020B0503020204020204" pitchFamily="34" charset="-122"/>
              </a:rPr>
              <a:t>Swagger</a:t>
            </a:r>
            <a:r>
              <a:rPr lang="zh-CN" altLang="en-US" sz="2400" b="1" dirty="0">
                <a:solidFill>
                  <a:schemeClr val="bg1"/>
                </a:solidFill>
                <a:latin typeface="微软雅黑" panose="020B0503020204020204" pitchFamily="34" charset="-122"/>
                <a:ea typeface="微软雅黑" panose="020B0503020204020204" pitchFamily="34" charset="-122"/>
              </a:rPr>
              <a:t>介绍</a:t>
            </a:r>
          </a:p>
        </p:txBody>
      </p:sp>
      <p:pic>
        <p:nvPicPr>
          <p:cNvPr id="2" name="图片 1"/>
          <p:cNvPicPr>
            <a:picLocks noChangeAspect="1"/>
          </p:cNvPicPr>
          <p:nvPr/>
        </p:nvPicPr>
        <p:blipFill>
          <a:blip r:embed="rId2"/>
          <a:stretch>
            <a:fillRect/>
          </a:stretch>
        </p:blipFill>
        <p:spPr>
          <a:xfrm>
            <a:off x="1691500" y="1610000"/>
            <a:ext cx="6803914" cy="4771495"/>
          </a:xfrm>
          <a:prstGeom prst="rect">
            <a:avLst/>
          </a:prstGeom>
        </p:spPr>
      </p:pic>
    </p:spTree>
    <p:extLst>
      <p:ext uri="{BB962C8B-B14F-4D97-AF65-F5344CB8AC3E}">
        <p14:creationId xmlns:p14="http://schemas.microsoft.com/office/powerpoint/2010/main" val="24419483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p:cNvSpPr/>
          <p:nvPr/>
        </p:nvSpPr>
        <p:spPr>
          <a:xfrm>
            <a:off x="0" y="1073427"/>
            <a:ext cx="23555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735497" y="1073426"/>
            <a:ext cx="3443099"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TextBox 22"/>
          <p:cNvSpPr txBox="1"/>
          <p:nvPr/>
        </p:nvSpPr>
        <p:spPr>
          <a:xfrm>
            <a:off x="1051892" y="1065798"/>
            <a:ext cx="3126704" cy="369332"/>
          </a:xfrm>
          <a:prstGeom prst="rect">
            <a:avLst/>
          </a:prstGeom>
          <a:noFill/>
        </p:spPr>
        <p:txBody>
          <a:bodyPr wrap="squar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Spring Boot</a:t>
            </a:r>
            <a:r>
              <a:rPr lang="zh-CN" altLang="en-US" dirty="0">
                <a:solidFill>
                  <a:schemeClr val="bg1"/>
                </a:solidFill>
                <a:latin typeface="微软雅黑" panose="020B0503020204020204" pitchFamily="34" charset="-122"/>
                <a:ea typeface="微软雅黑" panose="020B0503020204020204" pitchFamily="34" charset="-122"/>
              </a:rPr>
              <a:t>中使用</a:t>
            </a:r>
            <a:r>
              <a:rPr lang="en-US" altLang="zh-CN" dirty="0">
                <a:solidFill>
                  <a:schemeClr val="bg1"/>
                </a:solidFill>
                <a:latin typeface="微软雅黑" panose="020B0503020204020204" pitchFamily="34" charset="-122"/>
                <a:ea typeface="微软雅黑" panose="020B0503020204020204" pitchFamily="34" charset="-122"/>
              </a:rPr>
              <a:t>Swagger</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24" name="TextBox 23"/>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r>
              <a:rPr lang="en-US" altLang="zh-CN" sz="2400" b="1" dirty="0">
                <a:solidFill>
                  <a:schemeClr val="bg1"/>
                </a:solidFill>
                <a:latin typeface="微软雅黑" panose="020B0503020204020204" pitchFamily="34" charset="-122"/>
                <a:ea typeface="微软雅黑" panose="020B0503020204020204" pitchFamily="34" charset="-122"/>
              </a:rPr>
              <a:t>Swagger</a:t>
            </a:r>
            <a:r>
              <a:rPr lang="zh-CN" altLang="en-US" sz="2400" b="1" dirty="0">
                <a:solidFill>
                  <a:schemeClr val="bg1"/>
                </a:solidFill>
                <a:latin typeface="微软雅黑" panose="020B0503020204020204" pitchFamily="34" charset="-122"/>
                <a:ea typeface="微软雅黑" panose="020B0503020204020204" pitchFamily="34" charset="-122"/>
              </a:rPr>
              <a:t>介绍</a:t>
            </a:r>
          </a:p>
        </p:txBody>
      </p:sp>
      <p:sp>
        <p:nvSpPr>
          <p:cNvPr id="9" name="内容占位符 2"/>
          <p:cNvSpPr txBox="1">
            <a:spLocks/>
          </p:cNvSpPr>
          <p:nvPr/>
        </p:nvSpPr>
        <p:spPr>
          <a:xfrm>
            <a:off x="390418" y="1837851"/>
            <a:ext cx="8915400" cy="3777622"/>
          </a:xfrm>
          <a:prstGeom prst="rect">
            <a:avLst/>
          </a:prstGeom>
        </p:spPr>
        <p:txBody>
          <a:bodyPr/>
          <a:lstStyle>
            <a:lvl1pPr marL="274320" indent="-228600" algn="l" defTabSz="914400" rtl="0" eaLnBrk="1" latinLnBrk="0" hangingPunct="1">
              <a:lnSpc>
                <a:spcPct val="90000"/>
              </a:lnSpc>
              <a:spcBef>
                <a:spcPts val="1800"/>
              </a:spcBef>
              <a:buClr>
                <a:schemeClr val="tx2"/>
              </a:buClr>
              <a:buSzPct val="80000"/>
              <a:buFont typeface="Wingdings" pitchFamily="2" charset="2"/>
              <a:buChar char="§"/>
              <a:defRPr lang="zh-CN" sz="2000" kern="1200">
                <a:solidFill>
                  <a:schemeClr val="tx2"/>
                </a:solidFill>
                <a:latin typeface="Microsoft YaHei" panose="020B0503020204020204" pitchFamily="34" charset="-122"/>
                <a:ea typeface="Microsoft YaHei" panose="020B0503020204020204" pitchFamily="34" charset="-122"/>
                <a:cs typeface="+mn-cs"/>
              </a:defRPr>
            </a:lvl1pPr>
            <a:lvl2pPr marL="594360" indent="-228600" algn="l" defTabSz="914400" rtl="0" eaLnBrk="1" latinLnBrk="0" hangingPunct="1">
              <a:lnSpc>
                <a:spcPct val="90000"/>
              </a:lnSpc>
              <a:spcBef>
                <a:spcPts val="1000"/>
              </a:spcBef>
              <a:buClr>
                <a:schemeClr val="tx2"/>
              </a:buClr>
              <a:buSzPct val="80000"/>
              <a:buFont typeface="Wingdings" pitchFamily="2" charset="2"/>
              <a:buChar char="§"/>
              <a:defRPr lang="zh-CN" sz="1800" kern="1200">
                <a:solidFill>
                  <a:schemeClr val="tx2"/>
                </a:solidFill>
                <a:latin typeface="Microsoft YaHei" panose="020B0503020204020204" pitchFamily="34" charset="-122"/>
                <a:ea typeface="Microsoft YaHei" panose="020B0503020204020204" pitchFamily="34" charset="-122"/>
                <a:cs typeface="+mn-cs"/>
              </a:defRPr>
            </a:lvl2pPr>
            <a:lvl3pPr marL="914400" indent="-228600" algn="l" defTabSz="914400" rtl="0" eaLnBrk="1" latinLnBrk="0" hangingPunct="1">
              <a:lnSpc>
                <a:spcPct val="90000"/>
              </a:lnSpc>
              <a:spcBef>
                <a:spcPts val="800"/>
              </a:spcBef>
              <a:buClr>
                <a:schemeClr val="tx2"/>
              </a:buClr>
              <a:buSzPct val="80000"/>
              <a:buFont typeface="Wingdings" pitchFamily="2" charset="2"/>
              <a:buChar char="§"/>
              <a:defRPr lang="zh-CN" sz="1600" kern="1200">
                <a:solidFill>
                  <a:schemeClr val="tx2"/>
                </a:solidFill>
                <a:latin typeface="Microsoft YaHei" panose="020B0503020204020204" pitchFamily="34" charset="-122"/>
                <a:ea typeface="Microsoft YaHei" panose="020B0503020204020204" pitchFamily="34" charset="-122"/>
                <a:cs typeface="+mn-cs"/>
              </a:defRPr>
            </a:lvl3pPr>
            <a:lvl4pPr marL="123444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4pPr>
            <a:lvl5pPr marL="155448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5pPr>
            <a:lvl6pPr marL="1874520" indent="-228600" algn="l" defTabSz="914400" rtl="0" eaLnBrk="1" latinLnBrk="0" hangingPunct="1">
              <a:lnSpc>
                <a:spcPct val="90000"/>
              </a:lnSpc>
              <a:spcBef>
                <a:spcPts val="800"/>
              </a:spcBef>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6pPr>
            <a:lvl7pPr marL="219456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7pPr>
            <a:lvl8pPr marL="251460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8pPr>
            <a:lvl9pPr marL="283464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9pPr>
          </a:lstStyle>
          <a:p>
            <a:r>
              <a:rPr lang="en-US" altLang="zh-CN" dirty="0" err="1"/>
              <a:t>SpringBoot</a:t>
            </a:r>
            <a:r>
              <a:rPr lang="zh-CN" altLang="en-US" dirty="0"/>
              <a:t>项目中使用</a:t>
            </a:r>
            <a:r>
              <a:rPr lang="en-US" altLang="zh-CN" dirty="0"/>
              <a:t>Swagger</a:t>
            </a:r>
          </a:p>
          <a:p>
            <a:pPr marL="0" indent="0">
              <a:buFont typeface="Wingdings" pitchFamily="2" charset="2"/>
              <a:buNone/>
            </a:pPr>
            <a:r>
              <a:rPr lang="zh-CN" altLang="en-US" dirty="0"/>
              <a:t>引入 </a:t>
            </a:r>
            <a:r>
              <a:rPr lang="en-US" altLang="zh-CN" dirty="0" err="1"/>
              <a:t>SpringFox</a:t>
            </a:r>
            <a:r>
              <a:rPr lang="en-US" altLang="zh-CN" dirty="0"/>
              <a:t>-Swagger</a:t>
            </a:r>
          </a:p>
          <a:p>
            <a:pPr marL="0" indent="0">
              <a:buFont typeface="Wingdings" pitchFamily="2" charset="2"/>
              <a:buNone/>
            </a:pPr>
            <a:endParaRPr lang="en-US" altLang="en-US" dirty="0"/>
          </a:p>
        </p:txBody>
      </p:sp>
      <p:pic>
        <p:nvPicPr>
          <p:cNvPr id="12" name="图片 11"/>
          <p:cNvPicPr>
            <a:picLocks noChangeAspect="1"/>
          </p:cNvPicPr>
          <p:nvPr/>
        </p:nvPicPr>
        <p:blipFill>
          <a:blip r:embed="rId2"/>
          <a:stretch>
            <a:fillRect/>
          </a:stretch>
        </p:blipFill>
        <p:spPr>
          <a:xfrm>
            <a:off x="431455" y="2790566"/>
            <a:ext cx="8436098" cy="3701916"/>
          </a:xfrm>
          <a:prstGeom prst="rect">
            <a:avLst/>
          </a:prstGeom>
        </p:spPr>
      </p:pic>
    </p:spTree>
    <p:extLst>
      <p:ext uri="{BB962C8B-B14F-4D97-AF65-F5344CB8AC3E}">
        <p14:creationId xmlns:p14="http://schemas.microsoft.com/office/powerpoint/2010/main" val="3442994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p:cNvSpPr/>
          <p:nvPr/>
        </p:nvSpPr>
        <p:spPr>
          <a:xfrm>
            <a:off x="0" y="1073427"/>
            <a:ext cx="23555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735497" y="1073426"/>
            <a:ext cx="3443099"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TextBox 22"/>
          <p:cNvSpPr txBox="1"/>
          <p:nvPr/>
        </p:nvSpPr>
        <p:spPr>
          <a:xfrm>
            <a:off x="1051892" y="1065798"/>
            <a:ext cx="3126704" cy="369332"/>
          </a:xfrm>
          <a:prstGeom prst="rect">
            <a:avLst/>
          </a:prstGeom>
          <a:noFill/>
        </p:spPr>
        <p:txBody>
          <a:bodyPr wrap="squar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Spring Boot</a:t>
            </a:r>
            <a:r>
              <a:rPr lang="zh-CN" altLang="en-US" dirty="0">
                <a:solidFill>
                  <a:schemeClr val="bg1"/>
                </a:solidFill>
                <a:latin typeface="微软雅黑" panose="020B0503020204020204" pitchFamily="34" charset="-122"/>
                <a:ea typeface="微软雅黑" panose="020B0503020204020204" pitchFamily="34" charset="-122"/>
              </a:rPr>
              <a:t>中使用</a:t>
            </a:r>
            <a:r>
              <a:rPr lang="en-US" altLang="zh-CN" dirty="0">
                <a:solidFill>
                  <a:schemeClr val="bg1"/>
                </a:solidFill>
                <a:latin typeface="微软雅黑" panose="020B0503020204020204" pitchFamily="34" charset="-122"/>
                <a:ea typeface="微软雅黑" panose="020B0503020204020204" pitchFamily="34" charset="-122"/>
              </a:rPr>
              <a:t>Swagger</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24" name="TextBox 23"/>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r>
              <a:rPr lang="en-US" altLang="zh-CN" sz="2400" b="1" dirty="0">
                <a:solidFill>
                  <a:schemeClr val="bg1"/>
                </a:solidFill>
                <a:latin typeface="微软雅黑" panose="020B0503020204020204" pitchFamily="34" charset="-122"/>
                <a:ea typeface="微软雅黑" panose="020B0503020204020204" pitchFamily="34" charset="-122"/>
              </a:rPr>
              <a:t>Swagger</a:t>
            </a:r>
            <a:r>
              <a:rPr lang="zh-CN" altLang="en-US" sz="2400" b="1" dirty="0">
                <a:solidFill>
                  <a:schemeClr val="bg1"/>
                </a:solidFill>
                <a:latin typeface="微软雅黑" panose="020B0503020204020204" pitchFamily="34" charset="-122"/>
                <a:ea typeface="微软雅黑" panose="020B0503020204020204" pitchFamily="34" charset="-122"/>
              </a:rPr>
              <a:t>介绍</a:t>
            </a:r>
          </a:p>
        </p:txBody>
      </p:sp>
      <p:sp>
        <p:nvSpPr>
          <p:cNvPr id="8" name="内容占位符 2"/>
          <p:cNvSpPr txBox="1">
            <a:spLocks/>
          </p:cNvSpPr>
          <p:nvPr/>
        </p:nvSpPr>
        <p:spPr>
          <a:xfrm>
            <a:off x="281947" y="1837851"/>
            <a:ext cx="8915400" cy="3777622"/>
          </a:xfrm>
          <a:prstGeom prst="rect">
            <a:avLst/>
          </a:prstGeom>
        </p:spPr>
        <p:txBody>
          <a:bodyPr/>
          <a:lstStyle>
            <a:lvl1pPr marL="274320" indent="-228600" algn="l" defTabSz="914400" rtl="0" eaLnBrk="1" latinLnBrk="0" hangingPunct="1">
              <a:lnSpc>
                <a:spcPct val="90000"/>
              </a:lnSpc>
              <a:spcBef>
                <a:spcPts val="1800"/>
              </a:spcBef>
              <a:buClr>
                <a:schemeClr val="tx2"/>
              </a:buClr>
              <a:buSzPct val="80000"/>
              <a:buFont typeface="Wingdings" pitchFamily="2" charset="2"/>
              <a:buChar char="§"/>
              <a:defRPr lang="zh-CN" sz="2000" kern="1200">
                <a:solidFill>
                  <a:schemeClr val="tx2"/>
                </a:solidFill>
                <a:latin typeface="Microsoft YaHei" panose="020B0503020204020204" pitchFamily="34" charset="-122"/>
                <a:ea typeface="Microsoft YaHei" panose="020B0503020204020204" pitchFamily="34" charset="-122"/>
                <a:cs typeface="+mn-cs"/>
              </a:defRPr>
            </a:lvl1pPr>
            <a:lvl2pPr marL="594360" indent="-228600" algn="l" defTabSz="914400" rtl="0" eaLnBrk="1" latinLnBrk="0" hangingPunct="1">
              <a:lnSpc>
                <a:spcPct val="90000"/>
              </a:lnSpc>
              <a:spcBef>
                <a:spcPts val="1000"/>
              </a:spcBef>
              <a:buClr>
                <a:schemeClr val="tx2"/>
              </a:buClr>
              <a:buSzPct val="80000"/>
              <a:buFont typeface="Wingdings" pitchFamily="2" charset="2"/>
              <a:buChar char="§"/>
              <a:defRPr lang="zh-CN" sz="1800" kern="1200">
                <a:solidFill>
                  <a:schemeClr val="tx2"/>
                </a:solidFill>
                <a:latin typeface="Microsoft YaHei" panose="020B0503020204020204" pitchFamily="34" charset="-122"/>
                <a:ea typeface="Microsoft YaHei" panose="020B0503020204020204" pitchFamily="34" charset="-122"/>
                <a:cs typeface="+mn-cs"/>
              </a:defRPr>
            </a:lvl2pPr>
            <a:lvl3pPr marL="914400" indent="-228600" algn="l" defTabSz="914400" rtl="0" eaLnBrk="1" latinLnBrk="0" hangingPunct="1">
              <a:lnSpc>
                <a:spcPct val="90000"/>
              </a:lnSpc>
              <a:spcBef>
                <a:spcPts val="800"/>
              </a:spcBef>
              <a:buClr>
                <a:schemeClr val="tx2"/>
              </a:buClr>
              <a:buSzPct val="80000"/>
              <a:buFont typeface="Wingdings" pitchFamily="2" charset="2"/>
              <a:buChar char="§"/>
              <a:defRPr lang="zh-CN" sz="1600" kern="1200">
                <a:solidFill>
                  <a:schemeClr val="tx2"/>
                </a:solidFill>
                <a:latin typeface="Microsoft YaHei" panose="020B0503020204020204" pitchFamily="34" charset="-122"/>
                <a:ea typeface="Microsoft YaHei" panose="020B0503020204020204" pitchFamily="34" charset="-122"/>
                <a:cs typeface="+mn-cs"/>
              </a:defRPr>
            </a:lvl3pPr>
            <a:lvl4pPr marL="123444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4pPr>
            <a:lvl5pPr marL="155448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5pPr>
            <a:lvl6pPr marL="1874520" indent="-228600" algn="l" defTabSz="914400" rtl="0" eaLnBrk="1" latinLnBrk="0" hangingPunct="1">
              <a:lnSpc>
                <a:spcPct val="90000"/>
              </a:lnSpc>
              <a:spcBef>
                <a:spcPts val="800"/>
              </a:spcBef>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6pPr>
            <a:lvl7pPr marL="219456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7pPr>
            <a:lvl8pPr marL="251460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8pPr>
            <a:lvl9pPr marL="283464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9pPr>
          </a:lstStyle>
          <a:p>
            <a:r>
              <a:rPr lang="zh-CN" altLang="en-US"/>
              <a:t>配置</a:t>
            </a:r>
            <a:r>
              <a:rPr lang="en-US" altLang="zh-CN"/>
              <a:t>Swagger</a:t>
            </a:r>
            <a:r>
              <a:rPr lang="zh-CN" altLang="en-US"/>
              <a:t>信息</a:t>
            </a:r>
          </a:p>
          <a:p>
            <a:pPr marL="0" indent="0">
              <a:buFont typeface="Wingdings" pitchFamily="2" charset="2"/>
              <a:buNone/>
            </a:pPr>
            <a:r>
              <a:rPr lang="en-US" altLang="zh-CN"/>
              <a:t>SwaggerConfig</a:t>
            </a:r>
            <a:r>
              <a:rPr lang="zh-CN" altLang="en-US"/>
              <a:t>配置类：</a:t>
            </a:r>
          </a:p>
          <a:p>
            <a:pPr marL="0" indent="0">
              <a:buFont typeface="Wingdings" pitchFamily="2" charset="2"/>
              <a:buNone/>
            </a:pPr>
            <a:endParaRPr lang="zh-CN" altLang="en-US" dirty="0"/>
          </a:p>
        </p:txBody>
      </p:sp>
      <p:pic>
        <p:nvPicPr>
          <p:cNvPr id="10" name="图片 9"/>
          <p:cNvPicPr>
            <a:picLocks noChangeAspect="1"/>
          </p:cNvPicPr>
          <p:nvPr/>
        </p:nvPicPr>
        <p:blipFill>
          <a:blip r:embed="rId2"/>
          <a:stretch>
            <a:fillRect/>
          </a:stretch>
        </p:blipFill>
        <p:spPr>
          <a:xfrm>
            <a:off x="3376021" y="2357239"/>
            <a:ext cx="5215086" cy="4052761"/>
          </a:xfrm>
          <a:prstGeom prst="rect">
            <a:avLst/>
          </a:prstGeom>
        </p:spPr>
      </p:pic>
    </p:spTree>
    <p:extLst>
      <p:ext uri="{BB962C8B-B14F-4D97-AF65-F5344CB8AC3E}">
        <p14:creationId xmlns:p14="http://schemas.microsoft.com/office/powerpoint/2010/main" val="15663011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p:cNvSpPr/>
          <p:nvPr/>
        </p:nvSpPr>
        <p:spPr>
          <a:xfrm>
            <a:off x="0" y="1073427"/>
            <a:ext cx="23555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735497" y="1073426"/>
            <a:ext cx="3443099"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TextBox 22"/>
          <p:cNvSpPr txBox="1"/>
          <p:nvPr/>
        </p:nvSpPr>
        <p:spPr>
          <a:xfrm>
            <a:off x="1051892" y="1065798"/>
            <a:ext cx="3126704" cy="369332"/>
          </a:xfrm>
          <a:prstGeom prst="rect">
            <a:avLst/>
          </a:prstGeom>
          <a:noFill/>
        </p:spPr>
        <p:txBody>
          <a:bodyPr wrap="squar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Spring Boot</a:t>
            </a:r>
            <a:r>
              <a:rPr lang="zh-CN" altLang="en-US" dirty="0">
                <a:solidFill>
                  <a:schemeClr val="bg1"/>
                </a:solidFill>
                <a:latin typeface="微软雅黑" panose="020B0503020204020204" pitchFamily="34" charset="-122"/>
                <a:ea typeface="微软雅黑" panose="020B0503020204020204" pitchFamily="34" charset="-122"/>
              </a:rPr>
              <a:t>中使用</a:t>
            </a:r>
            <a:r>
              <a:rPr lang="en-US" altLang="zh-CN" dirty="0">
                <a:solidFill>
                  <a:schemeClr val="bg1"/>
                </a:solidFill>
                <a:latin typeface="微软雅黑" panose="020B0503020204020204" pitchFamily="34" charset="-122"/>
                <a:ea typeface="微软雅黑" panose="020B0503020204020204" pitchFamily="34" charset="-122"/>
              </a:rPr>
              <a:t>Swagger</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24" name="TextBox 23"/>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r>
              <a:rPr lang="en-US" altLang="zh-CN" sz="2400" b="1" dirty="0">
                <a:solidFill>
                  <a:schemeClr val="bg1"/>
                </a:solidFill>
                <a:latin typeface="微软雅黑" panose="020B0503020204020204" pitchFamily="34" charset="-122"/>
                <a:ea typeface="微软雅黑" panose="020B0503020204020204" pitchFamily="34" charset="-122"/>
              </a:rPr>
              <a:t>Swagger</a:t>
            </a:r>
            <a:r>
              <a:rPr lang="zh-CN" altLang="en-US" sz="2400" b="1" dirty="0">
                <a:solidFill>
                  <a:schemeClr val="bg1"/>
                </a:solidFill>
                <a:latin typeface="微软雅黑" panose="020B0503020204020204" pitchFamily="34" charset="-122"/>
                <a:ea typeface="微软雅黑" panose="020B0503020204020204" pitchFamily="34" charset="-122"/>
              </a:rPr>
              <a:t>介绍</a:t>
            </a:r>
          </a:p>
        </p:txBody>
      </p:sp>
      <p:sp>
        <p:nvSpPr>
          <p:cNvPr id="9" name="内容占位符 2"/>
          <p:cNvSpPr txBox="1">
            <a:spLocks/>
          </p:cNvSpPr>
          <p:nvPr/>
        </p:nvSpPr>
        <p:spPr>
          <a:xfrm>
            <a:off x="111826" y="1665768"/>
            <a:ext cx="8915400" cy="3777622"/>
          </a:xfrm>
          <a:prstGeom prst="rect">
            <a:avLst/>
          </a:prstGeom>
        </p:spPr>
        <p:txBody>
          <a:bodyPr/>
          <a:lstStyle>
            <a:lvl1pPr marL="274320" indent="-228600" algn="l" defTabSz="914400" rtl="0" eaLnBrk="1" latinLnBrk="0" hangingPunct="1">
              <a:lnSpc>
                <a:spcPct val="90000"/>
              </a:lnSpc>
              <a:spcBef>
                <a:spcPts val="1800"/>
              </a:spcBef>
              <a:buClr>
                <a:schemeClr val="tx2"/>
              </a:buClr>
              <a:buSzPct val="80000"/>
              <a:buFont typeface="Wingdings" pitchFamily="2" charset="2"/>
              <a:buChar char="§"/>
              <a:defRPr lang="zh-CN" sz="2000" kern="1200">
                <a:solidFill>
                  <a:schemeClr val="tx2"/>
                </a:solidFill>
                <a:latin typeface="Microsoft YaHei" panose="020B0503020204020204" pitchFamily="34" charset="-122"/>
                <a:ea typeface="Microsoft YaHei" panose="020B0503020204020204" pitchFamily="34" charset="-122"/>
                <a:cs typeface="+mn-cs"/>
              </a:defRPr>
            </a:lvl1pPr>
            <a:lvl2pPr marL="594360" indent="-228600" algn="l" defTabSz="914400" rtl="0" eaLnBrk="1" latinLnBrk="0" hangingPunct="1">
              <a:lnSpc>
                <a:spcPct val="90000"/>
              </a:lnSpc>
              <a:spcBef>
                <a:spcPts val="1000"/>
              </a:spcBef>
              <a:buClr>
                <a:schemeClr val="tx2"/>
              </a:buClr>
              <a:buSzPct val="80000"/>
              <a:buFont typeface="Wingdings" pitchFamily="2" charset="2"/>
              <a:buChar char="§"/>
              <a:defRPr lang="zh-CN" sz="1800" kern="1200">
                <a:solidFill>
                  <a:schemeClr val="tx2"/>
                </a:solidFill>
                <a:latin typeface="Microsoft YaHei" panose="020B0503020204020204" pitchFamily="34" charset="-122"/>
                <a:ea typeface="Microsoft YaHei" panose="020B0503020204020204" pitchFamily="34" charset="-122"/>
                <a:cs typeface="+mn-cs"/>
              </a:defRPr>
            </a:lvl2pPr>
            <a:lvl3pPr marL="914400" indent="-228600" algn="l" defTabSz="914400" rtl="0" eaLnBrk="1" latinLnBrk="0" hangingPunct="1">
              <a:lnSpc>
                <a:spcPct val="90000"/>
              </a:lnSpc>
              <a:spcBef>
                <a:spcPts val="800"/>
              </a:spcBef>
              <a:buClr>
                <a:schemeClr val="tx2"/>
              </a:buClr>
              <a:buSzPct val="80000"/>
              <a:buFont typeface="Wingdings" pitchFamily="2" charset="2"/>
              <a:buChar char="§"/>
              <a:defRPr lang="zh-CN" sz="1600" kern="1200">
                <a:solidFill>
                  <a:schemeClr val="tx2"/>
                </a:solidFill>
                <a:latin typeface="Microsoft YaHei" panose="020B0503020204020204" pitchFamily="34" charset="-122"/>
                <a:ea typeface="Microsoft YaHei" panose="020B0503020204020204" pitchFamily="34" charset="-122"/>
                <a:cs typeface="+mn-cs"/>
              </a:defRPr>
            </a:lvl3pPr>
            <a:lvl4pPr marL="123444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4pPr>
            <a:lvl5pPr marL="155448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5pPr>
            <a:lvl6pPr marL="1874520" indent="-228600" algn="l" defTabSz="914400" rtl="0" eaLnBrk="1" latinLnBrk="0" hangingPunct="1">
              <a:lnSpc>
                <a:spcPct val="90000"/>
              </a:lnSpc>
              <a:spcBef>
                <a:spcPts val="800"/>
              </a:spcBef>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6pPr>
            <a:lvl7pPr marL="219456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7pPr>
            <a:lvl8pPr marL="251460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8pPr>
            <a:lvl9pPr marL="283464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9pPr>
          </a:lstStyle>
          <a:p>
            <a:r>
              <a:rPr lang="en-US" altLang="zh-CN"/>
              <a:t>Controller</a:t>
            </a:r>
            <a:r>
              <a:rPr lang="zh-CN" altLang="en-US"/>
              <a:t>实例</a:t>
            </a:r>
          </a:p>
          <a:p>
            <a:pPr marL="0" indent="0">
              <a:buFont typeface="Wingdings" pitchFamily="2" charset="2"/>
              <a:buNone/>
            </a:pPr>
            <a:endParaRPr lang="zh-CN" altLang="en-US" dirty="0"/>
          </a:p>
        </p:txBody>
      </p:sp>
      <p:pic>
        <p:nvPicPr>
          <p:cNvPr id="2" name="图片 1"/>
          <p:cNvPicPr>
            <a:picLocks noChangeAspect="1"/>
          </p:cNvPicPr>
          <p:nvPr/>
        </p:nvPicPr>
        <p:blipFill>
          <a:blip r:embed="rId2"/>
          <a:stretch>
            <a:fillRect/>
          </a:stretch>
        </p:blipFill>
        <p:spPr>
          <a:xfrm>
            <a:off x="111826" y="2021054"/>
            <a:ext cx="4048125" cy="3067050"/>
          </a:xfrm>
          <a:prstGeom prst="rect">
            <a:avLst/>
          </a:prstGeom>
        </p:spPr>
      </p:pic>
      <p:pic>
        <p:nvPicPr>
          <p:cNvPr id="3" name="图片 2"/>
          <p:cNvPicPr>
            <a:picLocks noChangeAspect="1"/>
          </p:cNvPicPr>
          <p:nvPr/>
        </p:nvPicPr>
        <p:blipFill>
          <a:blip r:embed="rId3"/>
          <a:stretch>
            <a:fillRect/>
          </a:stretch>
        </p:blipFill>
        <p:spPr>
          <a:xfrm>
            <a:off x="2786727" y="2444027"/>
            <a:ext cx="9201150" cy="3971925"/>
          </a:xfrm>
          <a:prstGeom prst="rect">
            <a:avLst/>
          </a:prstGeom>
        </p:spPr>
      </p:pic>
    </p:spTree>
    <p:extLst>
      <p:ext uri="{BB962C8B-B14F-4D97-AF65-F5344CB8AC3E}">
        <p14:creationId xmlns:p14="http://schemas.microsoft.com/office/powerpoint/2010/main" val="3589104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p:cNvSpPr/>
          <p:nvPr/>
        </p:nvSpPr>
        <p:spPr>
          <a:xfrm>
            <a:off x="0" y="1073427"/>
            <a:ext cx="23555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735497" y="1073426"/>
            <a:ext cx="3443099"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TextBox 22"/>
          <p:cNvSpPr txBox="1"/>
          <p:nvPr/>
        </p:nvSpPr>
        <p:spPr>
          <a:xfrm>
            <a:off x="1051892" y="1065798"/>
            <a:ext cx="3126704" cy="369332"/>
          </a:xfrm>
          <a:prstGeom prst="rect">
            <a:avLst/>
          </a:prstGeom>
          <a:noFill/>
        </p:spPr>
        <p:txBody>
          <a:bodyPr wrap="squar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Spring Boot</a:t>
            </a:r>
            <a:r>
              <a:rPr lang="zh-CN" altLang="en-US" dirty="0">
                <a:solidFill>
                  <a:schemeClr val="bg1"/>
                </a:solidFill>
                <a:latin typeface="微软雅黑" panose="020B0503020204020204" pitchFamily="34" charset="-122"/>
                <a:ea typeface="微软雅黑" panose="020B0503020204020204" pitchFamily="34" charset="-122"/>
              </a:rPr>
              <a:t>中使用</a:t>
            </a:r>
            <a:r>
              <a:rPr lang="en-US" altLang="zh-CN" dirty="0">
                <a:solidFill>
                  <a:schemeClr val="bg1"/>
                </a:solidFill>
                <a:latin typeface="微软雅黑" panose="020B0503020204020204" pitchFamily="34" charset="-122"/>
                <a:ea typeface="微软雅黑" panose="020B0503020204020204" pitchFamily="34" charset="-122"/>
              </a:rPr>
              <a:t>Swagger</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24" name="TextBox 23"/>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r>
              <a:rPr lang="en-US" altLang="zh-CN" sz="2400" b="1" dirty="0">
                <a:solidFill>
                  <a:schemeClr val="bg1"/>
                </a:solidFill>
                <a:latin typeface="微软雅黑" panose="020B0503020204020204" pitchFamily="34" charset="-122"/>
                <a:ea typeface="微软雅黑" panose="020B0503020204020204" pitchFamily="34" charset="-122"/>
              </a:rPr>
              <a:t>Swagger</a:t>
            </a:r>
            <a:r>
              <a:rPr lang="zh-CN" altLang="en-US" sz="2400" b="1" dirty="0">
                <a:solidFill>
                  <a:schemeClr val="bg1"/>
                </a:solidFill>
                <a:latin typeface="微软雅黑" panose="020B0503020204020204" pitchFamily="34" charset="-122"/>
                <a:ea typeface="微软雅黑" panose="020B0503020204020204" pitchFamily="34" charset="-122"/>
              </a:rPr>
              <a:t>介绍</a:t>
            </a:r>
          </a:p>
        </p:txBody>
      </p:sp>
      <p:sp>
        <p:nvSpPr>
          <p:cNvPr id="9" name="内容占位符 2"/>
          <p:cNvSpPr txBox="1">
            <a:spLocks/>
          </p:cNvSpPr>
          <p:nvPr/>
        </p:nvSpPr>
        <p:spPr>
          <a:xfrm>
            <a:off x="111826" y="1665768"/>
            <a:ext cx="8915400" cy="3777622"/>
          </a:xfrm>
          <a:prstGeom prst="rect">
            <a:avLst/>
          </a:prstGeom>
        </p:spPr>
        <p:txBody>
          <a:bodyPr/>
          <a:lstStyle>
            <a:lvl1pPr marL="274320" indent="-228600" algn="l" defTabSz="914400" rtl="0" eaLnBrk="1" latinLnBrk="0" hangingPunct="1">
              <a:lnSpc>
                <a:spcPct val="90000"/>
              </a:lnSpc>
              <a:spcBef>
                <a:spcPts val="1800"/>
              </a:spcBef>
              <a:buClr>
                <a:schemeClr val="tx2"/>
              </a:buClr>
              <a:buSzPct val="80000"/>
              <a:buFont typeface="Wingdings" pitchFamily="2" charset="2"/>
              <a:buChar char="§"/>
              <a:defRPr lang="zh-CN" sz="2000" kern="1200">
                <a:solidFill>
                  <a:schemeClr val="tx2"/>
                </a:solidFill>
                <a:latin typeface="Microsoft YaHei" panose="020B0503020204020204" pitchFamily="34" charset="-122"/>
                <a:ea typeface="Microsoft YaHei" panose="020B0503020204020204" pitchFamily="34" charset="-122"/>
                <a:cs typeface="+mn-cs"/>
              </a:defRPr>
            </a:lvl1pPr>
            <a:lvl2pPr marL="594360" indent="-228600" algn="l" defTabSz="914400" rtl="0" eaLnBrk="1" latinLnBrk="0" hangingPunct="1">
              <a:lnSpc>
                <a:spcPct val="90000"/>
              </a:lnSpc>
              <a:spcBef>
                <a:spcPts val="1000"/>
              </a:spcBef>
              <a:buClr>
                <a:schemeClr val="tx2"/>
              </a:buClr>
              <a:buSzPct val="80000"/>
              <a:buFont typeface="Wingdings" pitchFamily="2" charset="2"/>
              <a:buChar char="§"/>
              <a:defRPr lang="zh-CN" sz="1800" kern="1200">
                <a:solidFill>
                  <a:schemeClr val="tx2"/>
                </a:solidFill>
                <a:latin typeface="Microsoft YaHei" panose="020B0503020204020204" pitchFamily="34" charset="-122"/>
                <a:ea typeface="Microsoft YaHei" panose="020B0503020204020204" pitchFamily="34" charset="-122"/>
                <a:cs typeface="+mn-cs"/>
              </a:defRPr>
            </a:lvl2pPr>
            <a:lvl3pPr marL="914400" indent="-228600" algn="l" defTabSz="914400" rtl="0" eaLnBrk="1" latinLnBrk="0" hangingPunct="1">
              <a:lnSpc>
                <a:spcPct val="90000"/>
              </a:lnSpc>
              <a:spcBef>
                <a:spcPts val="800"/>
              </a:spcBef>
              <a:buClr>
                <a:schemeClr val="tx2"/>
              </a:buClr>
              <a:buSzPct val="80000"/>
              <a:buFont typeface="Wingdings" pitchFamily="2" charset="2"/>
              <a:buChar char="§"/>
              <a:defRPr lang="zh-CN" sz="1600" kern="1200">
                <a:solidFill>
                  <a:schemeClr val="tx2"/>
                </a:solidFill>
                <a:latin typeface="Microsoft YaHei" panose="020B0503020204020204" pitchFamily="34" charset="-122"/>
                <a:ea typeface="Microsoft YaHei" panose="020B0503020204020204" pitchFamily="34" charset="-122"/>
                <a:cs typeface="+mn-cs"/>
              </a:defRPr>
            </a:lvl3pPr>
            <a:lvl4pPr marL="123444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4pPr>
            <a:lvl5pPr marL="155448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5pPr>
            <a:lvl6pPr marL="1874520" indent="-228600" algn="l" defTabSz="914400" rtl="0" eaLnBrk="1" latinLnBrk="0" hangingPunct="1">
              <a:lnSpc>
                <a:spcPct val="90000"/>
              </a:lnSpc>
              <a:spcBef>
                <a:spcPts val="800"/>
              </a:spcBef>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6pPr>
            <a:lvl7pPr marL="219456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7pPr>
            <a:lvl8pPr marL="251460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8pPr>
            <a:lvl9pPr marL="283464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9pPr>
          </a:lstStyle>
          <a:p>
            <a:r>
              <a:rPr lang="en-US" altLang="zh-CN" dirty="0"/>
              <a:t>Entity</a:t>
            </a:r>
            <a:r>
              <a:rPr lang="zh-CN" altLang="en-US" dirty="0"/>
              <a:t>实例</a:t>
            </a:r>
          </a:p>
          <a:p>
            <a:pPr marL="0" indent="0">
              <a:buFont typeface="Wingdings" pitchFamily="2" charset="2"/>
              <a:buNone/>
            </a:pPr>
            <a:endParaRPr lang="zh-CN" altLang="en-US" dirty="0"/>
          </a:p>
        </p:txBody>
      </p:sp>
      <p:pic>
        <p:nvPicPr>
          <p:cNvPr id="4" name="图片 3"/>
          <p:cNvPicPr>
            <a:picLocks noChangeAspect="1"/>
          </p:cNvPicPr>
          <p:nvPr/>
        </p:nvPicPr>
        <p:blipFill>
          <a:blip r:embed="rId2"/>
          <a:stretch>
            <a:fillRect/>
          </a:stretch>
        </p:blipFill>
        <p:spPr>
          <a:xfrm>
            <a:off x="2261493" y="1851686"/>
            <a:ext cx="3834205" cy="4422922"/>
          </a:xfrm>
          <a:prstGeom prst="rect">
            <a:avLst/>
          </a:prstGeom>
        </p:spPr>
      </p:pic>
    </p:spTree>
    <p:extLst>
      <p:ext uri="{BB962C8B-B14F-4D97-AF65-F5344CB8AC3E}">
        <p14:creationId xmlns:p14="http://schemas.microsoft.com/office/powerpoint/2010/main" val="18248549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p:cNvSpPr/>
          <p:nvPr/>
        </p:nvSpPr>
        <p:spPr>
          <a:xfrm>
            <a:off x="0" y="1073427"/>
            <a:ext cx="23555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735497" y="1073426"/>
            <a:ext cx="3443099"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TextBox 22"/>
          <p:cNvSpPr txBox="1"/>
          <p:nvPr/>
        </p:nvSpPr>
        <p:spPr>
          <a:xfrm>
            <a:off x="1051892" y="1065798"/>
            <a:ext cx="3126704" cy="369332"/>
          </a:xfrm>
          <a:prstGeom prst="rect">
            <a:avLst/>
          </a:prstGeom>
          <a:noFill/>
        </p:spPr>
        <p:txBody>
          <a:bodyPr wrap="squar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Spring Boot</a:t>
            </a:r>
            <a:r>
              <a:rPr lang="zh-CN" altLang="en-US" dirty="0">
                <a:solidFill>
                  <a:schemeClr val="bg1"/>
                </a:solidFill>
                <a:latin typeface="微软雅黑" panose="020B0503020204020204" pitchFamily="34" charset="-122"/>
                <a:ea typeface="微软雅黑" panose="020B0503020204020204" pitchFamily="34" charset="-122"/>
              </a:rPr>
              <a:t>中使用</a:t>
            </a:r>
            <a:r>
              <a:rPr lang="en-US" altLang="zh-CN" dirty="0">
                <a:solidFill>
                  <a:schemeClr val="bg1"/>
                </a:solidFill>
                <a:latin typeface="微软雅黑" panose="020B0503020204020204" pitchFamily="34" charset="-122"/>
                <a:ea typeface="微软雅黑" panose="020B0503020204020204" pitchFamily="34" charset="-122"/>
              </a:rPr>
              <a:t>Swagger</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24" name="TextBox 23"/>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r>
              <a:rPr lang="en-US" altLang="zh-CN" sz="2400" b="1" dirty="0">
                <a:solidFill>
                  <a:schemeClr val="bg1"/>
                </a:solidFill>
                <a:latin typeface="微软雅黑" panose="020B0503020204020204" pitchFamily="34" charset="-122"/>
                <a:ea typeface="微软雅黑" panose="020B0503020204020204" pitchFamily="34" charset="-122"/>
              </a:rPr>
              <a:t>Swagger</a:t>
            </a:r>
            <a:r>
              <a:rPr lang="zh-CN" altLang="en-US" sz="2400" b="1" dirty="0">
                <a:solidFill>
                  <a:schemeClr val="bg1"/>
                </a:solidFill>
                <a:latin typeface="微软雅黑" panose="020B0503020204020204" pitchFamily="34" charset="-122"/>
                <a:ea typeface="微软雅黑" panose="020B0503020204020204" pitchFamily="34" charset="-122"/>
              </a:rPr>
              <a:t>介绍</a:t>
            </a:r>
          </a:p>
        </p:txBody>
      </p:sp>
      <p:sp>
        <p:nvSpPr>
          <p:cNvPr id="8" name="内容占位符 2"/>
          <p:cNvSpPr txBox="1">
            <a:spLocks/>
          </p:cNvSpPr>
          <p:nvPr/>
        </p:nvSpPr>
        <p:spPr>
          <a:xfrm>
            <a:off x="154356" y="1718931"/>
            <a:ext cx="8915400" cy="3777622"/>
          </a:xfrm>
          <a:prstGeom prst="rect">
            <a:avLst/>
          </a:prstGeom>
        </p:spPr>
        <p:txBody>
          <a:bodyPr/>
          <a:lstStyle>
            <a:lvl1pPr marL="274320" indent="-228600" algn="l" defTabSz="914400" rtl="0" eaLnBrk="1" latinLnBrk="0" hangingPunct="1">
              <a:lnSpc>
                <a:spcPct val="90000"/>
              </a:lnSpc>
              <a:spcBef>
                <a:spcPts val="1800"/>
              </a:spcBef>
              <a:buClr>
                <a:schemeClr val="tx2"/>
              </a:buClr>
              <a:buSzPct val="80000"/>
              <a:buFont typeface="Wingdings" pitchFamily="2" charset="2"/>
              <a:buChar char="§"/>
              <a:defRPr lang="zh-CN" sz="2000" kern="1200">
                <a:solidFill>
                  <a:schemeClr val="tx2"/>
                </a:solidFill>
                <a:latin typeface="Microsoft YaHei" panose="020B0503020204020204" pitchFamily="34" charset="-122"/>
                <a:ea typeface="Microsoft YaHei" panose="020B0503020204020204" pitchFamily="34" charset="-122"/>
                <a:cs typeface="+mn-cs"/>
              </a:defRPr>
            </a:lvl1pPr>
            <a:lvl2pPr marL="594360" indent="-228600" algn="l" defTabSz="914400" rtl="0" eaLnBrk="1" latinLnBrk="0" hangingPunct="1">
              <a:lnSpc>
                <a:spcPct val="90000"/>
              </a:lnSpc>
              <a:spcBef>
                <a:spcPts val="1000"/>
              </a:spcBef>
              <a:buClr>
                <a:schemeClr val="tx2"/>
              </a:buClr>
              <a:buSzPct val="80000"/>
              <a:buFont typeface="Wingdings" pitchFamily="2" charset="2"/>
              <a:buChar char="§"/>
              <a:defRPr lang="zh-CN" sz="1800" kern="1200">
                <a:solidFill>
                  <a:schemeClr val="tx2"/>
                </a:solidFill>
                <a:latin typeface="Microsoft YaHei" panose="020B0503020204020204" pitchFamily="34" charset="-122"/>
                <a:ea typeface="Microsoft YaHei" panose="020B0503020204020204" pitchFamily="34" charset="-122"/>
                <a:cs typeface="+mn-cs"/>
              </a:defRPr>
            </a:lvl2pPr>
            <a:lvl3pPr marL="914400" indent="-228600" algn="l" defTabSz="914400" rtl="0" eaLnBrk="1" latinLnBrk="0" hangingPunct="1">
              <a:lnSpc>
                <a:spcPct val="90000"/>
              </a:lnSpc>
              <a:spcBef>
                <a:spcPts val="800"/>
              </a:spcBef>
              <a:buClr>
                <a:schemeClr val="tx2"/>
              </a:buClr>
              <a:buSzPct val="80000"/>
              <a:buFont typeface="Wingdings" pitchFamily="2" charset="2"/>
              <a:buChar char="§"/>
              <a:defRPr lang="zh-CN" sz="1600" kern="1200">
                <a:solidFill>
                  <a:schemeClr val="tx2"/>
                </a:solidFill>
                <a:latin typeface="Microsoft YaHei" panose="020B0503020204020204" pitchFamily="34" charset="-122"/>
                <a:ea typeface="Microsoft YaHei" panose="020B0503020204020204" pitchFamily="34" charset="-122"/>
                <a:cs typeface="+mn-cs"/>
              </a:defRPr>
            </a:lvl3pPr>
            <a:lvl4pPr marL="123444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4pPr>
            <a:lvl5pPr marL="155448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5pPr>
            <a:lvl6pPr marL="1874520" indent="-228600" algn="l" defTabSz="914400" rtl="0" eaLnBrk="1" latinLnBrk="0" hangingPunct="1">
              <a:lnSpc>
                <a:spcPct val="90000"/>
              </a:lnSpc>
              <a:spcBef>
                <a:spcPts val="800"/>
              </a:spcBef>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6pPr>
            <a:lvl7pPr marL="219456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7pPr>
            <a:lvl8pPr marL="251460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8pPr>
            <a:lvl9pPr marL="283464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9pPr>
          </a:lstStyle>
          <a:p>
            <a:r>
              <a:rPr lang="en-US" altLang="zh-CN"/>
              <a:t>Swagger</a:t>
            </a:r>
            <a:r>
              <a:rPr lang="zh-CN" altLang="en-US"/>
              <a:t>注解</a:t>
            </a:r>
          </a:p>
          <a:p>
            <a:pPr marL="0" indent="0">
              <a:buFont typeface="Wingdings" pitchFamily="2" charset="2"/>
              <a:buNone/>
            </a:pPr>
            <a:endParaRPr lang="zh-CN" altLang="en-US" dirty="0"/>
          </a:p>
        </p:txBody>
      </p:sp>
      <p:graphicFrame>
        <p:nvGraphicFramePr>
          <p:cNvPr id="10" name="表格 9"/>
          <p:cNvGraphicFramePr>
            <a:graphicFrameLocks noGrp="1"/>
          </p:cNvGraphicFramePr>
          <p:nvPr>
            <p:extLst>
              <p:ext uri="{D42A27DB-BD31-4B8C-83A1-F6EECF244321}">
                <p14:modId xmlns:p14="http://schemas.microsoft.com/office/powerpoint/2010/main" val="833024132"/>
              </p:ext>
            </p:extLst>
          </p:nvPr>
        </p:nvGraphicFramePr>
        <p:xfrm>
          <a:off x="229719" y="2260593"/>
          <a:ext cx="8128000" cy="323596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1174149598"/>
                    </a:ext>
                  </a:extLst>
                </a:gridCol>
                <a:gridCol w="4064000">
                  <a:extLst>
                    <a:ext uri="{9D8B030D-6E8A-4147-A177-3AD203B41FA5}">
                      <a16:colId xmlns:a16="http://schemas.microsoft.com/office/drawing/2014/main" val="3377112569"/>
                    </a:ext>
                  </a:extLst>
                </a:gridCol>
              </a:tblGrid>
              <a:tr h="370840">
                <a:tc>
                  <a:txBody>
                    <a:bodyPr/>
                    <a:lstStyle/>
                    <a:p>
                      <a:r>
                        <a:rPr lang="zh-CN" altLang="en-US" dirty="0"/>
                        <a:t>名称</a:t>
                      </a:r>
                    </a:p>
                  </a:txBody>
                  <a:tcPr/>
                </a:tc>
                <a:tc>
                  <a:txBody>
                    <a:bodyPr/>
                    <a:lstStyle/>
                    <a:p>
                      <a:r>
                        <a:rPr lang="zh-CN" altLang="en-US" dirty="0"/>
                        <a:t>描述</a:t>
                      </a:r>
                    </a:p>
                  </a:txBody>
                  <a:tcPr/>
                </a:tc>
                <a:extLst>
                  <a:ext uri="{0D108BD9-81ED-4DB2-BD59-A6C34878D82A}">
                    <a16:rowId xmlns:a16="http://schemas.microsoft.com/office/drawing/2014/main" val="1793129337"/>
                  </a:ext>
                </a:extLst>
              </a:tr>
              <a:tr h="370840">
                <a:tc>
                  <a:txBody>
                    <a:bodyPr/>
                    <a:lstStyle/>
                    <a:p>
                      <a:r>
                        <a:rPr lang="en-US" altLang="zh-CN" dirty="0"/>
                        <a:t>@</a:t>
                      </a:r>
                      <a:r>
                        <a:rPr lang="en-US" altLang="zh-CN" dirty="0" err="1"/>
                        <a:t>Api</a:t>
                      </a:r>
                      <a:endParaRPr lang="zh-CN" altLang="en-US" dirty="0"/>
                    </a:p>
                  </a:txBody>
                  <a:tcPr/>
                </a:tc>
                <a:tc>
                  <a:txBody>
                    <a:bodyPr/>
                    <a:lstStyle/>
                    <a:p>
                      <a:r>
                        <a:rPr lang="zh-CN" altLang="en-US" dirty="0"/>
                        <a:t>标记一个类为</a:t>
                      </a:r>
                      <a:r>
                        <a:rPr lang="en-US" altLang="zh-CN" dirty="0"/>
                        <a:t>Swagger</a:t>
                      </a:r>
                      <a:r>
                        <a:rPr lang="zh-CN" altLang="en-US" dirty="0"/>
                        <a:t>资源</a:t>
                      </a:r>
                    </a:p>
                  </a:txBody>
                  <a:tcPr/>
                </a:tc>
                <a:extLst>
                  <a:ext uri="{0D108BD9-81ED-4DB2-BD59-A6C34878D82A}">
                    <a16:rowId xmlns:a16="http://schemas.microsoft.com/office/drawing/2014/main" val="42641350"/>
                  </a:ext>
                </a:extLst>
              </a:tr>
              <a:tr h="370840">
                <a:tc>
                  <a:txBody>
                    <a:bodyPr/>
                    <a:lstStyle/>
                    <a:p>
                      <a:r>
                        <a:rPr lang="en-US" altLang="zh-CN" dirty="0"/>
                        <a:t>@</a:t>
                      </a:r>
                      <a:r>
                        <a:rPr lang="en-US" altLang="zh-CN" dirty="0" err="1"/>
                        <a:t>ApiParam</a:t>
                      </a:r>
                      <a:endParaRPr lang="zh-CN" altLang="en-US" dirty="0"/>
                    </a:p>
                  </a:txBody>
                  <a:tcPr/>
                </a:tc>
                <a:tc>
                  <a:txBody>
                    <a:bodyPr/>
                    <a:lstStyle/>
                    <a:p>
                      <a:r>
                        <a:rPr lang="zh-CN" altLang="en-US" dirty="0"/>
                        <a:t>为操作（请求）参数增加描述信息</a:t>
                      </a:r>
                    </a:p>
                  </a:txBody>
                  <a:tcPr/>
                </a:tc>
                <a:extLst>
                  <a:ext uri="{0D108BD9-81ED-4DB2-BD59-A6C34878D82A}">
                    <a16:rowId xmlns:a16="http://schemas.microsoft.com/office/drawing/2014/main" val="4016059392"/>
                  </a:ext>
                </a:extLst>
              </a:tr>
              <a:tr h="370840">
                <a:tc>
                  <a:txBody>
                    <a:bodyPr/>
                    <a:lstStyle/>
                    <a:p>
                      <a:r>
                        <a:rPr lang="en-US" altLang="zh-CN" dirty="0"/>
                        <a:t>@</a:t>
                      </a:r>
                      <a:r>
                        <a:rPr lang="en-US" altLang="zh-CN" dirty="0" err="1"/>
                        <a:t>ApiOperation</a:t>
                      </a:r>
                      <a:endParaRPr lang="zh-CN" altLang="en-US" dirty="0"/>
                    </a:p>
                  </a:txBody>
                  <a:tcPr/>
                </a:tc>
                <a:tc>
                  <a:txBody>
                    <a:bodyPr/>
                    <a:lstStyle/>
                    <a:p>
                      <a:r>
                        <a:rPr lang="zh-CN" altLang="en-US" dirty="0"/>
                        <a:t>描述一个操作或者一个针对特定路径</a:t>
                      </a:r>
                      <a:r>
                        <a:rPr lang="en-US" altLang="zh-CN" dirty="0"/>
                        <a:t>HTTP</a:t>
                      </a:r>
                      <a:r>
                        <a:rPr lang="zh-CN" altLang="en-US" dirty="0"/>
                        <a:t>方法</a:t>
                      </a:r>
                    </a:p>
                  </a:txBody>
                  <a:tcPr/>
                </a:tc>
                <a:extLst>
                  <a:ext uri="{0D108BD9-81ED-4DB2-BD59-A6C34878D82A}">
                    <a16:rowId xmlns:a16="http://schemas.microsoft.com/office/drawing/2014/main" val="3847167912"/>
                  </a:ext>
                </a:extLst>
              </a:tr>
              <a:tr h="370840">
                <a:tc>
                  <a:txBody>
                    <a:bodyPr/>
                    <a:lstStyle/>
                    <a:p>
                      <a:r>
                        <a:rPr lang="en-US" altLang="zh-CN" dirty="0"/>
                        <a:t>@</a:t>
                      </a:r>
                      <a:r>
                        <a:rPr lang="en-US" altLang="zh-CN" dirty="0" err="1"/>
                        <a:t>ApiModel</a:t>
                      </a:r>
                      <a:endParaRPr lang="zh-CN" altLang="en-US" dirty="0"/>
                    </a:p>
                  </a:txBody>
                  <a:tcPr/>
                </a:tc>
                <a:tc>
                  <a:txBody>
                    <a:bodyPr/>
                    <a:lstStyle/>
                    <a:p>
                      <a:r>
                        <a:rPr lang="zh-CN" altLang="en-US" dirty="0"/>
                        <a:t>为</a:t>
                      </a:r>
                      <a:r>
                        <a:rPr lang="en-US" altLang="zh-CN" dirty="0"/>
                        <a:t>Swagger models</a:t>
                      </a:r>
                      <a:r>
                        <a:rPr lang="zh-CN" altLang="en-US" dirty="0"/>
                        <a:t>提供附加信息</a:t>
                      </a:r>
                    </a:p>
                  </a:txBody>
                  <a:tcPr/>
                </a:tc>
                <a:extLst>
                  <a:ext uri="{0D108BD9-81ED-4DB2-BD59-A6C34878D82A}">
                    <a16:rowId xmlns:a16="http://schemas.microsoft.com/office/drawing/2014/main" val="710917414"/>
                  </a:ext>
                </a:extLst>
              </a:tr>
              <a:tr h="370840">
                <a:tc>
                  <a:txBody>
                    <a:bodyPr/>
                    <a:lstStyle/>
                    <a:p>
                      <a:r>
                        <a:rPr lang="en-US" altLang="zh-CN" dirty="0"/>
                        <a:t>@</a:t>
                      </a:r>
                      <a:r>
                        <a:rPr lang="en-US" altLang="zh-CN" dirty="0" err="1"/>
                        <a:t>ApiModelProperty</a:t>
                      </a:r>
                      <a:endParaRPr lang="zh-CN" altLang="en-US" dirty="0"/>
                    </a:p>
                  </a:txBody>
                  <a:tcPr/>
                </a:tc>
                <a:tc>
                  <a:txBody>
                    <a:bodyPr/>
                    <a:lstStyle/>
                    <a:p>
                      <a:r>
                        <a:rPr lang="zh-CN" altLang="en-US" dirty="0"/>
                        <a:t>为</a:t>
                      </a:r>
                      <a:r>
                        <a:rPr lang="en-US" altLang="zh-CN" dirty="0"/>
                        <a:t>model</a:t>
                      </a:r>
                      <a:r>
                        <a:rPr lang="zh-CN" altLang="en-US" dirty="0"/>
                        <a:t>类属性增加数据</a:t>
                      </a:r>
                    </a:p>
                  </a:txBody>
                  <a:tcPr/>
                </a:tc>
                <a:extLst>
                  <a:ext uri="{0D108BD9-81ED-4DB2-BD59-A6C34878D82A}">
                    <a16:rowId xmlns:a16="http://schemas.microsoft.com/office/drawing/2014/main" val="554074340"/>
                  </a:ext>
                </a:extLst>
              </a:tr>
              <a:tr h="370840">
                <a:tc>
                  <a:txBody>
                    <a:bodyPr/>
                    <a:lstStyle/>
                    <a:p>
                      <a:r>
                        <a:rPr lang="en-US" altLang="zh-CN" dirty="0"/>
                        <a:t>@</a:t>
                      </a:r>
                      <a:r>
                        <a:rPr lang="en-US" altLang="zh-CN" dirty="0" err="1"/>
                        <a:t>ApiImplicitParam</a:t>
                      </a:r>
                      <a:endParaRPr lang="zh-CN" altLang="en-US" dirty="0"/>
                    </a:p>
                  </a:txBody>
                  <a:tcPr/>
                </a:tc>
                <a:tc>
                  <a:txBody>
                    <a:bodyPr/>
                    <a:lstStyle/>
                    <a:p>
                      <a:r>
                        <a:rPr lang="zh-CN" altLang="en-US" dirty="0"/>
                        <a:t>在一个</a:t>
                      </a:r>
                      <a:r>
                        <a:rPr lang="en-US" altLang="zh-CN" dirty="0"/>
                        <a:t>API</a:t>
                      </a:r>
                      <a:r>
                        <a:rPr lang="zh-CN" altLang="en-US" dirty="0"/>
                        <a:t>操作中代表单个参数</a:t>
                      </a:r>
                    </a:p>
                  </a:txBody>
                  <a:tcPr/>
                </a:tc>
                <a:extLst>
                  <a:ext uri="{0D108BD9-81ED-4DB2-BD59-A6C34878D82A}">
                    <a16:rowId xmlns:a16="http://schemas.microsoft.com/office/drawing/2014/main" val="1962453146"/>
                  </a:ext>
                </a:extLst>
              </a:tr>
              <a:tr h="370840">
                <a:tc>
                  <a:txBody>
                    <a:bodyPr/>
                    <a:lstStyle/>
                    <a:p>
                      <a:r>
                        <a:rPr lang="en-US" altLang="zh-CN" dirty="0"/>
                        <a:t>@</a:t>
                      </a:r>
                      <a:r>
                        <a:rPr lang="en-US" altLang="zh-CN" dirty="0" err="1"/>
                        <a:t>ApiImplicitParams</a:t>
                      </a:r>
                      <a:endParaRPr lang="zh-CN" altLang="en-US" dirty="0"/>
                    </a:p>
                  </a:txBody>
                  <a:tcPr/>
                </a:tc>
                <a:tc>
                  <a:txBody>
                    <a:bodyPr/>
                    <a:lstStyle/>
                    <a:p>
                      <a:r>
                        <a:rPr lang="en-US" altLang="zh-CN" dirty="0"/>
                        <a:t>@</a:t>
                      </a:r>
                      <a:r>
                        <a:rPr lang="en-US" altLang="zh-CN" dirty="0" err="1"/>
                        <a:t>ApiImplicitParam</a:t>
                      </a:r>
                      <a:r>
                        <a:rPr lang="zh-CN" altLang="en-US" dirty="0"/>
                        <a:t>列表</a:t>
                      </a:r>
                    </a:p>
                  </a:txBody>
                  <a:tcPr/>
                </a:tc>
                <a:extLst>
                  <a:ext uri="{0D108BD9-81ED-4DB2-BD59-A6C34878D82A}">
                    <a16:rowId xmlns:a16="http://schemas.microsoft.com/office/drawing/2014/main" val="4016556600"/>
                  </a:ext>
                </a:extLst>
              </a:tr>
            </a:tbl>
          </a:graphicData>
        </a:graphic>
      </p:graphicFrame>
    </p:spTree>
    <p:extLst>
      <p:ext uri="{BB962C8B-B14F-4D97-AF65-F5344CB8AC3E}">
        <p14:creationId xmlns:p14="http://schemas.microsoft.com/office/powerpoint/2010/main" val="14327318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p>
        </p:txBody>
      </p:sp>
      <p:sp>
        <p:nvSpPr>
          <p:cNvPr id="5" name="TextBox 4"/>
          <p:cNvSpPr txBox="1"/>
          <p:nvPr/>
        </p:nvSpPr>
        <p:spPr>
          <a:xfrm>
            <a:off x="390418" y="939914"/>
            <a:ext cx="7988038" cy="2816156"/>
          </a:xfrm>
          <a:prstGeom prst="rect">
            <a:avLst/>
          </a:prstGeom>
          <a:noFill/>
        </p:spPr>
        <p:txBody>
          <a:bodyPr wrap="square" rtlCol="0">
            <a:spAutoFit/>
          </a:bodyPr>
          <a:lstStyle/>
          <a:p>
            <a:pPr>
              <a:lnSpc>
                <a:spcPct val="150000"/>
              </a:lnSpc>
            </a:pPr>
            <a:r>
              <a:rPr lang="zh-CN" altLang="en-US" sz="2200" dirty="0">
                <a:latin typeface="微软雅黑" panose="020B0503020204020204" pitchFamily="34" charset="-122"/>
                <a:ea typeface="微软雅黑" panose="020B0503020204020204" pitchFamily="34" charset="-122"/>
              </a:rPr>
              <a:t>南京老山项目背景介绍：</a:t>
            </a:r>
            <a:endParaRPr lang="en-US" altLang="zh-CN" sz="2200" dirty="0">
              <a:latin typeface="微软雅黑" panose="020B0503020204020204" pitchFamily="34" charset="-122"/>
              <a:ea typeface="微软雅黑" panose="020B0503020204020204" pitchFamily="34" charset="-122"/>
            </a:endParaRPr>
          </a:p>
          <a:p>
            <a:pPr marL="285750" indent="-285750">
              <a:lnSpc>
                <a:spcPct val="150000"/>
              </a:lnSpc>
              <a:buFont typeface="Arial" panose="020B0604020202020204" pitchFamily="34" charset="0"/>
              <a:buChar char="•"/>
            </a:pPr>
            <a:r>
              <a:rPr lang="zh-CN" altLang="en-US" sz="1600" dirty="0">
                <a:latin typeface="微软雅黑" panose="020B0503020204020204" pitchFamily="34" charset="-122"/>
                <a:ea typeface="微软雅黑" panose="020B0503020204020204" pitchFamily="34" charset="-122"/>
              </a:rPr>
              <a:t>物联网事业部成功中标“南京老山生态廊道智慧信息系统采购及服务”</a:t>
            </a:r>
            <a:endParaRPr lang="en-US" altLang="zh-CN" sz="1600" dirty="0">
              <a:latin typeface="微软雅黑" panose="020B0503020204020204" pitchFamily="34" charset="-122"/>
              <a:ea typeface="微软雅黑" panose="020B0503020204020204" pitchFamily="34" charset="-122"/>
            </a:endParaRPr>
          </a:p>
          <a:p>
            <a:pPr marL="285750" indent="-285750">
              <a:lnSpc>
                <a:spcPct val="150000"/>
              </a:lnSpc>
              <a:buFont typeface="Arial" panose="020B0604020202020204" pitchFamily="34" charset="0"/>
              <a:buChar char="•"/>
            </a:pPr>
            <a:r>
              <a:rPr lang="zh-CN" altLang="en-US" sz="1600" dirty="0">
                <a:latin typeface="微软雅黑" panose="020B0503020204020204" pitchFamily="34" charset="-122"/>
                <a:ea typeface="微软雅黑" panose="020B0503020204020204" pitchFamily="34" charset="-122"/>
              </a:rPr>
              <a:t>基于智慧灯杆产品的景区会员活动管理方案</a:t>
            </a:r>
            <a:endParaRPr lang="en-US" altLang="zh-CN" sz="1600" dirty="0">
              <a:latin typeface="微软雅黑" panose="020B0503020204020204" pitchFamily="34" charset="-122"/>
              <a:ea typeface="微软雅黑" panose="020B0503020204020204" pitchFamily="34" charset="-122"/>
            </a:endParaRPr>
          </a:p>
          <a:p>
            <a:pPr marL="285750" indent="-285750">
              <a:lnSpc>
                <a:spcPct val="150000"/>
              </a:lnSpc>
              <a:buFont typeface="Arial" panose="020B0604020202020204" pitchFamily="34" charset="0"/>
              <a:buChar char="•"/>
            </a:pPr>
            <a:r>
              <a:rPr lang="en-US" altLang="zh-CN" sz="1600" dirty="0">
                <a:latin typeface="微软雅黑" panose="020B0503020204020204" pitchFamily="34" charset="-122"/>
                <a:ea typeface="微软雅黑" panose="020B0503020204020204" pitchFamily="34" charset="-122"/>
              </a:rPr>
              <a:t>RFID</a:t>
            </a:r>
            <a:r>
              <a:rPr lang="zh-CN" altLang="en-US" sz="1600" dirty="0">
                <a:latin typeface="微软雅黑" panose="020B0503020204020204" pitchFamily="34" charset="-122"/>
                <a:ea typeface="微软雅黑" panose="020B0503020204020204" pitchFamily="34" charset="-122"/>
              </a:rPr>
              <a:t>手环</a:t>
            </a:r>
            <a:r>
              <a:rPr lang="en-US" altLang="zh-CN" sz="1600" dirty="0">
                <a:latin typeface="微软雅黑" panose="020B0503020204020204" pitchFamily="34" charset="-122"/>
                <a:ea typeface="微软雅黑" panose="020B0503020204020204" pitchFamily="34" charset="-122"/>
              </a:rPr>
              <a:t>+RFID</a:t>
            </a:r>
            <a:r>
              <a:rPr lang="zh-CN" altLang="en-US" sz="1600" dirty="0">
                <a:latin typeface="微软雅黑" panose="020B0503020204020204" pitchFamily="34" charset="-122"/>
                <a:ea typeface="微软雅黑" panose="020B0503020204020204" pitchFamily="34" charset="-122"/>
              </a:rPr>
              <a:t>读写器实现会员定位</a:t>
            </a:r>
            <a:endParaRPr lang="en-US" altLang="zh-CN" sz="1600" dirty="0">
              <a:latin typeface="微软雅黑" panose="020B0503020204020204" pitchFamily="34" charset="-122"/>
              <a:ea typeface="微软雅黑" panose="020B0503020204020204" pitchFamily="34" charset="-122"/>
            </a:endParaRPr>
          </a:p>
          <a:p>
            <a:pPr marL="285750" indent="-285750">
              <a:lnSpc>
                <a:spcPct val="150000"/>
              </a:lnSpc>
              <a:buFont typeface="Arial" panose="020B0604020202020204" pitchFamily="34" charset="0"/>
              <a:buChar char="•"/>
            </a:pPr>
            <a:r>
              <a:rPr lang="zh-CN" altLang="en-US" sz="1600" dirty="0">
                <a:latin typeface="微软雅黑" panose="020B0503020204020204" pitchFamily="34" charset="-122"/>
                <a:ea typeface="微软雅黑" panose="020B0503020204020204" pitchFamily="34" charset="-122"/>
              </a:rPr>
              <a:t>终端的多样性（手机</a:t>
            </a:r>
            <a:r>
              <a:rPr lang="en-US" altLang="zh-CN" sz="1600" dirty="0">
                <a:latin typeface="微软雅黑" panose="020B0503020204020204" pitchFamily="34" charset="-122"/>
                <a:ea typeface="微软雅黑" panose="020B0503020204020204" pitchFamily="34" charset="-122"/>
              </a:rPr>
              <a:t>APP</a:t>
            </a:r>
            <a:r>
              <a:rPr lang="zh-CN" altLang="en-US" sz="1600" dirty="0">
                <a:latin typeface="微软雅黑" panose="020B0503020204020204" pitchFamily="34" charset="-122"/>
                <a:ea typeface="微软雅黑" panose="020B0503020204020204" pitchFamily="34" charset="-122"/>
              </a:rPr>
              <a:t>、</a:t>
            </a:r>
            <a:r>
              <a:rPr lang="en-US" altLang="zh-CN" sz="1600" dirty="0">
                <a:latin typeface="微软雅黑" panose="020B0503020204020204" pitchFamily="34" charset="-122"/>
                <a:ea typeface="微软雅黑" panose="020B0503020204020204" pitchFamily="34" charset="-122"/>
              </a:rPr>
              <a:t>WEB</a:t>
            </a:r>
            <a:r>
              <a:rPr lang="zh-CN" altLang="en-US" sz="1600" dirty="0">
                <a:latin typeface="微软雅黑" panose="020B0503020204020204" pitchFamily="34" charset="-122"/>
                <a:ea typeface="微软雅黑" panose="020B0503020204020204" pitchFamily="34" charset="-122"/>
              </a:rPr>
              <a:t>管理后台以及微信公众号）</a:t>
            </a:r>
            <a:endParaRPr lang="en-US" altLang="zh-CN" sz="1600" dirty="0">
              <a:latin typeface="微软雅黑" panose="020B0503020204020204" pitchFamily="34" charset="-122"/>
              <a:ea typeface="微软雅黑" panose="020B0503020204020204" pitchFamily="34" charset="-122"/>
            </a:endParaRPr>
          </a:p>
          <a:p>
            <a:pPr marL="285750" indent="-285750">
              <a:lnSpc>
                <a:spcPct val="150000"/>
              </a:lnSpc>
              <a:buFont typeface="Arial" panose="020B0604020202020204" pitchFamily="34" charset="0"/>
              <a:buChar char="•"/>
            </a:pPr>
            <a:endParaRPr lang="en-US" altLang="zh-CN" sz="1600" dirty="0">
              <a:latin typeface="微软雅黑" panose="020B0503020204020204" pitchFamily="34" charset="-122"/>
              <a:ea typeface="微软雅黑" panose="020B0503020204020204" pitchFamily="34" charset="-122"/>
            </a:endParaRPr>
          </a:p>
          <a:p>
            <a:pPr marL="285750" indent="-285750">
              <a:lnSpc>
                <a:spcPct val="150000"/>
              </a:lnSpc>
              <a:buFont typeface="Arial" panose="020B0604020202020204" pitchFamily="34" charset="0"/>
              <a:buChar char="•"/>
            </a:pPr>
            <a:endParaRPr lang="zh-CN" altLang="en-US" sz="16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9685951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val 92"/>
          <p:cNvSpPr/>
          <p:nvPr/>
        </p:nvSpPr>
        <p:spPr>
          <a:xfrm>
            <a:off x="4975089" y="2784757"/>
            <a:ext cx="2241822" cy="2241817"/>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nvGrpSpPr>
          <p:cNvPr id="4" name="Group 93"/>
          <p:cNvGrpSpPr/>
          <p:nvPr/>
        </p:nvGrpSpPr>
        <p:grpSpPr>
          <a:xfrm>
            <a:off x="4781550" y="2575260"/>
            <a:ext cx="2628900" cy="2660812"/>
            <a:chOff x="4943475" y="2471838"/>
            <a:chExt cx="2305050" cy="2333030"/>
          </a:xfrm>
        </p:grpSpPr>
        <p:sp>
          <p:nvSpPr>
            <p:cNvPr id="5" name="Line 699"/>
            <p:cNvSpPr>
              <a:spLocks noChangeShapeType="1"/>
            </p:cNvSpPr>
            <p:nvPr userDrawn="1"/>
          </p:nvSpPr>
          <p:spPr bwMode="auto">
            <a:xfrm flipH="1" flipV="1">
              <a:off x="6040910" y="2471838"/>
              <a:ext cx="622608" cy="146907"/>
            </a:xfrm>
            <a:prstGeom prst="line">
              <a:avLst/>
            </a:prstGeom>
            <a:noFill/>
            <a:ln w="0">
              <a:solidFill>
                <a:srgbClr val="0070C0">
                  <a:alpha val="50000"/>
                </a:srgbClr>
              </a:solidFill>
              <a:prstDash val="solid"/>
              <a:round/>
              <a:headEnd type="oval" w="sm" len="sm"/>
              <a:tailEnd type="oval" w="sm" len="sm"/>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ko-KR" altLang="en-US"/>
            </a:p>
          </p:txBody>
        </p:sp>
        <p:sp>
          <p:nvSpPr>
            <p:cNvPr id="6" name="Freeform 700"/>
            <p:cNvSpPr>
              <a:spLocks/>
            </p:cNvSpPr>
            <p:nvPr userDrawn="1"/>
          </p:nvSpPr>
          <p:spPr bwMode="auto">
            <a:xfrm>
              <a:off x="6663518" y="2618745"/>
              <a:ext cx="585007" cy="991625"/>
            </a:xfrm>
            <a:custGeom>
              <a:avLst/>
              <a:gdLst>
                <a:gd name="T0" fmla="*/ 669 w 669"/>
                <a:gd name="T1" fmla="*/ 1134 h 1134"/>
                <a:gd name="T2" fmla="*/ 591 w 669"/>
                <a:gd name="T3" fmla="*/ 550 h 1134"/>
                <a:gd name="T4" fmla="*/ 0 w 669"/>
                <a:gd name="T5" fmla="*/ 0 h 1134"/>
              </a:gdLst>
              <a:ahLst/>
              <a:cxnLst>
                <a:cxn ang="0">
                  <a:pos x="T0" y="T1"/>
                </a:cxn>
                <a:cxn ang="0">
                  <a:pos x="T2" y="T3"/>
                </a:cxn>
                <a:cxn ang="0">
                  <a:pos x="T4" y="T5"/>
                </a:cxn>
              </a:cxnLst>
              <a:rect l="0" t="0" r="r" b="b"/>
              <a:pathLst>
                <a:path w="669" h="1134">
                  <a:moveTo>
                    <a:pt x="669" y="1134"/>
                  </a:moveTo>
                  <a:lnTo>
                    <a:pt x="591" y="550"/>
                  </a:lnTo>
                  <a:lnTo>
                    <a:pt x="0" y="0"/>
                  </a:lnTo>
                </a:path>
              </a:pathLst>
            </a:custGeom>
            <a:noFill/>
            <a:ln w="0">
              <a:solidFill>
                <a:srgbClr val="0070C0">
                  <a:alpha val="50000"/>
                </a:srgbClr>
              </a:solidFill>
              <a:prstDash val="solid"/>
              <a:round/>
              <a:headEnd type="oval" w="sm" len="sm"/>
              <a:tailEnd type="oval" w="sm" len="sm"/>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ko-KR" altLang="en-US"/>
            </a:p>
          </p:txBody>
        </p:sp>
        <p:sp>
          <p:nvSpPr>
            <p:cNvPr id="7" name="Freeform 701"/>
            <p:cNvSpPr>
              <a:spLocks/>
            </p:cNvSpPr>
            <p:nvPr userDrawn="1"/>
          </p:nvSpPr>
          <p:spPr bwMode="auto">
            <a:xfrm>
              <a:off x="5547720" y="3610371"/>
              <a:ext cx="1700805" cy="1194497"/>
            </a:xfrm>
            <a:custGeom>
              <a:avLst/>
              <a:gdLst>
                <a:gd name="T0" fmla="*/ 0 w 1945"/>
                <a:gd name="T1" fmla="*/ 1276 h 1366"/>
                <a:gd name="T2" fmla="*/ 830 w 1945"/>
                <a:gd name="T3" fmla="*/ 1366 h 1366"/>
                <a:gd name="T4" fmla="*/ 1305 w 1945"/>
                <a:gd name="T5" fmla="*/ 1162 h 1366"/>
                <a:gd name="T6" fmla="*/ 1804 w 1945"/>
                <a:gd name="T7" fmla="*/ 737 h 1366"/>
                <a:gd name="T8" fmla="*/ 1945 w 1945"/>
                <a:gd name="T9" fmla="*/ 0 h 1366"/>
              </a:gdLst>
              <a:ahLst/>
              <a:cxnLst>
                <a:cxn ang="0">
                  <a:pos x="T0" y="T1"/>
                </a:cxn>
                <a:cxn ang="0">
                  <a:pos x="T2" y="T3"/>
                </a:cxn>
                <a:cxn ang="0">
                  <a:pos x="T4" y="T5"/>
                </a:cxn>
                <a:cxn ang="0">
                  <a:pos x="T6" y="T7"/>
                </a:cxn>
                <a:cxn ang="0">
                  <a:pos x="T8" y="T9"/>
                </a:cxn>
              </a:cxnLst>
              <a:rect l="0" t="0" r="r" b="b"/>
              <a:pathLst>
                <a:path w="1945" h="1366">
                  <a:moveTo>
                    <a:pt x="0" y="1276"/>
                  </a:moveTo>
                  <a:lnTo>
                    <a:pt x="830" y="1366"/>
                  </a:lnTo>
                  <a:lnTo>
                    <a:pt x="1305" y="1162"/>
                  </a:lnTo>
                  <a:lnTo>
                    <a:pt x="1804" y="737"/>
                  </a:lnTo>
                  <a:lnTo>
                    <a:pt x="1945" y="0"/>
                  </a:lnTo>
                </a:path>
              </a:pathLst>
            </a:custGeom>
            <a:noFill/>
            <a:ln w="0">
              <a:solidFill>
                <a:srgbClr val="0070C0">
                  <a:alpha val="50000"/>
                </a:srgbClr>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ko-KR" altLang="en-US"/>
            </a:p>
          </p:txBody>
        </p:sp>
        <p:sp>
          <p:nvSpPr>
            <p:cNvPr id="8" name="Line 702"/>
            <p:cNvSpPr>
              <a:spLocks noChangeShapeType="1"/>
            </p:cNvSpPr>
            <p:nvPr userDrawn="1"/>
          </p:nvSpPr>
          <p:spPr bwMode="auto">
            <a:xfrm>
              <a:off x="5035293" y="4072080"/>
              <a:ext cx="512427" cy="654088"/>
            </a:xfrm>
            <a:prstGeom prst="line">
              <a:avLst/>
            </a:prstGeom>
            <a:noFill/>
            <a:ln w="0">
              <a:solidFill>
                <a:srgbClr val="0070C0">
                  <a:alpha val="50000"/>
                </a:srgbClr>
              </a:solidFill>
              <a:prstDash val="solid"/>
              <a:round/>
              <a:headEnd type="oval" w="sm" len="sm"/>
              <a:tailEnd type="oval" w="sm" len="sm"/>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ko-KR" altLang="en-US"/>
            </a:p>
          </p:txBody>
        </p:sp>
        <p:sp>
          <p:nvSpPr>
            <p:cNvPr id="9" name="Freeform 703"/>
            <p:cNvSpPr>
              <a:spLocks/>
            </p:cNvSpPr>
            <p:nvPr userDrawn="1"/>
          </p:nvSpPr>
          <p:spPr bwMode="auto">
            <a:xfrm>
              <a:off x="4943475" y="3120626"/>
              <a:ext cx="91819" cy="951455"/>
            </a:xfrm>
            <a:custGeom>
              <a:avLst/>
              <a:gdLst>
                <a:gd name="T0" fmla="*/ 609 w 609"/>
                <a:gd name="T1" fmla="*/ 0 h 1611"/>
                <a:gd name="T2" fmla="*/ 592 w 609"/>
                <a:gd name="T3" fmla="*/ 5 h 1611"/>
                <a:gd name="T4" fmla="*/ 313 w 609"/>
                <a:gd name="T5" fmla="*/ 392 h 1611"/>
                <a:gd name="T6" fmla="*/ 52 w 609"/>
                <a:gd name="T7" fmla="*/ 523 h 1611"/>
                <a:gd name="T8" fmla="*/ 0 w 609"/>
                <a:gd name="T9" fmla="*/ 1132 h 1611"/>
                <a:gd name="T10" fmla="*/ 105 w 609"/>
                <a:gd name="T11" fmla="*/ 1611 h 1611"/>
                <a:gd name="connsiteX0" fmla="*/ 10000 w 10018"/>
                <a:gd name="connsiteY0" fmla="*/ 0 h 10000"/>
                <a:gd name="connsiteX1" fmla="*/ 10018 w 10018"/>
                <a:gd name="connsiteY1" fmla="*/ 1358 h 10000"/>
                <a:gd name="connsiteX2" fmla="*/ 5140 w 10018"/>
                <a:gd name="connsiteY2" fmla="*/ 2433 h 10000"/>
                <a:gd name="connsiteX3" fmla="*/ 854 w 10018"/>
                <a:gd name="connsiteY3" fmla="*/ 3246 h 10000"/>
                <a:gd name="connsiteX4" fmla="*/ 0 w 10018"/>
                <a:gd name="connsiteY4" fmla="*/ 7027 h 10000"/>
                <a:gd name="connsiteX5" fmla="*/ 1724 w 10018"/>
                <a:gd name="connsiteY5" fmla="*/ 10000 h 10000"/>
                <a:gd name="connsiteX0" fmla="*/ 12868 w 12868"/>
                <a:gd name="connsiteY0" fmla="*/ 0 h 9028"/>
                <a:gd name="connsiteX1" fmla="*/ 10018 w 12868"/>
                <a:gd name="connsiteY1" fmla="*/ 386 h 9028"/>
                <a:gd name="connsiteX2" fmla="*/ 5140 w 12868"/>
                <a:gd name="connsiteY2" fmla="*/ 1461 h 9028"/>
                <a:gd name="connsiteX3" fmla="*/ 854 w 12868"/>
                <a:gd name="connsiteY3" fmla="*/ 2274 h 9028"/>
                <a:gd name="connsiteX4" fmla="*/ 0 w 12868"/>
                <a:gd name="connsiteY4" fmla="*/ 6055 h 9028"/>
                <a:gd name="connsiteX5" fmla="*/ 1724 w 12868"/>
                <a:gd name="connsiteY5" fmla="*/ 9028 h 9028"/>
                <a:gd name="connsiteX0" fmla="*/ 7785 w 7785"/>
                <a:gd name="connsiteY0" fmla="*/ 0 h 9572"/>
                <a:gd name="connsiteX1" fmla="*/ 3994 w 7785"/>
                <a:gd name="connsiteY1" fmla="*/ 1190 h 9572"/>
                <a:gd name="connsiteX2" fmla="*/ 664 w 7785"/>
                <a:gd name="connsiteY2" fmla="*/ 2091 h 9572"/>
                <a:gd name="connsiteX3" fmla="*/ 0 w 7785"/>
                <a:gd name="connsiteY3" fmla="*/ 6279 h 9572"/>
                <a:gd name="connsiteX4" fmla="*/ 1340 w 7785"/>
                <a:gd name="connsiteY4" fmla="*/ 9572 h 9572"/>
                <a:gd name="connsiteX0" fmla="*/ 5130 w 5130"/>
                <a:gd name="connsiteY0" fmla="*/ 0 h 8757"/>
                <a:gd name="connsiteX1" fmla="*/ 853 w 5130"/>
                <a:gd name="connsiteY1" fmla="*/ 941 h 8757"/>
                <a:gd name="connsiteX2" fmla="*/ 0 w 5130"/>
                <a:gd name="connsiteY2" fmla="*/ 5317 h 8757"/>
                <a:gd name="connsiteX3" fmla="*/ 1721 w 5130"/>
                <a:gd name="connsiteY3" fmla="*/ 8757 h 8757"/>
                <a:gd name="connsiteX0" fmla="*/ 1663 w 3355"/>
                <a:gd name="connsiteY0" fmla="*/ 0 h 8925"/>
                <a:gd name="connsiteX1" fmla="*/ 0 w 3355"/>
                <a:gd name="connsiteY1" fmla="*/ 4997 h 8925"/>
                <a:gd name="connsiteX2" fmla="*/ 3355 w 3355"/>
                <a:gd name="connsiteY2" fmla="*/ 8925 h 8925"/>
              </a:gdLst>
              <a:ahLst/>
              <a:cxnLst>
                <a:cxn ang="0">
                  <a:pos x="connsiteX0" y="connsiteY0"/>
                </a:cxn>
                <a:cxn ang="0">
                  <a:pos x="connsiteX1" y="connsiteY1"/>
                </a:cxn>
                <a:cxn ang="0">
                  <a:pos x="connsiteX2" y="connsiteY2"/>
                </a:cxn>
              </a:cxnLst>
              <a:rect l="l" t="t" r="r" b="b"/>
              <a:pathLst>
                <a:path w="3355" h="8925">
                  <a:moveTo>
                    <a:pt x="1663" y="0"/>
                  </a:moveTo>
                  <a:lnTo>
                    <a:pt x="0" y="4997"/>
                  </a:lnTo>
                  <a:lnTo>
                    <a:pt x="3355" y="8925"/>
                  </a:lnTo>
                </a:path>
              </a:pathLst>
            </a:custGeom>
            <a:noFill/>
            <a:ln w="0">
              <a:solidFill>
                <a:srgbClr val="0070C0">
                  <a:alpha val="50000"/>
                </a:srgbClr>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ko-KR" altLang="en-US"/>
            </a:p>
          </p:txBody>
        </p:sp>
        <p:sp>
          <p:nvSpPr>
            <p:cNvPr id="10" name="Line 704"/>
            <p:cNvSpPr>
              <a:spLocks noChangeShapeType="1"/>
            </p:cNvSpPr>
            <p:nvPr userDrawn="1"/>
          </p:nvSpPr>
          <p:spPr bwMode="auto">
            <a:xfrm flipH="1">
              <a:off x="5476016" y="2471838"/>
              <a:ext cx="564894" cy="191505"/>
            </a:xfrm>
            <a:prstGeom prst="line">
              <a:avLst/>
            </a:prstGeom>
            <a:noFill/>
            <a:ln w="0">
              <a:solidFill>
                <a:srgbClr val="0070C0">
                  <a:alpha val="50000"/>
                </a:srgbClr>
              </a:solidFill>
              <a:prstDash val="solid"/>
              <a:round/>
              <a:headEnd type="oval" w="sm" len="sm"/>
              <a:tailEnd type="oval" w="sm" len="sm"/>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ko-KR" altLang="en-US"/>
            </a:p>
          </p:txBody>
        </p:sp>
        <p:sp>
          <p:nvSpPr>
            <p:cNvPr id="11" name="Freeform 705"/>
            <p:cNvSpPr>
              <a:spLocks/>
            </p:cNvSpPr>
            <p:nvPr userDrawn="1"/>
          </p:nvSpPr>
          <p:spPr bwMode="auto">
            <a:xfrm>
              <a:off x="5476839" y="2602150"/>
              <a:ext cx="1189611" cy="66406"/>
            </a:xfrm>
            <a:custGeom>
              <a:avLst/>
              <a:gdLst>
                <a:gd name="T0" fmla="*/ 0 w 1375"/>
                <a:gd name="T1" fmla="*/ 69 h 119"/>
                <a:gd name="T2" fmla="*/ 0 w 1375"/>
                <a:gd name="T3" fmla="*/ 69 h 119"/>
                <a:gd name="T4" fmla="*/ 681 w 1375"/>
                <a:gd name="T5" fmla="*/ 0 h 119"/>
                <a:gd name="T6" fmla="*/ 681 w 1375"/>
                <a:gd name="T7" fmla="*/ 0 h 119"/>
                <a:gd name="T8" fmla="*/ 1375 w 1375"/>
                <a:gd name="T9" fmla="*/ 13 h 119"/>
                <a:gd name="T10" fmla="*/ 1279 w 1375"/>
                <a:gd name="T11" fmla="*/ 119 h 119"/>
                <a:gd name="connsiteX0" fmla="*/ 0 w 10000"/>
                <a:gd name="connsiteY0" fmla="*/ 5798 h 12759"/>
                <a:gd name="connsiteX1" fmla="*/ 0 w 10000"/>
                <a:gd name="connsiteY1" fmla="*/ 5798 h 12759"/>
                <a:gd name="connsiteX2" fmla="*/ 4953 w 10000"/>
                <a:gd name="connsiteY2" fmla="*/ 0 h 12759"/>
                <a:gd name="connsiteX3" fmla="*/ 4953 w 10000"/>
                <a:gd name="connsiteY3" fmla="*/ 0 h 12759"/>
                <a:gd name="connsiteX4" fmla="*/ 10000 w 10000"/>
                <a:gd name="connsiteY4" fmla="*/ 1092 h 12759"/>
                <a:gd name="connsiteX5" fmla="*/ 9413 w 10000"/>
                <a:gd name="connsiteY5" fmla="*/ 12759 h 12759"/>
                <a:gd name="connsiteX0" fmla="*/ 0 w 10000"/>
                <a:gd name="connsiteY0" fmla="*/ 5798 h 5798"/>
                <a:gd name="connsiteX1" fmla="*/ 0 w 10000"/>
                <a:gd name="connsiteY1" fmla="*/ 5798 h 5798"/>
                <a:gd name="connsiteX2" fmla="*/ 4953 w 10000"/>
                <a:gd name="connsiteY2" fmla="*/ 0 h 5798"/>
                <a:gd name="connsiteX3" fmla="*/ 4953 w 10000"/>
                <a:gd name="connsiteY3" fmla="*/ 0 h 5798"/>
                <a:gd name="connsiteX4" fmla="*/ 10000 w 10000"/>
                <a:gd name="connsiteY4" fmla="*/ 1092 h 57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5798">
                  <a:moveTo>
                    <a:pt x="0" y="5798"/>
                  </a:moveTo>
                  <a:lnTo>
                    <a:pt x="0" y="5798"/>
                  </a:lnTo>
                  <a:lnTo>
                    <a:pt x="4953" y="0"/>
                  </a:lnTo>
                  <a:lnTo>
                    <a:pt x="4953" y="0"/>
                  </a:lnTo>
                  <a:lnTo>
                    <a:pt x="10000" y="1092"/>
                  </a:lnTo>
                </a:path>
              </a:pathLst>
            </a:custGeom>
            <a:noFill/>
            <a:ln w="0">
              <a:solidFill>
                <a:srgbClr val="0070C0">
                  <a:alpha val="50000"/>
                </a:srgbClr>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ko-KR" altLang="en-US"/>
            </a:p>
          </p:txBody>
        </p:sp>
        <p:sp>
          <p:nvSpPr>
            <p:cNvPr id="12" name="Freeform 706"/>
            <p:cNvSpPr>
              <a:spLocks/>
            </p:cNvSpPr>
            <p:nvPr userDrawn="1"/>
          </p:nvSpPr>
          <p:spPr bwMode="auto">
            <a:xfrm>
              <a:off x="5392068" y="3704811"/>
              <a:ext cx="155652" cy="1021357"/>
            </a:xfrm>
            <a:custGeom>
              <a:avLst/>
              <a:gdLst>
                <a:gd name="T0" fmla="*/ 0 w 178"/>
                <a:gd name="T1" fmla="*/ 0 h 1168"/>
                <a:gd name="T2" fmla="*/ 144 w 178"/>
                <a:gd name="T3" fmla="*/ 792 h 1168"/>
                <a:gd name="T4" fmla="*/ 178 w 178"/>
                <a:gd name="T5" fmla="*/ 1168 h 1168"/>
              </a:gdLst>
              <a:ahLst/>
              <a:cxnLst>
                <a:cxn ang="0">
                  <a:pos x="T0" y="T1"/>
                </a:cxn>
                <a:cxn ang="0">
                  <a:pos x="T2" y="T3"/>
                </a:cxn>
                <a:cxn ang="0">
                  <a:pos x="T4" y="T5"/>
                </a:cxn>
              </a:cxnLst>
              <a:rect l="0" t="0" r="r" b="b"/>
              <a:pathLst>
                <a:path w="178" h="1168">
                  <a:moveTo>
                    <a:pt x="0" y="0"/>
                  </a:moveTo>
                  <a:lnTo>
                    <a:pt x="144" y="792"/>
                  </a:lnTo>
                  <a:lnTo>
                    <a:pt x="178" y="1168"/>
                  </a:lnTo>
                </a:path>
              </a:pathLst>
            </a:custGeom>
            <a:noFill/>
            <a:ln w="0">
              <a:solidFill>
                <a:srgbClr val="0070C0">
                  <a:alpha val="50000"/>
                </a:srgbClr>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ko-KR" altLang="en-US"/>
            </a:p>
          </p:txBody>
        </p:sp>
        <p:sp>
          <p:nvSpPr>
            <p:cNvPr id="13" name="Freeform 707"/>
            <p:cNvSpPr>
              <a:spLocks/>
            </p:cNvSpPr>
            <p:nvPr userDrawn="1"/>
          </p:nvSpPr>
          <p:spPr bwMode="auto">
            <a:xfrm>
              <a:off x="5392068" y="2667715"/>
              <a:ext cx="115427" cy="1037097"/>
            </a:xfrm>
            <a:custGeom>
              <a:avLst/>
              <a:gdLst>
                <a:gd name="T0" fmla="*/ 79 w 132"/>
                <a:gd name="T1" fmla="*/ 0 h 1186"/>
                <a:gd name="T2" fmla="*/ 132 w 132"/>
                <a:gd name="T3" fmla="*/ 368 h 1186"/>
                <a:gd name="T4" fmla="*/ 0 w 132"/>
                <a:gd name="T5" fmla="*/ 1186 h 1186"/>
              </a:gdLst>
              <a:ahLst/>
              <a:cxnLst>
                <a:cxn ang="0">
                  <a:pos x="T0" y="T1"/>
                </a:cxn>
                <a:cxn ang="0">
                  <a:pos x="T2" y="T3"/>
                </a:cxn>
                <a:cxn ang="0">
                  <a:pos x="T4" y="T5"/>
                </a:cxn>
              </a:cxnLst>
              <a:rect l="0" t="0" r="r" b="b"/>
              <a:pathLst>
                <a:path w="132" h="1186">
                  <a:moveTo>
                    <a:pt x="79" y="0"/>
                  </a:moveTo>
                  <a:lnTo>
                    <a:pt x="132" y="368"/>
                  </a:lnTo>
                  <a:lnTo>
                    <a:pt x="0" y="1186"/>
                  </a:lnTo>
                </a:path>
              </a:pathLst>
            </a:custGeom>
            <a:noFill/>
            <a:ln w="0">
              <a:solidFill>
                <a:srgbClr val="0070C0">
                  <a:alpha val="50000"/>
                </a:srgbClr>
              </a:solidFill>
              <a:prstDash val="solid"/>
              <a:round/>
              <a:headEnd type="none" w="sm" len="sm"/>
              <a:tailEnd type="oval" w="sm" len="sm"/>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ko-KR" altLang="en-US"/>
            </a:p>
          </p:txBody>
        </p:sp>
        <p:sp>
          <p:nvSpPr>
            <p:cNvPr id="14" name="Freeform 708"/>
            <p:cNvSpPr>
              <a:spLocks/>
            </p:cNvSpPr>
            <p:nvPr userDrawn="1"/>
          </p:nvSpPr>
          <p:spPr bwMode="auto">
            <a:xfrm>
              <a:off x="6011178" y="4143784"/>
              <a:ext cx="262346" cy="661084"/>
            </a:xfrm>
            <a:custGeom>
              <a:avLst/>
              <a:gdLst>
                <a:gd name="T0" fmla="*/ 0 w 398"/>
                <a:gd name="T1" fmla="*/ 0 h 756"/>
                <a:gd name="T2" fmla="*/ 219 w 398"/>
                <a:gd name="T3" fmla="*/ 591 h 756"/>
                <a:gd name="T4" fmla="*/ 300 w 398"/>
                <a:gd name="T5" fmla="*/ 756 h 756"/>
                <a:gd name="T6" fmla="*/ 398 w 398"/>
                <a:gd name="T7" fmla="*/ 595 h 756"/>
                <a:gd name="connsiteX0" fmla="*/ 0 w 13102"/>
                <a:gd name="connsiteY0" fmla="*/ 0 h 10000"/>
                <a:gd name="connsiteX1" fmla="*/ 5503 w 13102"/>
                <a:gd name="connsiteY1" fmla="*/ 7817 h 10000"/>
                <a:gd name="connsiteX2" fmla="*/ 7538 w 13102"/>
                <a:gd name="connsiteY2" fmla="*/ 10000 h 10000"/>
                <a:gd name="connsiteX3" fmla="*/ 13102 w 13102"/>
                <a:gd name="connsiteY3" fmla="*/ 9384 h 10000"/>
                <a:gd name="connsiteX0" fmla="*/ 0 w 7538"/>
                <a:gd name="connsiteY0" fmla="*/ 0 h 10000"/>
                <a:gd name="connsiteX1" fmla="*/ 5503 w 7538"/>
                <a:gd name="connsiteY1" fmla="*/ 7817 h 10000"/>
                <a:gd name="connsiteX2" fmla="*/ 7538 w 7538"/>
                <a:gd name="connsiteY2" fmla="*/ 10000 h 10000"/>
              </a:gdLst>
              <a:ahLst/>
              <a:cxnLst>
                <a:cxn ang="0">
                  <a:pos x="connsiteX0" y="connsiteY0"/>
                </a:cxn>
                <a:cxn ang="0">
                  <a:pos x="connsiteX1" y="connsiteY1"/>
                </a:cxn>
                <a:cxn ang="0">
                  <a:pos x="connsiteX2" y="connsiteY2"/>
                </a:cxn>
              </a:cxnLst>
              <a:rect l="l" t="t" r="r" b="b"/>
              <a:pathLst>
                <a:path w="7538" h="10000">
                  <a:moveTo>
                    <a:pt x="0" y="0"/>
                  </a:moveTo>
                  <a:lnTo>
                    <a:pt x="5503" y="7817"/>
                  </a:lnTo>
                  <a:lnTo>
                    <a:pt x="7538" y="10000"/>
                  </a:lnTo>
                </a:path>
              </a:pathLst>
            </a:custGeom>
            <a:noFill/>
            <a:ln w="0">
              <a:solidFill>
                <a:srgbClr val="0070C0">
                  <a:alpha val="50000"/>
                </a:srgbClr>
              </a:solidFill>
              <a:prstDash val="solid"/>
              <a:round/>
              <a:headEnd type="oval" w="sm" len="sm"/>
              <a:tailEnd type="none" w="sm" len="sm"/>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ko-KR" altLang="en-US"/>
            </a:p>
          </p:txBody>
        </p:sp>
        <p:sp>
          <p:nvSpPr>
            <p:cNvPr id="15" name="Freeform 709"/>
            <p:cNvSpPr>
              <a:spLocks/>
            </p:cNvSpPr>
            <p:nvPr userDrawn="1"/>
          </p:nvSpPr>
          <p:spPr bwMode="auto">
            <a:xfrm>
              <a:off x="6011179" y="2607378"/>
              <a:ext cx="288568" cy="1536408"/>
            </a:xfrm>
            <a:custGeom>
              <a:avLst/>
              <a:gdLst>
                <a:gd name="T0" fmla="*/ 52 w 330"/>
                <a:gd name="T1" fmla="*/ 0 h 1757"/>
                <a:gd name="T2" fmla="*/ 330 w 330"/>
                <a:gd name="T3" fmla="*/ 664 h 1757"/>
                <a:gd name="T4" fmla="*/ 0 w 330"/>
                <a:gd name="T5" fmla="*/ 1757 h 1757"/>
              </a:gdLst>
              <a:ahLst/>
              <a:cxnLst>
                <a:cxn ang="0">
                  <a:pos x="T0" y="T1"/>
                </a:cxn>
                <a:cxn ang="0">
                  <a:pos x="T2" y="T3"/>
                </a:cxn>
                <a:cxn ang="0">
                  <a:pos x="T4" y="T5"/>
                </a:cxn>
              </a:cxnLst>
              <a:rect l="0" t="0" r="r" b="b"/>
              <a:pathLst>
                <a:path w="330" h="1757">
                  <a:moveTo>
                    <a:pt x="52" y="0"/>
                  </a:moveTo>
                  <a:lnTo>
                    <a:pt x="330" y="664"/>
                  </a:lnTo>
                  <a:lnTo>
                    <a:pt x="0" y="1757"/>
                  </a:lnTo>
                </a:path>
              </a:pathLst>
            </a:custGeom>
            <a:noFill/>
            <a:ln w="0">
              <a:solidFill>
                <a:srgbClr val="0070C0">
                  <a:alpha val="50000"/>
                </a:srgbClr>
              </a:solidFill>
              <a:prstDash val="solid"/>
              <a:round/>
              <a:headEnd type="oval" w="sm" len="sm"/>
              <a:tailEnd type="oval" w="sm" len="sm"/>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ko-KR" altLang="en-US"/>
            </a:p>
          </p:txBody>
        </p:sp>
        <p:sp>
          <p:nvSpPr>
            <p:cNvPr id="16" name="Line 710"/>
            <p:cNvSpPr>
              <a:spLocks noChangeShapeType="1"/>
            </p:cNvSpPr>
            <p:nvPr userDrawn="1"/>
          </p:nvSpPr>
          <p:spPr bwMode="auto">
            <a:xfrm>
              <a:off x="6040910" y="2471838"/>
              <a:ext cx="15740" cy="135540"/>
            </a:xfrm>
            <a:prstGeom prst="line">
              <a:avLst/>
            </a:prstGeom>
            <a:noFill/>
            <a:ln w="0">
              <a:solidFill>
                <a:srgbClr val="0070C0">
                  <a:alpha val="50000"/>
                </a:srgbClr>
              </a:solidFill>
              <a:prstDash val="solid"/>
              <a:round/>
              <a:headEnd type="oval" w="sm" len="sm"/>
              <a:tailEnd type="oval" w="sm" len="sm"/>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ko-KR" altLang="en-US"/>
            </a:p>
          </p:txBody>
        </p:sp>
        <p:sp>
          <p:nvSpPr>
            <p:cNvPr id="17" name="Line 711"/>
            <p:cNvSpPr>
              <a:spLocks noChangeShapeType="1"/>
            </p:cNvSpPr>
            <p:nvPr userDrawn="1"/>
          </p:nvSpPr>
          <p:spPr bwMode="auto">
            <a:xfrm flipH="1">
              <a:off x="4988947" y="2662397"/>
              <a:ext cx="481831" cy="458282"/>
            </a:xfrm>
            <a:prstGeom prst="line">
              <a:avLst/>
            </a:prstGeom>
            <a:noFill/>
            <a:ln w="0">
              <a:solidFill>
                <a:srgbClr val="0070C0">
                  <a:alpha val="50000"/>
                </a:srgbClr>
              </a:solidFill>
              <a:prstDash val="solid"/>
              <a:round/>
              <a:headEnd type="none" w="sm" len="sm"/>
              <a:tailEnd type="none" w="sm" len="sm"/>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ko-KR" altLang="en-US"/>
            </a:p>
          </p:txBody>
        </p:sp>
        <p:sp>
          <p:nvSpPr>
            <p:cNvPr id="18" name="Line 712"/>
            <p:cNvSpPr>
              <a:spLocks noChangeShapeType="1"/>
            </p:cNvSpPr>
            <p:nvPr userDrawn="1"/>
          </p:nvSpPr>
          <p:spPr bwMode="auto">
            <a:xfrm flipH="1" flipV="1">
              <a:off x="7112111" y="3548285"/>
              <a:ext cx="136414" cy="62086"/>
            </a:xfrm>
            <a:prstGeom prst="line">
              <a:avLst/>
            </a:prstGeom>
            <a:noFill/>
            <a:ln w="0">
              <a:solidFill>
                <a:srgbClr val="0070C0">
                  <a:alpha val="50000"/>
                </a:srgbClr>
              </a:solidFill>
              <a:prstDash val="solid"/>
              <a:round/>
              <a:headEnd type="oval" w="sm" len="sm"/>
              <a:tailEnd type="oval" w="sm" len="sm"/>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ko-KR" altLang="en-US"/>
            </a:p>
          </p:txBody>
        </p:sp>
        <p:sp>
          <p:nvSpPr>
            <p:cNvPr id="19" name="Line 713"/>
            <p:cNvSpPr>
              <a:spLocks noChangeShapeType="1"/>
            </p:cNvSpPr>
            <p:nvPr userDrawn="1"/>
          </p:nvSpPr>
          <p:spPr bwMode="auto">
            <a:xfrm flipH="1" flipV="1">
              <a:off x="6657687" y="2619538"/>
              <a:ext cx="155361" cy="404078"/>
            </a:xfrm>
            <a:prstGeom prst="line">
              <a:avLst/>
            </a:prstGeom>
            <a:noFill/>
            <a:ln w="0">
              <a:solidFill>
                <a:srgbClr val="0070C0">
                  <a:alpha val="50000"/>
                </a:srgbClr>
              </a:solidFill>
              <a:prstDash val="solid"/>
              <a:round/>
              <a:headEnd type="oval" w="sm" len="sm"/>
              <a:tailEnd type="oval" w="sm" len="sm"/>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ko-KR" altLang="en-US"/>
            </a:p>
          </p:txBody>
        </p:sp>
        <p:sp>
          <p:nvSpPr>
            <p:cNvPr id="20" name="Line 714"/>
            <p:cNvSpPr>
              <a:spLocks noChangeShapeType="1"/>
            </p:cNvSpPr>
            <p:nvPr userDrawn="1"/>
          </p:nvSpPr>
          <p:spPr bwMode="auto">
            <a:xfrm flipH="1" flipV="1">
              <a:off x="6813049" y="3023616"/>
              <a:ext cx="299062" cy="524670"/>
            </a:xfrm>
            <a:prstGeom prst="line">
              <a:avLst/>
            </a:prstGeom>
            <a:noFill/>
            <a:ln w="0">
              <a:solidFill>
                <a:srgbClr val="0070C0">
                  <a:alpha val="50000"/>
                </a:srgbClr>
              </a:solidFill>
              <a:prstDash val="solid"/>
              <a:round/>
              <a:headEnd type="oval" w="sm" len="sm"/>
              <a:tailEnd type="oval" w="sm" len="sm"/>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ko-KR" altLang="en-US"/>
            </a:p>
          </p:txBody>
        </p:sp>
        <p:sp>
          <p:nvSpPr>
            <p:cNvPr id="21" name="Line 715"/>
            <p:cNvSpPr>
              <a:spLocks noChangeShapeType="1"/>
            </p:cNvSpPr>
            <p:nvPr userDrawn="1"/>
          </p:nvSpPr>
          <p:spPr bwMode="auto">
            <a:xfrm flipH="1" flipV="1">
              <a:off x="7112111" y="3548285"/>
              <a:ext cx="13116" cy="706554"/>
            </a:xfrm>
            <a:prstGeom prst="line">
              <a:avLst/>
            </a:prstGeom>
            <a:noFill/>
            <a:ln w="0">
              <a:solidFill>
                <a:srgbClr val="0070C0">
                  <a:alpha val="50000"/>
                </a:srgbClr>
              </a:solidFill>
              <a:prstDash val="solid"/>
              <a:round/>
              <a:headEnd type="oval" w="sm" len="sm"/>
              <a:tailEnd type="none" w="sm" len="sm"/>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ko-KR" altLang="en-US"/>
            </a:p>
          </p:txBody>
        </p:sp>
        <p:sp>
          <p:nvSpPr>
            <p:cNvPr id="22" name="Freeform 716"/>
            <p:cNvSpPr>
              <a:spLocks/>
            </p:cNvSpPr>
            <p:nvPr userDrawn="1"/>
          </p:nvSpPr>
          <p:spPr bwMode="auto">
            <a:xfrm>
              <a:off x="6011179" y="4143785"/>
              <a:ext cx="1114049" cy="210743"/>
            </a:xfrm>
            <a:custGeom>
              <a:avLst/>
              <a:gdLst>
                <a:gd name="T0" fmla="*/ 0 w 1274"/>
                <a:gd name="T1" fmla="*/ 0 h 241"/>
                <a:gd name="T2" fmla="*/ 909 w 1274"/>
                <a:gd name="T3" fmla="*/ 241 h 241"/>
                <a:gd name="T4" fmla="*/ 1274 w 1274"/>
                <a:gd name="T5" fmla="*/ 127 h 241"/>
              </a:gdLst>
              <a:ahLst/>
              <a:cxnLst>
                <a:cxn ang="0">
                  <a:pos x="T0" y="T1"/>
                </a:cxn>
                <a:cxn ang="0">
                  <a:pos x="T2" y="T3"/>
                </a:cxn>
                <a:cxn ang="0">
                  <a:pos x="T4" y="T5"/>
                </a:cxn>
              </a:cxnLst>
              <a:rect l="0" t="0" r="r" b="b"/>
              <a:pathLst>
                <a:path w="1274" h="241">
                  <a:moveTo>
                    <a:pt x="0" y="0"/>
                  </a:moveTo>
                  <a:lnTo>
                    <a:pt x="909" y="241"/>
                  </a:lnTo>
                  <a:lnTo>
                    <a:pt x="1274" y="127"/>
                  </a:lnTo>
                </a:path>
              </a:pathLst>
            </a:custGeom>
            <a:noFill/>
            <a:ln w="0">
              <a:solidFill>
                <a:srgbClr val="0070C0">
                  <a:alpha val="50000"/>
                </a:srgbClr>
              </a:solidFill>
              <a:prstDash val="solid"/>
              <a:round/>
              <a:headEnd type="oval" w="sm" len="sm"/>
              <a:tailEnd type="oval" w="sm" len="sm"/>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ko-KR" altLang="en-US"/>
            </a:p>
          </p:txBody>
        </p:sp>
        <p:sp>
          <p:nvSpPr>
            <p:cNvPr id="23" name="Line 717"/>
            <p:cNvSpPr>
              <a:spLocks noChangeShapeType="1"/>
            </p:cNvSpPr>
            <p:nvPr userDrawn="1"/>
          </p:nvSpPr>
          <p:spPr bwMode="auto">
            <a:xfrm>
              <a:off x="5392068" y="3704811"/>
              <a:ext cx="619110" cy="438974"/>
            </a:xfrm>
            <a:prstGeom prst="line">
              <a:avLst/>
            </a:prstGeom>
            <a:noFill/>
            <a:ln w="0">
              <a:solidFill>
                <a:srgbClr val="0070C0">
                  <a:alpha val="50000"/>
                </a:srgbClr>
              </a:solidFill>
              <a:prstDash val="solid"/>
              <a:round/>
              <a:headEnd type="oval" w="sm" len="sm"/>
              <a:tailEnd type="oval" w="sm" len="sm"/>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ko-KR" altLang="en-US"/>
            </a:p>
          </p:txBody>
        </p:sp>
        <p:sp>
          <p:nvSpPr>
            <p:cNvPr id="24" name="Line 718"/>
            <p:cNvSpPr>
              <a:spLocks noChangeShapeType="1"/>
            </p:cNvSpPr>
            <p:nvPr userDrawn="1"/>
          </p:nvSpPr>
          <p:spPr bwMode="auto">
            <a:xfrm>
              <a:off x="4988947" y="3120679"/>
              <a:ext cx="403121" cy="584132"/>
            </a:xfrm>
            <a:prstGeom prst="line">
              <a:avLst/>
            </a:prstGeom>
            <a:noFill/>
            <a:ln w="0">
              <a:solidFill>
                <a:srgbClr val="0070C0">
                  <a:alpha val="50000"/>
                </a:srgbClr>
              </a:solidFill>
              <a:prstDash val="solid"/>
              <a:round/>
              <a:headEnd type="oval" w="sm" len="sm"/>
              <a:tailEnd type="oval" w="sm" len="sm"/>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ko-KR" altLang="en-US"/>
            </a:p>
          </p:txBody>
        </p:sp>
        <p:sp>
          <p:nvSpPr>
            <p:cNvPr id="25" name="Line 719"/>
            <p:cNvSpPr>
              <a:spLocks noChangeShapeType="1"/>
            </p:cNvSpPr>
            <p:nvPr userDrawn="1"/>
          </p:nvSpPr>
          <p:spPr bwMode="auto">
            <a:xfrm flipH="1">
              <a:off x="4988947" y="2989512"/>
              <a:ext cx="518549" cy="131167"/>
            </a:xfrm>
            <a:prstGeom prst="line">
              <a:avLst/>
            </a:prstGeom>
            <a:noFill/>
            <a:ln w="0">
              <a:solidFill>
                <a:srgbClr val="0070C0">
                  <a:alpha val="50000"/>
                </a:srgbClr>
              </a:solidFill>
              <a:prstDash val="solid"/>
              <a:round/>
              <a:headEnd type="oval" w="sm" len="sm"/>
              <a:tailEnd type="oval" w="sm" len="sm"/>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ko-KR" altLang="en-US"/>
            </a:p>
          </p:txBody>
        </p:sp>
        <p:sp>
          <p:nvSpPr>
            <p:cNvPr id="26" name="Line 720"/>
            <p:cNvSpPr>
              <a:spLocks noChangeShapeType="1"/>
            </p:cNvSpPr>
            <p:nvPr userDrawn="1"/>
          </p:nvSpPr>
          <p:spPr bwMode="auto">
            <a:xfrm flipH="1">
              <a:off x="5507496" y="2607378"/>
              <a:ext cx="549154" cy="382135"/>
            </a:xfrm>
            <a:prstGeom prst="line">
              <a:avLst/>
            </a:prstGeom>
            <a:noFill/>
            <a:ln w="0">
              <a:solidFill>
                <a:srgbClr val="0070C0">
                  <a:alpha val="50000"/>
                </a:srgbClr>
              </a:solidFill>
              <a:prstDash val="solid"/>
              <a:round/>
              <a:headEnd type="oval" w="sm" len="sm"/>
              <a:tailEnd type="oval" w="sm" len="sm"/>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ko-KR" altLang="en-US"/>
            </a:p>
          </p:txBody>
        </p:sp>
        <p:sp>
          <p:nvSpPr>
            <p:cNvPr id="27" name="Line 721"/>
            <p:cNvSpPr>
              <a:spLocks noChangeShapeType="1"/>
            </p:cNvSpPr>
            <p:nvPr userDrawn="1"/>
          </p:nvSpPr>
          <p:spPr bwMode="auto">
            <a:xfrm flipH="1" flipV="1">
              <a:off x="6056650" y="2607378"/>
              <a:ext cx="756399" cy="416238"/>
            </a:xfrm>
            <a:prstGeom prst="line">
              <a:avLst/>
            </a:prstGeom>
            <a:noFill/>
            <a:ln w="0">
              <a:solidFill>
                <a:srgbClr val="0070C0">
                  <a:alpha val="50000"/>
                </a:srgbClr>
              </a:solidFill>
              <a:prstDash val="solid"/>
              <a:round/>
              <a:headEnd type="oval" w="sm" len="sm"/>
              <a:tailEnd type="oval" w="sm" len="sm"/>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ko-KR" altLang="en-US"/>
            </a:p>
          </p:txBody>
        </p:sp>
        <p:sp>
          <p:nvSpPr>
            <p:cNvPr id="28" name="Freeform 722"/>
            <p:cNvSpPr>
              <a:spLocks/>
            </p:cNvSpPr>
            <p:nvPr userDrawn="1"/>
          </p:nvSpPr>
          <p:spPr bwMode="auto">
            <a:xfrm>
              <a:off x="6813049" y="3023616"/>
              <a:ext cx="367269" cy="511553"/>
            </a:xfrm>
            <a:custGeom>
              <a:avLst/>
              <a:gdLst>
                <a:gd name="T0" fmla="*/ 344 w 420"/>
                <a:gd name="T1" fmla="*/ 585 h 585"/>
                <a:gd name="T2" fmla="*/ 420 w 420"/>
                <a:gd name="T3" fmla="*/ 87 h 585"/>
                <a:gd name="T4" fmla="*/ 0 w 420"/>
                <a:gd name="T5" fmla="*/ 0 h 585"/>
              </a:gdLst>
              <a:ahLst/>
              <a:cxnLst>
                <a:cxn ang="0">
                  <a:pos x="T0" y="T1"/>
                </a:cxn>
                <a:cxn ang="0">
                  <a:pos x="T2" y="T3"/>
                </a:cxn>
                <a:cxn ang="0">
                  <a:pos x="T4" y="T5"/>
                </a:cxn>
              </a:cxnLst>
              <a:rect l="0" t="0" r="r" b="b"/>
              <a:pathLst>
                <a:path w="420" h="585">
                  <a:moveTo>
                    <a:pt x="344" y="585"/>
                  </a:moveTo>
                  <a:lnTo>
                    <a:pt x="420" y="87"/>
                  </a:lnTo>
                  <a:lnTo>
                    <a:pt x="0" y="0"/>
                  </a:lnTo>
                </a:path>
              </a:pathLst>
            </a:custGeom>
            <a:noFill/>
            <a:ln w="0">
              <a:solidFill>
                <a:srgbClr val="0070C0">
                  <a:alpha val="50000"/>
                </a:srgbClr>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ko-KR" altLang="en-US"/>
            </a:p>
          </p:txBody>
        </p:sp>
        <p:sp>
          <p:nvSpPr>
            <p:cNvPr id="29" name="Freeform 723"/>
            <p:cNvSpPr>
              <a:spLocks/>
            </p:cNvSpPr>
            <p:nvPr userDrawn="1"/>
          </p:nvSpPr>
          <p:spPr bwMode="auto">
            <a:xfrm>
              <a:off x="6799058" y="3023616"/>
              <a:ext cx="314802" cy="1330912"/>
            </a:xfrm>
            <a:custGeom>
              <a:avLst/>
              <a:gdLst>
                <a:gd name="T0" fmla="*/ 16 w 360"/>
                <a:gd name="T1" fmla="*/ 0 h 1522"/>
                <a:gd name="T2" fmla="*/ 0 w 360"/>
                <a:gd name="T3" fmla="*/ 729 h 1522"/>
                <a:gd name="T4" fmla="*/ 8 w 360"/>
                <a:gd name="T5" fmla="*/ 1522 h 1522"/>
                <a:gd name="T6" fmla="*/ 358 w 360"/>
                <a:gd name="T7" fmla="*/ 600 h 1522"/>
                <a:gd name="T8" fmla="*/ 360 w 360"/>
                <a:gd name="T9" fmla="*/ 585 h 1522"/>
              </a:gdLst>
              <a:ahLst/>
              <a:cxnLst>
                <a:cxn ang="0">
                  <a:pos x="T0" y="T1"/>
                </a:cxn>
                <a:cxn ang="0">
                  <a:pos x="T2" y="T3"/>
                </a:cxn>
                <a:cxn ang="0">
                  <a:pos x="T4" y="T5"/>
                </a:cxn>
                <a:cxn ang="0">
                  <a:pos x="T6" y="T7"/>
                </a:cxn>
                <a:cxn ang="0">
                  <a:pos x="T8" y="T9"/>
                </a:cxn>
              </a:cxnLst>
              <a:rect l="0" t="0" r="r" b="b"/>
              <a:pathLst>
                <a:path w="360" h="1522">
                  <a:moveTo>
                    <a:pt x="16" y="0"/>
                  </a:moveTo>
                  <a:lnTo>
                    <a:pt x="0" y="729"/>
                  </a:lnTo>
                  <a:lnTo>
                    <a:pt x="8" y="1522"/>
                  </a:lnTo>
                  <a:lnTo>
                    <a:pt x="358" y="600"/>
                  </a:lnTo>
                  <a:lnTo>
                    <a:pt x="360" y="585"/>
                  </a:lnTo>
                </a:path>
              </a:pathLst>
            </a:custGeom>
            <a:noFill/>
            <a:ln w="0">
              <a:solidFill>
                <a:srgbClr val="0070C0">
                  <a:alpha val="50000"/>
                </a:srgbClr>
              </a:solidFill>
              <a:prstDash val="solid"/>
              <a:round/>
              <a:headEnd type="oval" w="sm" len="sm"/>
              <a:tailEnd type="none" w="sm" len="sm"/>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ko-KR" altLang="en-US"/>
            </a:p>
          </p:txBody>
        </p:sp>
        <p:sp>
          <p:nvSpPr>
            <p:cNvPr id="30" name="Line 724"/>
            <p:cNvSpPr>
              <a:spLocks noChangeShapeType="1"/>
            </p:cNvSpPr>
            <p:nvPr userDrawn="1"/>
          </p:nvSpPr>
          <p:spPr bwMode="auto">
            <a:xfrm flipV="1">
              <a:off x="6299747" y="3023616"/>
              <a:ext cx="513302" cy="164396"/>
            </a:xfrm>
            <a:prstGeom prst="line">
              <a:avLst/>
            </a:prstGeom>
            <a:noFill/>
            <a:ln w="0">
              <a:solidFill>
                <a:srgbClr val="0070C0">
                  <a:alpha val="50000"/>
                </a:srgbClr>
              </a:solidFill>
              <a:prstDash val="solid"/>
              <a:round/>
              <a:headEnd type="oval" w="sm" len="sm"/>
              <a:tailEnd type="oval" w="sm" len="sm"/>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ko-KR" altLang="en-US"/>
            </a:p>
          </p:txBody>
        </p:sp>
        <p:sp>
          <p:nvSpPr>
            <p:cNvPr id="31" name="Line 725"/>
            <p:cNvSpPr>
              <a:spLocks noChangeShapeType="1"/>
            </p:cNvSpPr>
            <p:nvPr userDrawn="1"/>
          </p:nvSpPr>
          <p:spPr bwMode="auto">
            <a:xfrm flipV="1">
              <a:off x="5392068" y="3188012"/>
              <a:ext cx="907679" cy="523795"/>
            </a:xfrm>
            <a:prstGeom prst="line">
              <a:avLst/>
            </a:prstGeom>
            <a:noFill/>
            <a:ln w="0">
              <a:solidFill>
                <a:srgbClr val="0070C0">
                  <a:alpha val="50000"/>
                </a:srgbClr>
              </a:solidFill>
              <a:prstDash val="solid"/>
              <a:round/>
              <a:headEnd type="oval" w="sm" len="sm"/>
              <a:tailEnd type="oval" w="sm" len="sm"/>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ko-KR" altLang="en-US"/>
            </a:p>
          </p:txBody>
        </p:sp>
        <p:sp>
          <p:nvSpPr>
            <p:cNvPr id="32" name="Freeform 726"/>
            <p:cNvSpPr>
              <a:spLocks/>
            </p:cNvSpPr>
            <p:nvPr userDrawn="1"/>
          </p:nvSpPr>
          <p:spPr bwMode="auto">
            <a:xfrm>
              <a:off x="5035293" y="3711807"/>
              <a:ext cx="482696" cy="685568"/>
            </a:xfrm>
            <a:custGeom>
              <a:avLst/>
              <a:gdLst>
                <a:gd name="T0" fmla="*/ 552 w 552"/>
                <a:gd name="T1" fmla="*/ 784 h 784"/>
                <a:gd name="T2" fmla="*/ 0 w 552"/>
                <a:gd name="T3" fmla="*/ 412 h 784"/>
                <a:gd name="T4" fmla="*/ 408 w 552"/>
                <a:gd name="T5" fmla="*/ 0 h 784"/>
              </a:gdLst>
              <a:ahLst/>
              <a:cxnLst>
                <a:cxn ang="0">
                  <a:pos x="T0" y="T1"/>
                </a:cxn>
                <a:cxn ang="0">
                  <a:pos x="T2" y="T3"/>
                </a:cxn>
                <a:cxn ang="0">
                  <a:pos x="T4" y="T5"/>
                </a:cxn>
              </a:cxnLst>
              <a:rect l="0" t="0" r="r" b="b"/>
              <a:pathLst>
                <a:path w="552" h="784">
                  <a:moveTo>
                    <a:pt x="552" y="784"/>
                  </a:moveTo>
                  <a:lnTo>
                    <a:pt x="0" y="412"/>
                  </a:lnTo>
                  <a:lnTo>
                    <a:pt x="408" y="0"/>
                  </a:lnTo>
                </a:path>
              </a:pathLst>
            </a:custGeom>
            <a:noFill/>
            <a:ln w="0">
              <a:solidFill>
                <a:srgbClr val="0070C0">
                  <a:alpha val="50000"/>
                </a:srgbClr>
              </a:solidFill>
              <a:prstDash val="solid"/>
              <a:round/>
              <a:headEnd type="oval" w="sm" len="sm"/>
              <a:tailEnd type="oval" w="sm" len="sm"/>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ko-KR" altLang="en-US"/>
            </a:p>
          </p:txBody>
        </p:sp>
        <p:sp>
          <p:nvSpPr>
            <p:cNvPr id="33" name="Line 728"/>
            <p:cNvSpPr>
              <a:spLocks noChangeShapeType="1"/>
            </p:cNvSpPr>
            <p:nvPr userDrawn="1"/>
          </p:nvSpPr>
          <p:spPr bwMode="auto">
            <a:xfrm flipH="1">
              <a:off x="5517989" y="4143785"/>
              <a:ext cx="493190" cy="253590"/>
            </a:xfrm>
            <a:prstGeom prst="line">
              <a:avLst/>
            </a:prstGeom>
            <a:noFill/>
            <a:ln w="0">
              <a:solidFill>
                <a:srgbClr val="0070C0">
                  <a:alpha val="50000"/>
                </a:srgbClr>
              </a:solidFill>
              <a:prstDash val="solid"/>
              <a:round/>
              <a:headEnd type="oval" w="sm" len="sm"/>
              <a:tailEnd type="oval" w="sm" len="sm"/>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ko-KR" altLang="en-US"/>
            </a:p>
          </p:txBody>
        </p:sp>
        <p:sp>
          <p:nvSpPr>
            <p:cNvPr id="34" name="Freeform 729"/>
            <p:cNvSpPr>
              <a:spLocks/>
            </p:cNvSpPr>
            <p:nvPr userDrawn="1"/>
          </p:nvSpPr>
          <p:spPr bwMode="auto">
            <a:xfrm>
              <a:off x="6011179" y="3548285"/>
              <a:ext cx="1100932" cy="595500"/>
            </a:xfrm>
            <a:custGeom>
              <a:avLst/>
              <a:gdLst>
                <a:gd name="T0" fmla="*/ 1259 w 1259"/>
                <a:gd name="T1" fmla="*/ 0 h 681"/>
                <a:gd name="T2" fmla="*/ 902 w 1259"/>
                <a:gd name="T3" fmla="*/ 140 h 681"/>
                <a:gd name="T4" fmla="*/ 0 w 1259"/>
                <a:gd name="T5" fmla="*/ 681 h 681"/>
              </a:gdLst>
              <a:ahLst/>
              <a:cxnLst>
                <a:cxn ang="0">
                  <a:pos x="T0" y="T1"/>
                </a:cxn>
                <a:cxn ang="0">
                  <a:pos x="T2" y="T3"/>
                </a:cxn>
                <a:cxn ang="0">
                  <a:pos x="T4" y="T5"/>
                </a:cxn>
              </a:cxnLst>
              <a:rect l="0" t="0" r="r" b="b"/>
              <a:pathLst>
                <a:path w="1259" h="681">
                  <a:moveTo>
                    <a:pt x="1259" y="0"/>
                  </a:moveTo>
                  <a:lnTo>
                    <a:pt x="902" y="140"/>
                  </a:lnTo>
                  <a:lnTo>
                    <a:pt x="0" y="681"/>
                  </a:lnTo>
                </a:path>
              </a:pathLst>
            </a:custGeom>
            <a:noFill/>
            <a:ln w="0">
              <a:solidFill>
                <a:srgbClr val="0070C0">
                  <a:alpha val="50000"/>
                </a:srgbClr>
              </a:solidFill>
              <a:prstDash val="solid"/>
              <a:round/>
              <a:headEnd type="oval" w="sm" len="sm"/>
              <a:tailEnd type="oval" w="sm" len="sm"/>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ko-KR" altLang="en-US"/>
            </a:p>
          </p:txBody>
        </p:sp>
        <p:sp>
          <p:nvSpPr>
            <p:cNvPr id="35" name="Freeform 730"/>
            <p:cNvSpPr>
              <a:spLocks/>
            </p:cNvSpPr>
            <p:nvPr userDrawn="1"/>
          </p:nvSpPr>
          <p:spPr bwMode="auto">
            <a:xfrm>
              <a:off x="5556465" y="4627355"/>
              <a:ext cx="1125417" cy="101436"/>
            </a:xfrm>
            <a:custGeom>
              <a:avLst/>
              <a:gdLst>
                <a:gd name="T0" fmla="*/ 1287 w 1287"/>
                <a:gd name="T1" fmla="*/ 0 h 116"/>
                <a:gd name="T2" fmla="*/ 739 w 1287"/>
                <a:gd name="T3" fmla="*/ 38 h 116"/>
                <a:gd name="T4" fmla="*/ 0 w 1287"/>
                <a:gd name="T5" fmla="*/ 116 h 116"/>
              </a:gdLst>
              <a:ahLst/>
              <a:cxnLst>
                <a:cxn ang="0">
                  <a:pos x="T0" y="T1"/>
                </a:cxn>
                <a:cxn ang="0">
                  <a:pos x="T2" y="T3"/>
                </a:cxn>
                <a:cxn ang="0">
                  <a:pos x="T4" y="T5"/>
                </a:cxn>
              </a:cxnLst>
              <a:rect l="0" t="0" r="r" b="b"/>
              <a:pathLst>
                <a:path w="1287" h="116">
                  <a:moveTo>
                    <a:pt x="1287" y="0"/>
                  </a:moveTo>
                  <a:lnTo>
                    <a:pt x="739" y="38"/>
                  </a:lnTo>
                  <a:lnTo>
                    <a:pt x="0" y="116"/>
                  </a:lnTo>
                </a:path>
              </a:pathLst>
            </a:custGeom>
            <a:noFill/>
            <a:ln w="0">
              <a:solidFill>
                <a:srgbClr val="0070C0">
                  <a:alpha val="50000"/>
                </a:srgbClr>
              </a:solidFill>
              <a:prstDash val="solid"/>
              <a:round/>
              <a:headEnd type="oval" w="sm" len="sm"/>
              <a:tailEnd type="none" w="sm" len="sm"/>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ko-KR" altLang="en-US"/>
            </a:p>
          </p:txBody>
        </p:sp>
        <p:sp>
          <p:nvSpPr>
            <p:cNvPr id="36" name="Freeform 731"/>
            <p:cNvSpPr>
              <a:spLocks/>
            </p:cNvSpPr>
            <p:nvPr userDrawn="1"/>
          </p:nvSpPr>
          <p:spPr bwMode="auto">
            <a:xfrm>
              <a:off x="5517989" y="4354526"/>
              <a:ext cx="1288064" cy="306057"/>
            </a:xfrm>
            <a:custGeom>
              <a:avLst/>
              <a:gdLst>
                <a:gd name="T0" fmla="*/ 0 w 1473"/>
                <a:gd name="T1" fmla="*/ 49 h 350"/>
                <a:gd name="T2" fmla="*/ 783 w 1473"/>
                <a:gd name="T3" fmla="*/ 350 h 350"/>
                <a:gd name="T4" fmla="*/ 1473 w 1473"/>
                <a:gd name="T5" fmla="*/ 0 h 350"/>
                <a:gd name="T6" fmla="*/ 1348 w 1473"/>
                <a:gd name="T7" fmla="*/ 303 h 350"/>
              </a:gdLst>
              <a:ahLst/>
              <a:cxnLst>
                <a:cxn ang="0">
                  <a:pos x="T0" y="T1"/>
                </a:cxn>
                <a:cxn ang="0">
                  <a:pos x="T2" y="T3"/>
                </a:cxn>
                <a:cxn ang="0">
                  <a:pos x="T4" y="T5"/>
                </a:cxn>
                <a:cxn ang="0">
                  <a:pos x="T6" y="T7"/>
                </a:cxn>
              </a:cxnLst>
              <a:rect l="0" t="0" r="r" b="b"/>
              <a:pathLst>
                <a:path w="1473" h="350">
                  <a:moveTo>
                    <a:pt x="0" y="49"/>
                  </a:moveTo>
                  <a:lnTo>
                    <a:pt x="783" y="350"/>
                  </a:lnTo>
                  <a:lnTo>
                    <a:pt x="1473" y="0"/>
                  </a:lnTo>
                  <a:lnTo>
                    <a:pt x="1348" y="303"/>
                  </a:lnTo>
                </a:path>
              </a:pathLst>
            </a:custGeom>
            <a:noFill/>
            <a:ln w="0">
              <a:solidFill>
                <a:srgbClr val="0070C0">
                  <a:alpha val="50000"/>
                </a:srgbClr>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ko-KR" altLang="en-US"/>
            </a:p>
          </p:txBody>
        </p:sp>
        <p:sp>
          <p:nvSpPr>
            <p:cNvPr id="37" name="Line 732"/>
            <p:cNvSpPr>
              <a:spLocks noChangeShapeType="1"/>
            </p:cNvSpPr>
            <p:nvPr userDrawn="1"/>
          </p:nvSpPr>
          <p:spPr bwMode="auto">
            <a:xfrm>
              <a:off x="6299747" y="3188012"/>
              <a:ext cx="500185" cy="482696"/>
            </a:xfrm>
            <a:prstGeom prst="line">
              <a:avLst/>
            </a:prstGeom>
            <a:noFill/>
            <a:ln w="0">
              <a:solidFill>
                <a:srgbClr val="0070C0">
                  <a:alpha val="50000"/>
                </a:srgbClr>
              </a:solidFill>
              <a:prstDash val="solid"/>
              <a:round/>
              <a:headEnd type="oval" w="sm" len="sm"/>
              <a:tailEnd type="oval" w="sm" len="sm"/>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ko-KR" altLang="en-US"/>
            </a:p>
          </p:txBody>
        </p:sp>
        <p:sp>
          <p:nvSpPr>
            <p:cNvPr id="38" name="Line 733"/>
            <p:cNvSpPr>
              <a:spLocks noChangeShapeType="1"/>
            </p:cNvSpPr>
            <p:nvPr userDrawn="1"/>
          </p:nvSpPr>
          <p:spPr bwMode="auto">
            <a:xfrm>
              <a:off x="5507496" y="2989512"/>
              <a:ext cx="792251" cy="198500"/>
            </a:xfrm>
            <a:prstGeom prst="line">
              <a:avLst/>
            </a:prstGeom>
            <a:noFill/>
            <a:ln w="0">
              <a:solidFill>
                <a:srgbClr val="0070C0">
                  <a:alpha val="50000"/>
                </a:srgbClr>
              </a:solidFill>
              <a:prstDash val="solid"/>
              <a:round/>
              <a:headEnd type="oval" w="sm" len="sm"/>
              <a:tailEnd type="oval" w="sm" len="sm"/>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ko-KR" altLang="en-US"/>
            </a:p>
          </p:txBody>
        </p:sp>
      </p:grpSp>
      <p:sp>
        <p:nvSpPr>
          <p:cNvPr id="39" name="TextBox 38"/>
          <p:cNvSpPr txBox="1"/>
          <p:nvPr/>
        </p:nvSpPr>
        <p:spPr>
          <a:xfrm>
            <a:off x="5027816" y="3315200"/>
            <a:ext cx="2212020" cy="830997"/>
          </a:xfrm>
          <a:prstGeom prst="rect">
            <a:avLst/>
          </a:prstGeom>
        </p:spPr>
        <p:txBody>
          <a:bodyPr wrap="square" rtlCol="0">
            <a:spAutoFit/>
          </a:bodyPr>
          <a:lstStyle/>
          <a:p>
            <a:pPr algn="ctr">
              <a:buClr>
                <a:schemeClr val="tx1">
                  <a:lumMod val="85000"/>
                  <a:lumOff val="15000"/>
                </a:schemeClr>
              </a:buClr>
              <a:buSzPct val="105000"/>
            </a:pPr>
            <a:r>
              <a:rPr lang="en-US" altLang="zh-CN" sz="24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Spring Boot</a:t>
            </a:r>
            <a:r>
              <a:rPr lang="zh-CN" altLang="en-US" sz="24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核心</a:t>
            </a:r>
            <a:endParaRPr lang="en-US" altLang="ko-KR" sz="24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grpSp>
        <p:nvGrpSpPr>
          <p:cNvPr id="40" name="Group 24"/>
          <p:cNvGrpSpPr/>
          <p:nvPr/>
        </p:nvGrpSpPr>
        <p:grpSpPr>
          <a:xfrm>
            <a:off x="7866490" y="4185293"/>
            <a:ext cx="894896" cy="894896"/>
            <a:chOff x="7866490" y="4099568"/>
            <a:chExt cx="894896" cy="894896"/>
          </a:xfrm>
        </p:grpSpPr>
        <p:sp>
          <p:nvSpPr>
            <p:cNvPr id="41" name="Oval 135"/>
            <p:cNvSpPr/>
            <p:nvPr/>
          </p:nvSpPr>
          <p:spPr>
            <a:xfrm>
              <a:off x="7866490" y="4099568"/>
              <a:ext cx="894896" cy="894896"/>
            </a:xfrm>
            <a:prstGeom prst="ellipse">
              <a:avLst/>
            </a:prstGeom>
            <a:gradFill flip="none" rotWithShape="1">
              <a:gsLst>
                <a:gs pos="0">
                  <a:srgbClr val="0070C0"/>
                </a:gs>
                <a:gs pos="100000">
                  <a:srgbClr val="00B0F0"/>
                </a:gs>
              </a:gsLst>
              <a:lin ang="0" scaled="1"/>
              <a:tileRect/>
            </a:gradFill>
            <a:ln w="3175">
              <a:solidFill>
                <a:schemeClr val="bg1"/>
              </a:solidFill>
            </a:ln>
            <a:effectLst>
              <a:outerShdw blurRad="88900" dist="63500" dir="5400000" sx="99000" sy="99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nvGrpSpPr>
            <p:cNvPr id="42" name="Group 165"/>
            <p:cNvGrpSpPr/>
            <p:nvPr/>
          </p:nvGrpSpPr>
          <p:grpSpPr>
            <a:xfrm>
              <a:off x="8101366" y="4292038"/>
              <a:ext cx="425144" cy="509956"/>
              <a:chOff x="4051300" y="3109913"/>
              <a:chExt cx="628650" cy="754063"/>
            </a:xfrm>
            <a:solidFill>
              <a:schemeClr val="bg1">
                <a:lumMod val="95000"/>
              </a:schemeClr>
            </a:solidFill>
          </p:grpSpPr>
          <p:sp>
            <p:nvSpPr>
              <p:cNvPr id="43" name="Freeform 166"/>
              <p:cNvSpPr>
                <a:spLocks noEditPoints="1"/>
              </p:cNvSpPr>
              <p:nvPr/>
            </p:nvSpPr>
            <p:spPr bwMode="auto">
              <a:xfrm>
                <a:off x="4051300" y="3109913"/>
                <a:ext cx="628650" cy="754063"/>
              </a:xfrm>
              <a:custGeom>
                <a:avLst/>
                <a:gdLst>
                  <a:gd name="T0" fmla="*/ 376 w 396"/>
                  <a:gd name="T1" fmla="*/ 361 h 475"/>
                  <a:gd name="T2" fmla="*/ 287 w 396"/>
                  <a:gd name="T3" fmla="*/ 265 h 475"/>
                  <a:gd name="T4" fmla="*/ 258 w 396"/>
                  <a:gd name="T5" fmla="*/ 133 h 475"/>
                  <a:gd name="T6" fmla="*/ 244 w 396"/>
                  <a:gd name="T7" fmla="*/ 70 h 475"/>
                  <a:gd name="T8" fmla="*/ 237 w 396"/>
                  <a:gd name="T9" fmla="*/ 52 h 475"/>
                  <a:gd name="T10" fmla="*/ 233 w 396"/>
                  <a:gd name="T11" fmla="*/ 39 h 475"/>
                  <a:gd name="T12" fmla="*/ 226 w 396"/>
                  <a:gd name="T13" fmla="*/ 27 h 475"/>
                  <a:gd name="T14" fmla="*/ 220 w 396"/>
                  <a:gd name="T15" fmla="*/ 17 h 475"/>
                  <a:gd name="T16" fmla="*/ 213 w 396"/>
                  <a:gd name="T17" fmla="*/ 10 h 475"/>
                  <a:gd name="T18" fmla="*/ 189 w 396"/>
                  <a:gd name="T19" fmla="*/ 6 h 475"/>
                  <a:gd name="T20" fmla="*/ 182 w 396"/>
                  <a:gd name="T21" fmla="*/ 11 h 475"/>
                  <a:gd name="T22" fmla="*/ 176 w 396"/>
                  <a:gd name="T23" fmla="*/ 18 h 475"/>
                  <a:gd name="T24" fmla="*/ 169 w 396"/>
                  <a:gd name="T25" fmla="*/ 28 h 475"/>
                  <a:gd name="T26" fmla="*/ 164 w 396"/>
                  <a:gd name="T27" fmla="*/ 41 h 475"/>
                  <a:gd name="T28" fmla="*/ 157 w 396"/>
                  <a:gd name="T29" fmla="*/ 55 h 475"/>
                  <a:gd name="T30" fmla="*/ 152 w 396"/>
                  <a:gd name="T31" fmla="*/ 70 h 475"/>
                  <a:gd name="T32" fmla="*/ 139 w 396"/>
                  <a:gd name="T33" fmla="*/ 144 h 475"/>
                  <a:gd name="T34" fmla="*/ 102 w 396"/>
                  <a:gd name="T35" fmla="*/ 278 h 475"/>
                  <a:gd name="T36" fmla="*/ 19 w 396"/>
                  <a:gd name="T37" fmla="*/ 362 h 475"/>
                  <a:gd name="T38" fmla="*/ 1 w 396"/>
                  <a:gd name="T39" fmla="*/ 438 h 475"/>
                  <a:gd name="T40" fmla="*/ 124 w 396"/>
                  <a:gd name="T41" fmla="*/ 474 h 475"/>
                  <a:gd name="T42" fmla="*/ 258 w 396"/>
                  <a:gd name="T43" fmla="*/ 469 h 475"/>
                  <a:gd name="T44" fmla="*/ 339 w 396"/>
                  <a:gd name="T45" fmla="*/ 461 h 475"/>
                  <a:gd name="T46" fmla="*/ 374 w 396"/>
                  <a:gd name="T47" fmla="*/ 378 h 475"/>
                  <a:gd name="T48" fmla="*/ 328 w 396"/>
                  <a:gd name="T49" fmla="*/ 355 h 475"/>
                  <a:gd name="T50" fmla="*/ 262 w 396"/>
                  <a:gd name="T51" fmla="*/ 259 h 475"/>
                  <a:gd name="T52" fmla="*/ 351 w 396"/>
                  <a:gd name="T53" fmla="*/ 360 h 475"/>
                  <a:gd name="T54" fmla="*/ 168 w 396"/>
                  <a:gd name="T55" fmla="*/ 68 h 475"/>
                  <a:gd name="T56" fmla="*/ 172 w 396"/>
                  <a:gd name="T57" fmla="*/ 55 h 475"/>
                  <a:gd name="T58" fmla="*/ 178 w 396"/>
                  <a:gd name="T59" fmla="*/ 43 h 475"/>
                  <a:gd name="T60" fmla="*/ 182 w 396"/>
                  <a:gd name="T61" fmla="*/ 35 h 475"/>
                  <a:gd name="T62" fmla="*/ 187 w 396"/>
                  <a:gd name="T63" fmla="*/ 26 h 475"/>
                  <a:gd name="T64" fmla="*/ 194 w 396"/>
                  <a:gd name="T65" fmla="*/ 20 h 475"/>
                  <a:gd name="T66" fmla="*/ 203 w 396"/>
                  <a:gd name="T67" fmla="*/ 20 h 475"/>
                  <a:gd name="T68" fmla="*/ 208 w 396"/>
                  <a:gd name="T69" fmla="*/ 25 h 475"/>
                  <a:gd name="T70" fmla="*/ 213 w 396"/>
                  <a:gd name="T71" fmla="*/ 34 h 475"/>
                  <a:gd name="T72" fmla="*/ 218 w 396"/>
                  <a:gd name="T73" fmla="*/ 42 h 475"/>
                  <a:gd name="T74" fmla="*/ 223 w 396"/>
                  <a:gd name="T75" fmla="*/ 55 h 475"/>
                  <a:gd name="T76" fmla="*/ 166 w 396"/>
                  <a:gd name="T77" fmla="*/ 75 h 475"/>
                  <a:gd name="T78" fmla="*/ 243 w 396"/>
                  <a:gd name="T79" fmla="*/ 142 h 475"/>
                  <a:gd name="T80" fmla="*/ 154 w 396"/>
                  <a:gd name="T81" fmla="*/ 132 h 475"/>
                  <a:gd name="T82" fmla="*/ 62 w 396"/>
                  <a:gd name="T83" fmla="*/ 347 h 475"/>
                  <a:gd name="T84" fmla="*/ 129 w 396"/>
                  <a:gd name="T85" fmla="*/ 273 h 475"/>
                  <a:gd name="T86" fmla="*/ 56 w 396"/>
                  <a:gd name="T87" fmla="*/ 364 h 475"/>
                  <a:gd name="T88" fmla="*/ 22 w 396"/>
                  <a:gd name="T89" fmla="*/ 378 h 475"/>
                  <a:gd name="T90" fmla="*/ 27 w 396"/>
                  <a:gd name="T91" fmla="*/ 395 h 475"/>
                  <a:gd name="T92" fmla="*/ 139 w 396"/>
                  <a:gd name="T93" fmla="*/ 436 h 475"/>
                  <a:gd name="T94" fmla="*/ 99 w 396"/>
                  <a:gd name="T95" fmla="*/ 371 h 475"/>
                  <a:gd name="T96" fmla="*/ 62 w 396"/>
                  <a:gd name="T97" fmla="*/ 401 h 475"/>
                  <a:gd name="T98" fmla="*/ 72 w 396"/>
                  <a:gd name="T99" fmla="*/ 436 h 475"/>
                  <a:gd name="T100" fmla="*/ 95 w 396"/>
                  <a:gd name="T101" fmla="*/ 385 h 475"/>
                  <a:gd name="T102" fmla="*/ 72 w 396"/>
                  <a:gd name="T103" fmla="*/ 460 h 475"/>
                  <a:gd name="T104" fmla="*/ 153 w 396"/>
                  <a:gd name="T105" fmla="*/ 448 h 475"/>
                  <a:gd name="T106" fmla="*/ 325 w 396"/>
                  <a:gd name="T107" fmla="*/ 450 h 475"/>
                  <a:gd name="T108" fmla="*/ 294 w 396"/>
                  <a:gd name="T109" fmla="*/ 392 h 475"/>
                  <a:gd name="T110" fmla="*/ 322 w 396"/>
                  <a:gd name="T111" fmla="*/ 416 h 475"/>
                  <a:gd name="T112" fmla="*/ 326 w 396"/>
                  <a:gd name="T113" fmla="*/ 382 h 475"/>
                  <a:gd name="T114" fmla="*/ 290 w 396"/>
                  <a:gd name="T115" fmla="*/ 375 h 475"/>
                  <a:gd name="T116" fmla="*/ 258 w 396"/>
                  <a:gd name="T117" fmla="*/ 292 h 475"/>
                  <a:gd name="T118" fmla="*/ 375 w 396"/>
                  <a:gd name="T119" fmla="*/ 400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96" h="475">
                    <a:moveTo>
                      <a:pt x="396" y="427"/>
                    </a:moveTo>
                    <a:lnTo>
                      <a:pt x="396" y="427"/>
                    </a:lnTo>
                    <a:lnTo>
                      <a:pt x="396" y="411"/>
                    </a:lnTo>
                    <a:lnTo>
                      <a:pt x="395" y="393"/>
                    </a:lnTo>
                    <a:lnTo>
                      <a:pt x="393" y="386"/>
                    </a:lnTo>
                    <a:lnTo>
                      <a:pt x="391" y="378"/>
                    </a:lnTo>
                    <a:lnTo>
                      <a:pt x="387" y="373"/>
                    </a:lnTo>
                    <a:lnTo>
                      <a:pt x="384" y="367"/>
                    </a:lnTo>
                    <a:lnTo>
                      <a:pt x="378" y="362"/>
                    </a:lnTo>
                    <a:lnTo>
                      <a:pt x="376" y="361"/>
                    </a:lnTo>
                    <a:lnTo>
                      <a:pt x="376" y="361"/>
                    </a:lnTo>
                    <a:lnTo>
                      <a:pt x="364" y="353"/>
                    </a:lnTo>
                    <a:lnTo>
                      <a:pt x="352" y="344"/>
                    </a:lnTo>
                    <a:lnTo>
                      <a:pt x="341" y="335"/>
                    </a:lnTo>
                    <a:lnTo>
                      <a:pt x="330" y="324"/>
                    </a:lnTo>
                    <a:lnTo>
                      <a:pt x="320" y="313"/>
                    </a:lnTo>
                    <a:lnTo>
                      <a:pt x="311" y="303"/>
                    </a:lnTo>
                    <a:lnTo>
                      <a:pt x="302" y="290"/>
                    </a:lnTo>
                    <a:lnTo>
                      <a:pt x="294" y="278"/>
                    </a:lnTo>
                    <a:lnTo>
                      <a:pt x="287" y="265"/>
                    </a:lnTo>
                    <a:lnTo>
                      <a:pt x="280" y="251"/>
                    </a:lnTo>
                    <a:lnTo>
                      <a:pt x="274" y="237"/>
                    </a:lnTo>
                    <a:lnTo>
                      <a:pt x="270" y="223"/>
                    </a:lnTo>
                    <a:lnTo>
                      <a:pt x="265" y="207"/>
                    </a:lnTo>
                    <a:lnTo>
                      <a:pt x="262" y="193"/>
                    </a:lnTo>
                    <a:lnTo>
                      <a:pt x="260" y="178"/>
                    </a:lnTo>
                    <a:lnTo>
                      <a:pt x="258" y="162"/>
                    </a:lnTo>
                    <a:lnTo>
                      <a:pt x="258" y="144"/>
                    </a:lnTo>
                    <a:lnTo>
                      <a:pt x="258" y="144"/>
                    </a:lnTo>
                    <a:lnTo>
                      <a:pt x="258" y="133"/>
                    </a:lnTo>
                    <a:lnTo>
                      <a:pt x="256" y="120"/>
                    </a:lnTo>
                    <a:lnTo>
                      <a:pt x="249" y="90"/>
                    </a:lnTo>
                    <a:lnTo>
                      <a:pt x="250" y="90"/>
                    </a:lnTo>
                    <a:lnTo>
                      <a:pt x="245" y="71"/>
                    </a:lnTo>
                    <a:lnTo>
                      <a:pt x="245" y="71"/>
                    </a:lnTo>
                    <a:lnTo>
                      <a:pt x="244" y="70"/>
                    </a:lnTo>
                    <a:lnTo>
                      <a:pt x="244" y="70"/>
                    </a:lnTo>
                    <a:lnTo>
                      <a:pt x="244" y="70"/>
                    </a:lnTo>
                    <a:lnTo>
                      <a:pt x="244" y="70"/>
                    </a:lnTo>
                    <a:lnTo>
                      <a:pt x="244" y="70"/>
                    </a:lnTo>
                    <a:lnTo>
                      <a:pt x="244" y="70"/>
                    </a:lnTo>
                    <a:lnTo>
                      <a:pt x="241" y="64"/>
                    </a:lnTo>
                    <a:lnTo>
                      <a:pt x="241" y="64"/>
                    </a:lnTo>
                    <a:lnTo>
                      <a:pt x="241" y="64"/>
                    </a:lnTo>
                    <a:lnTo>
                      <a:pt x="241" y="64"/>
                    </a:lnTo>
                    <a:lnTo>
                      <a:pt x="239" y="57"/>
                    </a:lnTo>
                    <a:lnTo>
                      <a:pt x="239" y="57"/>
                    </a:lnTo>
                    <a:lnTo>
                      <a:pt x="239" y="57"/>
                    </a:lnTo>
                    <a:lnTo>
                      <a:pt x="239" y="57"/>
                    </a:lnTo>
                    <a:lnTo>
                      <a:pt x="237" y="52"/>
                    </a:lnTo>
                    <a:lnTo>
                      <a:pt x="237" y="52"/>
                    </a:lnTo>
                    <a:lnTo>
                      <a:pt x="237" y="51"/>
                    </a:lnTo>
                    <a:lnTo>
                      <a:pt x="237" y="51"/>
                    </a:lnTo>
                    <a:lnTo>
                      <a:pt x="235" y="47"/>
                    </a:lnTo>
                    <a:lnTo>
                      <a:pt x="235" y="47"/>
                    </a:lnTo>
                    <a:lnTo>
                      <a:pt x="235" y="44"/>
                    </a:lnTo>
                    <a:lnTo>
                      <a:pt x="235" y="44"/>
                    </a:lnTo>
                    <a:lnTo>
                      <a:pt x="233" y="41"/>
                    </a:lnTo>
                    <a:lnTo>
                      <a:pt x="233" y="41"/>
                    </a:lnTo>
                    <a:lnTo>
                      <a:pt x="233" y="39"/>
                    </a:lnTo>
                    <a:lnTo>
                      <a:pt x="233" y="39"/>
                    </a:lnTo>
                    <a:lnTo>
                      <a:pt x="231" y="36"/>
                    </a:lnTo>
                    <a:lnTo>
                      <a:pt x="231" y="36"/>
                    </a:lnTo>
                    <a:lnTo>
                      <a:pt x="230" y="34"/>
                    </a:lnTo>
                    <a:lnTo>
                      <a:pt x="230" y="34"/>
                    </a:lnTo>
                    <a:lnTo>
                      <a:pt x="229" y="31"/>
                    </a:lnTo>
                    <a:lnTo>
                      <a:pt x="229" y="31"/>
                    </a:lnTo>
                    <a:lnTo>
                      <a:pt x="227" y="29"/>
                    </a:lnTo>
                    <a:lnTo>
                      <a:pt x="227" y="29"/>
                    </a:lnTo>
                    <a:lnTo>
                      <a:pt x="226" y="27"/>
                    </a:lnTo>
                    <a:lnTo>
                      <a:pt x="226" y="27"/>
                    </a:lnTo>
                    <a:lnTo>
                      <a:pt x="225" y="25"/>
                    </a:lnTo>
                    <a:lnTo>
                      <a:pt x="225" y="25"/>
                    </a:lnTo>
                    <a:lnTo>
                      <a:pt x="223" y="23"/>
                    </a:lnTo>
                    <a:lnTo>
                      <a:pt x="223" y="23"/>
                    </a:lnTo>
                    <a:lnTo>
                      <a:pt x="222" y="21"/>
                    </a:lnTo>
                    <a:lnTo>
                      <a:pt x="222" y="21"/>
                    </a:lnTo>
                    <a:lnTo>
                      <a:pt x="221" y="18"/>
                    </a:lnTo>
                    <a:lnTo>
                      <a:pt x="221" y="18"/>
                    </a:lnTo>
                    <a:lnTo>
                      <a:pt x="220" y="17"/>
                    </a:lnTo>
                    <a:lnTo>
                      <a:pt x="220" y="17"/>
                    </a:lnTo>
                    <a:lnTo>
                      <a:pt x="219" y="15"/>
                    </a:lnTo>
                    <a:lnTo>
                      <a:pt x="219" y="15"/>
                    </a:lnTo>
                    <a:lnTo>
                      <a:pt x="217" y="14"/>
                    </a:lnTo>
                    <a:lnTo>
                      <a:pt x="217" y="14"/>
                    </a:lnTo>
                    <a:lnTo>
                      <a:pt x="216" y="12"/>
                    </a:lnTo>
                    <a:lnTo>
                      <a:pt x="216" y="12"/>
                    </a:lnTo>
                    <a:lnTo>
                      <a:pt x="214" y="11"/>
                    </a:lnTo>
                    <a:lnTo>
                      <a:pt x="214" y="11"/>
                    </a:lnTo>
                    <a:lnTo>
                      <a:pt x="213" y="10"/>
                    </a:lnTo>
                    <a:lnTo>
                      <a:pt x="213" y="10"/>
                    </a:lnTo>
                    <a:lnTo>
                      <a:pt x="211" y="8"/>
                    </a:lnTo>
                    <a:lnTo>
                      <a:pt x="211" y="8"/>
                    </a:lnTo>
                    <a:lnTo>
                      <a:pt x="210" y="8"/>
                    </a:lnTo>
                    <a:lnTo>
                      <a:pt x="210" y="8"/>
                    </a:lnTo>
                    <a:lnTo>
                      <a:pt x="205" y="3"/>
                    </a:lnTo>
                    <a:lnTo>
                      <a:pt x="198" y="0"/>
                    </a:lnTo>
                    <a:lnTo>
                      <a:pt x="192" y="3"/>
                    </a:lnTo>
                    <a:lnTo>
                      <a:pt x="192" y="3"/>
                    </a:lnTo>
                    <a:lnTo>
                      <a:pt x="189" y="6"/>
                    </a:lnTo>
                    <a:lnTo>
                      <a:pt x="189" y="6"/>
                    </a:lnTo>
                    <a:lnTo>
                      <a:pt x="187" y="7"/>
                    </a:lnTo>
                    <a:lnTo>
                      <a:pt x="187" y="7"/>
                    </a:lnTo>
                    <a:lnTo>
                      <a:pt x="185" y="8"/>
                    </a:lnTo>
                    <a:lnTo>
                      <a:pt x="185" y="8"/>
                    </a:lnTo>
                    <a:lnTo>
                      <a:pt x="184" y="9"/>
                    </a:lnTo>
                    <a:lnTo>
                      <a:pt x="184" y="9"/>
                    </a:lnTo>
                    <a:lnTo>
                      <a:pt x="183" y="10"/>
                    </a:lnTo>
                    <a:lnTo>
                      <a:pt x="183" y="10"/>
                    </a:lnTo>
                    <a:lnTo>
                      <a:pt x="182" y="11"/>
                    </a:lnTo>
                    <a:lnTo>
                      <a:pt x="182" y="11"/>
                    </a:lnTo>
                    <a:lnTo>
                      <a:pt x="181" y="12"/>
                    </a:lnTo>
                    <a:lnTo>
                      <a:pt x="181" y="12"/>
                    </a:lnTo>
                    <a:lnTo>
                      <a:pt x="179" y="14"/>
                    </a:lnTo>
                    <a:lnTo>
                      <a:pt x="179" y="14"/>
                    </a:lnTo>
                    <a:lnTo>
                      <a:pt x="178" y="15"/>
                    </a:lnTo>
                    <a:lnTo>
                      <a:pt x="178" y="15"/>
                    </a:lnTo>
                    <a:lnTo>
                      <a:pt x="177" y="17"/>
                    </a:lnTo>
                    <a:lnTo>
                      <a:pt x="177" y="17"/>
                    </a:lnTo>
                    <a:lnTo>
                      <a:pt x="176" y="18"/>
                    </a:lnTo>
                    <a:lnTo>
                      <a:pt x="176" y="18"/>
                    </a:lnTo>
                    <a:lnTo>
                      <a:pt x="175" y="21"/>
                    </a:lnTo>
                    <a:lnTo>
                      <a:pt x="175" y="21"/>
                    </a:lnTo>
                    <a:lnTo>
                      <a:pt x="172" y="23"/>
                    </a:lnTo>
                    <a:lnTo>
                      <a:pt x="172" y="23"/>
                    </a:lnTo>
                    <a:lnTo>
                      <a:pt x="171" y="25"/>
                    </a:lnTo>
                    <a:lnTo>
                      <a:pt x="171" y="25"/>
                    </a:lnTo>
                    <a:lnTo>
                      <a:pt x="170" y="27"/>
                    </a:lnTo>
                    <a:lnTo>
                      <a:pt x="170" y="27"/>
                    </a:lnTo>
                    <a:lnTo>
                      <a:pt x="169" y="28"/>
                    </a:lnTo>
                    <a:lnTo>
                      <a:pt x="169" y="28"/>
                    </a:lnTo>
                    <a:lnTo>
                      <a:pt x="168" y="31"/>
                    </a:lnTo>
                    <a:lnTo>
                      <a:pt x="168" y="31"/>
                    </a:lnTo>
                    <a:lnTo>
                      <a:pt x="167" y="34"/>
                    </a:lnTo>
                    <a:lnTo>
                      <a:pt x="167" y="34"/>
                    </a:lnTo>
                    <a:lnTo>
                      <a:pt x="166" y="36"/>
                    </a:lnTo>
                    <a:lnTo>
                      <a:pt x="166" y="36"/>
                    </a:lnTo>
                    <a:lnTo>
                      <a:pt x="165" y="38"/>
                    </a:lnTo>
                    <a:lnTo>
                      <a:pt x="165" y="38"/>
                    </a:lnTo>
                    <a:lnTo>
                      <a:pt x="164" y="41"/>
                    </a:lnTo>
                    <a:lnTo>
                      <a:pt x="164" y="41"/>
                    </a:lnTo>
                    <a:lnTo>
                      <a:pt x="163" y="43"/>
                    </a:lnTo>
                    <a:lnTo>
                      <a:pt x="163" y="43"/>
                    </a:lnTo>
                    <a:lnTo>
                      <a:pt x="160" y="47"/>
                    </a:lnTo>
                    <a:lnTo>
                      <a:pt x="160" y="47"/>
                    </a:lnTo>
                    <a:lnTo>
                      <a:pt x="159" y="49"/>
                    </a:lnTo>
                    <a:lnTo>
                      <a:pt x="159" y="49"/>
                    </a:lnTo>
                    <a:lnTo>
                      <a:pt x="158" y="52"/>
                    </a:lnTo>
                    <a:lnTo>
                      <a:pt x="158" y="52"/>
                    </a:lnTo>
                    <a:lnTo>
                      <a:pt x="157" y="55"/>
                    </a:lnTo>
                    <a:lnTo>
                      <a:pt x="157" y="55"/>
                    </a:lnTo>
                    <a:lnTo>
                      <a:pt x="156" y="58"/>
                    </a:lnTo>
                    <a:lnTo>
                      <a:pt x="156" y="58"/>
                    </a:lnTo>
                    <a:lnTo>
                      <a:pt x="155" y="62"/>
                    </a:lnTo>
                    <a:lnTo>
                      <a:pt x="155" y="62"/>
                    </a:lnTo>
                    <a:lnTo>
                      <a:pt x="154" y="64"/>
                    </a:lnTo>
                    <a:lnTo>
                      <a:pt x="154" y="64"/>
                    </a:lnTo>
                    <a:lnTo>
                      <a:pt x="153" y="69"/>
                    </a:lnTo>
                    <a:lnTo>
                      <a:pt x="153" y="69"/>
                    </a:lnTo>
                    <a:lnTo>
                      <a:pt x="152" y="70"/>
                    </a:lnTo>
                    <a:lnTo>
                      <a:pt x="152" y="70"/>
                    </a:lnTo>
                    <a:lnTo>
                      <a:pt x="152" y="71"/>
                    </a:lnTo>
                    <a:lnTo>
                      <a:pt x="152" y="71"/>
                    </a:lnTo>
                    <a:lnTo>
                      <a:pt x="152" y="71"/>
                    </a:lnTo>
                    <a:lnTo>
                      <a:pt x="146" y="90"/>
                    </a:lnTo>
                    <a:lnTo>
                      <a:pt x="148" y="90"/>
                    </a:lnTo>
                    <a:lnTo>
                      <a:pt x="148" y="90"/>
                    </a:lnTo>
                    <a:lnTo>
                      <a:pt x="141" y="120"/>
                    </a:lnTo>
                    <a:lnTo>
                      <a:pt x="139" y="133"/>
                    </a:lnTo>
                    <a:lnTo>
                      <a:pt x="139" y="144"/>
                    </a:lnTo>
                    <a:lnTo>
                      <a:pt x="139" y="162"/>
                    </a:lnTo>
                    <a:lnTo>
                      <a:pt x="139" y="162"/>
                    </a:lnTo>
                    <a:lnTo>
                      <a:pt x="137" y="178"/>
                    </a:lnTo>
                    <a:lnTo>
                      <a:pt x="135" y="193"/>
                    </a:lnTo>
                    <a:lnTo>
                      <a:pt x="131" y="209"/>
                    </a:lnTo>
                    <a:lnTo>
                      <a:pt x="127" y="223"/>
                    </a:lnTo>
                    <a:lnTo>
                      <a:pt x="122" y="237"/>
                    </a:lnTo>
                    <a:lnTo>
                      <a:pt x="116" y="251"/>
                    </a:lnTo>
                    <a:lnTo>
                      <a:pt x="110" y="265"/>
                    </a:lnTo>
                    <a:lnTo>
                      <a:pt x="102" y="278"/>
                    </a:lnTo>
                    <a:lnTo>
                      <a:pt x="95" y="290"/>
                    </a:lnTo>
                    <a:lnTo>
                      <a:pt x="86" y="303"/>
                    </a:lnTo>
                    <a:lnTo>
                      <a:pt x="76" y="313"/>
                    </a:lnTo>
                    <a:lnTo>
                      <a:pt x="67" y="324"/>
                    </a:lnTo>
                    <a:lnTo>
                      <a:pt x="56" y="335"/>
                    </a:lnTo>
                    <a:lnTo>
                      <a:pt x="44" y="344"/>
                    </a:lnTo>
                    <a:lnTo>
                      <a:pt x="32" y="353"/>
                    </a:lnTo>
                    <a:lnTo>
                      <a:pt x="20" y="361"/>
                    </a:lnTo>
                    <a:lnTo>
                      <a:pt x="19" y="362"/>
                    </a:lnTo>
                    <a:lnTo>
                      <a:pt x="19" y="362"/>
                    </a:lnTo>
                    <a:lnTo>
                      <a:pt x="13" y="367"/>
                    </a:lnTo>
                    <a:lnTo>
                      <a:pt x="13" y="367"/>
                    </a:lnTo>
                    <a:lnTo>
                      <a:pt x="8" y="372"/>
                    </a:lnTo>
                    <a:lnTo>
                      <a:pt x="6" y="378"/>
                    </a:lnTo>
                    <a:lnTo>
                      <a:pt x="4" y="386"/>
                    </a:lnTo>
                    <a:lnTo>
                      <a:pt x="2" y="393"/>
                    </a:lnTo>
                    <a:lnTo>
                      <a:pt x="1" y="411"/>
                    </a:lnTo>
                    <a:lnTo>
                      <a:pt x="0" y="426"/>
                    </a:lnTo>
                    <a:lnTo>
                      <a:pt x="0" y="426"/>
                    </a:lnTo>
                    <a:lnTo>
                      <a:pt x="1" y="438"/>
                    </a:lnTo>
                    <a:lnTo>
                      <a:pt x="1" y="444"/>
                    </a:lnTo>
                    <a:lnTo>
                      <a:pt x="2" y="450"/>
                    </a:lnTo>
                    <a:lnTo>
                      <a:pt x="2" y="450"/>
                    </a:lnTo>
                    <a:lnTo>
                      <a:pt x="57" y="450"/>
                    </a:lnTo>
                    <a:lnTo>
                      <a:pt x="57" y="450"/>
                    </a:lnTo>
                    <a:lnTo>
                      <a:pt x="58" y="461"/>
                    </a:lnTo>
                    <a:lnTo>
                      <a:pt x="59" y="474"/>
                    </a:lnTo>
                    <a:lnTo>
                      <a:pt x="72" y="474"/>
                    </a:lnTo>
                    <a:lnTo>
                      <a:pt x="111" y="474"/>
                    </a:lnTo>
                    <a:lnTo>
                      <a:pt x="124" y="474"/>
                    </a:lnTo>
                    <a:lnTo>
                      <a:pt x="125" y="461"/>
                    </a:lnTo>
                    <a:lnTo>
                      <a:pt x="125" y="461"/>
                    </a:lnTo>
                    <a:lnTo>
                      <a:pt x="125" y="450"/>
                    </a:lnTo>
                    <a:lnTo>
                      <a:pt x="138" y="450"/>
                    </a:lnTo>
                    <a:lnTo>
                      <a:pt x="138" y="450"/>
                    </a:lnTo>
                    <a:lnTo>
                      <a:pt x="139" y="469"/>
                    </a:lnTo>
                    <a:lnTo>
                      <a:pt x="140" y="475"/>
                    </a:lnTo>
                    <a:lnTo>
                      <a:pt x="257" y="475"/>
                    </a:lnTo>
                    <a:lnTo>
                      <a:pt x="258" y="469"/>
                    </a:lnTo>
                    <a:lnTo>
                      <a:pt x="258" y="469"/>
                    </a:lnTo>
                    <a:lnTo>
                      <a:pt x="259" y="450"/>
                    </a:lnTo>
                    <a:lnTo>
                      <a:pt x="271" y="450"/>
                    </a:lnTo>
                    <a:lnTo>
                      <a:pt x="271" y="450"/>
                    </a:lnTo>
                    <a:lnTo>
                      <a:pt x="272" y="461"/>
                    </a:lnTo>
                    <a:lnTo>
                      <a:pt x="273" y="474"/>
                    </a:lnTo>
                    <a:lnTo>
                      <a:pt x="286" y="474"/>
                    </a:lnTo>
                    <a:lnTo>
                      <a:pt x="325" y="474"/>
                    </a:lnTo>
                    <a:lnTo>
                      <a:pt x="338" y="474"/>
                    </a:lnTo>
                    <a:lnTo>
                      <a:pt x="339" y="461"/>
                    </a:lnTo>
                    <a:lnTo>
                      <a:pt x="339" y="461"/>
                    </a:lnTo>
                    <a:lnTo>
                      <a:pt x="339" y="450"/>
                    </a:lnTo>
                    <a:lnTo>
                      <a:pt x="395" y="450"/>
                    </a:lnTo>
                    <a:lnTo>
                      <a:pt x="395" y="450"/>
                    </a:lnTo>
                    <a:lnTo>
                      <a:pt x="396" y="444"/>
                    </a:lnTo>
                    <a:lnTo>
                      <a:pt x="396" y="444"/>
                    </a:lnTo>
                    <a:lnTo>
                      <a:pt x="396" y="438"/>
                    </a:lnTo>
                    <a:lnTo>
                      <a:pt x="396" y="427"/>
                    </a:lnTo>
                    <a:lnTo>
                      <a:pt x="396" y="427"/>
                    </a:lnTo>
                    <a:close/>
                    <a:moveTo>
                      <a:pt x="369" y="373"/>
                    </a:moveTo>
                    <a:lnTo>
                      <a:pt x="374" y="378"/>
                    </a:lnTo>
                    <a:lnTo>
                      <a:pt x="374" y="378"/>
                    </a:lnTo>
                    <a:lnTo>
                      <a:pt x="376" y="380"/>
                    </a:lnTo>
                    <a:lnTo>
                      <a:pt x="378" y="384"/>
                    </a:lnTo>
                    <a:lnTo>
                      <a:pt x="376" y="384"/>
                    </a:lnTo>
                    <a:lnTo>
                      <a:pt x="375" y="382"/>
                    </a:lnTo>
                    <a:lnTo>
                      <a:pt x="375" y="382"/>
                    </a:lnTo>
                    <a:lnTo>
                      <a:pt x="362" y="377"/>
                    </a:lnTo>
                    <a:lnTo>
                      <a:pt x="351" y="371"/>
                    </a:lnTo>
                    <a:lnTo>
                      <a:pt x="339" y="363"/>
                    </a:lnTo>
                    <a:lnTo>
                      <a:pt x="328" y="355"/>
                    </a:lnTo>
                    <a:lnTo>
                      <a:pt x="318" y="348"/>
                    </a:lnTo>
                    <a:lnTo>
                      <a:pt x="308" y="339"/>
                    </a:lnTo>
                    <a:lnTo>
                      <a:pt x="300" y="331"/>
                    </a:lnTo>
                    <a:lnTo>
                      <a:pt x="292" y="322"/>
                    </a:lnTo>
                    <a:lnTo>
                      <a:pt x="285" y="312"/>
                    </a:lnTo>
                    <a:lnTo>
                      <a:pt x="279" y="303"/>
                    </a:lnTo>
                    <a:lnTo>
                      <a:pt x="274" y="292"/>
                    </a:lnTo>
                    <a:lnTo>
                      <a:pt x="268" y="281"/>
                    </a:lnTo>
                    <a:lnTo>
                      <a:pt x="265" y="270"/>
                    </a:lnTo>
                    <a:lnTo>
                      <a:pt x="262" y="259"/>
                    </a:lnTo>
                    <a:lnTo>
                      <a:pt x="260" y="249"/>
                    </a:lnTo>
                    <a:lnTo>
                      <a:pt x="259" y="237"/>
                    </a:lnTo>
                    <a:lnTo>
                      <a:pt x="259" y="237"/>
                    </a:lnTo>
                    <a:lnTo>
                      <a:pt x="267" y="257"/>
                    </a:lnTo>
                    <a:lnTo>
                      <a:pt x="278" y="278"/>
                    </a:lnTo>
                    <a:lnTo>
                      <a:pt x="289" y="296"/>
                    </a:lnTo>
                    <a:lnTo>
                      <a:pt x="302" y="314"/>
                    </a:lnTo>
                    <a:lnTo>
                      <a:pt x="317" y="331"/>
                    </a:lnTo>
                    <a:lnTo>
                      <a:pt x="333" y="347"/>
                    </a:lnTo>
                    <a:lnTo>
                      <a:pt x="351" y="360"/>
                    </a:lnTo>
                    <a:lnTo>
                      <a:pt x="369" y="373"/>
                    </a:lnTo>
                    <a:lnTo>
                      <a:pt x="369" y="373"/>
                    </a:lnTo>
                    <a:close/>
                    <a:moveTo>
                      <a:pt x="166" y="75"/>
                    </a:moveTo>
                    <a:lnTo>
                      <a:pt x="166" y="75"/>
                    </a:lnTo>
                    <a:lnTo>
                      <a:pt x="166" y="74"/>
                    </a:lnTo>
                    <a:lnTo>
                      <a:pt x="166" y="74"/>
                    </a:lnTo>
                    <a:lnTo>
                      <a:pt x="167" y="70"/>
                    </a:lnTo>
                    <a:lnTo>
                      <a:pt x="167" y="70"/>
                    </a:lnTo>
                    <a:lnTo>
                      <a:pt x="168" y="68"/>
                    </a:lnTo>
                    <a:lnTo>
                      <a:pt x="168" y="68"/>
                    </a:lnTo>
                    <a:lnTo>
                      <a:pt x="169" y="65"/>
                    </a:lnTo>
                    <a:lnTo>
                      <a:pt x="169" y="65"/>
                    </a:lnTo>
                    <a:lnTo>
                      <a:pt x="170" y="63"/>
                    </a:lnTo>
                    <a:lnTo>
                      <a:pt x="170" y="63"/>
                    </a:lnTo>
                    <a:lnTo>
                      <a:pt x="170" y="61"/>
                    </a:lnTo>
                    <a:lnTo>
                      <a:pt x="170" y="61"/>
                    </a:lnTo>
                    <a:lnTo>
                      <a:pt x="171" y="57"/>
                    </a:lnTo>
                    <a:lnTo>
                      <a:pt x="171" y="57"/>
                    </a:lnTo>
                    <a:lnTo>
                      <a:pt x="172" y="55"/>
                    </a:lnTo>
                    <a:lnTo>
                      <a:pt x="172" y="55"/>
                    </a:lnTo>
                    <a:lnTo>
                      <a:pt x="173" y="53"/>
                    </a:lnTo>
                    <a:lnTo>
                      <a:pt x="173" y="53"/>
                    </a:lnTo>
                    <a:lnTo>
                      <a:pt x="175" y="51"/>
                    </a:lnTo>
                    <a:lnTo>
                      <a:pt x="175" y="51"/>
                    </a:lnTo>
                    <a:lnTo>
                      <a:pt x="176" y="48"/>
                    </a:lnTo>
                    <a:lnTo>
                      <a:pt x="176" y="48"/>
                    </a:lnTo>
                    <a:lnTo>
                      <a:pt x="177" y="47"/>
                    </a:lnTo>
                    <a:lnTo>
                      <a:pt x="177" y="47"/>
                    </a:lnTo>
                    <a:lnTo>
                      <a:pt x="178" y="43"/>
                    </a:lnTo>
                    <a:lnTo>
                      <a:pt x="178" y="43"/>
                    </a:lnTo>
                    <a:lnTo>
                      <a:pt x="178" y="42"/>
                    </a:lnTo>
                    <a:lnTo>
                      <a:pt x="178" y="42"/>
                    </a:lnTo>
                    <a:lnTo>
                      <a:pt x="180" y="39"/>
                    </a:lnTo>
                    <a:lnTo>
                      <a:pt x="180" y="39"/>
                    </a:lnTo>
                    <a:lnTo>
                      <a:pt x="180" y="38"/>
                    </a:lnTo>
                    <a:lnTo>
                      <a:pt x="180" y="38"/>
                    </a:lnTo>
                    <a:lnTo>
                      <a:pt x="182" y="36"/>
                    </a:lnTo>
                    <a:lnTo>
                      <a:pt x="182" y="36"/>
                    </a:lnTo>
                    <a:lnTo>
                      <a:pt x="182" y="35"/>
                    </a:lnTo>
                    <a:lnTo>
                      <a:pt x="182" y="35"/>
                    </a:lnTo>
                    <a:lnTo>
                      <a:pt x="183" y="31"/>
                    </a:lnTo>
                    <a:lnTo>
                      <a:pt x="183" y="31"/>
                    </a:lnTo>
                    <a:lnTo>
                      <a:pt x="184" y="30"/>
                    </a:lnTo>
                    <a:lnTo>
                      <a:pt x="184" y="30"/>
                    </a:lnTo>
                    <a:lnTo>
                      <a:pt x="185" y="28"/>
                    </a:lnTo>
                    <a:lnTo>
                      <a:pt x="185" y="28"/>
                    </a:lnTo>
                    <a:lnTo>
                      <a:pt x="186" y="27"/>
                    </a:lnTo>
                    <a:lnTo>
                      <a:pt x="186" y="27"/>
                    </a:lnTo>
                    <a:lnTo>
                      <a:pt x="187" y="26"/>
                    </a:lnTo>
                    <a:lnTo>
                      <a:pt x="187" y="26"/>
                    </a:lnTo>
                    <a:lnTo>
                      <a:pt x="189" y="25"/>
                    </a:lnTo>
                    <a:lnTo>
                      <a:pt x="189" y="25"/>
                    </a:lnTo>
                    <a:lnTo>
                      <a:pt x="191" y="23"/>
                    </a:lnTo>
                    <a:lnTo>
                      <a:pt x="191" y="23"/>
                    </a:lnTo>
                    <a:lnTo>
                      <a:pt x="191" y="22"/>
                    </a:lnTo>
                    <a:lnTo>
                      <a:pt x="191" y="22"/>
                    </a:lnTo>
                    <a:lnTo>
                      <a:pt x="193" y="21"/>
                    </a:lnTo>
                    <a:lnTo>
                      <a:pt x="193" y="21"/>
                    </a:lnTo>
                    <a:lnTo>
                      <a:pt x="194" y="20"/>
                    </a:lnTo>
                    <a:lnTo>
                      <a:pt x="194" y="20"/>
                    </a:lnTo>
                    <a:lnTo>
                      <a:pt x="195" y="18"/>
                    </a:lnTo>
                    <a:lnTo>
                      <a:pt x="195" y="18"/>
                    </a:lnTo>
                    <a:lnTo>
                      <a:pt x="196" y="17"/>
                    </a:lnTo>
                    <a:lnTo>
                      <a:pt x="196" y="17"/>
                    </a:lnTo>
                    <a:lnTo>
                      <a:pt x="198" y="16"/>
                    </a:lnTo>
                    <a:lnTo>
                      <a:pt x="198" y="16"/>
                    </a:lnTo>
                    <a:lnTo>
                      <a:pt x="200" y="17"/>
                    </a:lnTo>
                    <a:lnTo>
                      <a:pt x="200" y="17"/>
                    </a:lnTo>
                    <a:lnTo>
                      <a:pt x="203" y="20"/>
                    </a:lnTo>
                    <a:lnTo>
                      <a:pt x="203" y="20"/>
                    </a:lnTo>
                    <a:lnTo>
                      <a:pt x="203" y="20"/>
                    </a:lnTo>
                    <a:lnTo>
                      <a:pt x="203" y="20"/>
                    </a:lnTo>
                    <a:lnTo>
                      <a:pt x="205" y="22"/>
                    </a:lnTo>
                    <a:lnTo>
                      <a:pt x="205" y="22"/>
                    </a:lnTo>
                    <a:lnTo>
                      <a:pt x="205" y="22"/>
                    </a:lnTo>
                    <a:lnTo>
                      <a:pt x="205" y="22"/>
                    </a:lnTo>
                    <a:lnTo>
                      <a:pt x="207" y="24"/>
                    </a:lnTo>
                    <a:lnTo>
                      <a:pt x="207" y="24"/>
                    </a:lnTo>
                    <a:lnTo>
                      <a:pt x="208" y="25"/>
                    </a:lnTo>
                    <a:lnTo>
                      <a:pt x="208" y="25"/>
                    </a:lnTo>
                    <a:lnTo>
                      <a:pt x="209" y="27"/>
                    </a:lnTo>
                    <a:lnTo>
                      <a:pt x="209" y="27"/>
                    </a:lnTo>
                    <a:lnTo>
                      <a:pt x="210" y="27"/>
                    </a:lnTo>
                    <a:lnTo>
                      <a:pt x="210" y="27"/>
                    </a:lnTo>
                    <a:lnTo>
                      <a:pt x="211" y="30"/>
                    </a:lnTo>
                    <a:lnTo>
                      <a:pt x="211" y="30"/>
                    </a:lnTo>
                    <a:lnTo>
                      <a:pt x="212" y="30"/>
                    </a:lnTo>
                    <a:lnTo>
                      <a:pt x="212" y="30"/>
                    </a:lnTo>
                    <a:lnTo>
                      <a:pt x="213" y="34"/>
                    </a:lnTo>
                    <a:lnTo>
                      <a:pt x="213" y="34"/>
                    </a:lnTo>
                    <a:lnTo>
                      <a:pt x="214" y="35"/>
                    </a:lnTo>
                    <a:lnTo>
                      <a:pt x="214" y="35"/>
                    </a:lnTo>
                    <a:lnTo>
                      <a:pt x="216" y="37"/>
                    </a:lnTo>
                    <a:lnTo>
                      <a:pt x="216" y="37"/>
                    </a:lnTo>
                    <a:lnTo>
                      <a:pt x="217" y="38"/>
                    </a:lnTo>
                    <a:lnTo>
                      <a:pt x="217" y="38"/>
                    </a:lnTo>
                    <a:lnTo>
                      <a:pt x="218" y="41"/>
                    </a:lnTo>
                    <a:lnTo>
                      <a:pt x="218" y="41"/>
                    </a:lnTo>
                    <a:lnTo>
                      <a:pt x="218" y="42"/>
                    </a:lnTo>
                    <a:lnTo>
                      <a:pt x="218" y="42"/>
                    </a:lnTo>
                    <a:lnTo>
                      <a:pt x="220" y="45"/>
                    </a:lnTo>
                    <a:lnTo>
                      <a:pt x="220" y="45"/>
                    </a:lnTo>
                    <a:lnTo>
                      <a:pt x="220" y="47"/>
                    </a:lnTo>
                    <a:lnTo>
                      <a:pt x="220" y="47"/>
                    </a:lnTo>
                    <a:lnTo>
                      <a:pt x="222" y="50"/>
                    </a:lnTo>
                    <a:lnTo>
                      <a:pt x="222" y="50"/>
                    </a:lnTo>
                    <a:lnTo>
                      <a:pt x="222" y="51"/>
                    </a:lnTo>
                    <a:lnTo>
                      <a:pt x="222" y="51"/>
                    </a:lnTo>
                    <a:lnTo>
                      <a:pt x="223" y="55"/>
                    </a:lnTo>
                    <a:lnTo>
                      <a:pt x="223" y="55"/>
                    </a:lnTo>
                    <a:lnTo>
                      <a:pt x="224" y="55"/>
                    </a:lnTo>
                    <a:lnTo>
                      <a:pt x="224" y="55"/>
                    </a:lnTo>
                    <a:lnTo>
                      <a:pt x="225" y="60"/>
                    </a:lnTo>
                    <a:lnTo>
                      <a:pt x="225" y="60"/>
                    </a:lnTo>
                    <a:lnTo>
                      <a:pt x="225" y="61"/>
                    </a:lnTo>
                    <a:lnTo>
                      <a:pt x="225" y="61"/>
                    </a:lnTo>
                    <a:lnTo>
                      <a:pt x="231" y="76"/>
                    </a:lnTo>
                    <a:lnTo>
                      <a:pt x="166" y="76"/>
                    </a:lnTo>
                    <a:lnTo>
                      <a:pt x="166" y="76"/>
                    </a:lnTo>
                    <a:lnTo>
                      <a:pt x="166" y="75"/>
                    </a:lnTo>
                    <a:lnTo>
                      <a:pt x="166" y="75"/>
                    </a:lnTo>
                    <a:close/>
                    <a:moveTo>
                      <a:pt x="166" y="90"/>
                    </a:moveTo>
                    <a:lnTo>
                      <a:pt x="231" y="90"/>
                    </a:lnTo>
                    <a:lnTo>
                      <a:pt x="235" y="90"/>
                    </a:lnTo>
                    <a:lnTo>
                      <a:pt x="235" y="90"/>
                    </a:lnTo>
                    <a:lnTo>
                      <a:pt x="238" y="105"/>
                    </a:lnTo>
                    <a:lnTo>
                      <a:pt x="241" y="119"/>
                    </a:lnTo>
                    <a:lnTo>
                      <a:pt x="243" y="132"/>
                    </a:lnTo>
                    <a:lnTo>
                      <a:pt x="244" y="142"/>
                    </a:lnTo>
                    <a:lnTo>
                      <a:pt x="243" y="142"/>
                    </a:lnTo>
                    <a:lnTo>
                      <a:pt x="243" y="142"/>
                    </a:lnTo>
                    <a:lnTo>
                      <a:pt x="244" y="163"/>
                    </a:lnTo>
                    <a:lnTo>
                      <a:pt x="244" y="434"/>
                    </a:lnTo>
                    <a:lnTo>
                      <a:pt x="153" y="434"/>
                    </a:lnTo>
                    <a:lnTo>
                      <a:pt x="153" y="163"/>
                    </a:lnTo>
                    <a:lnTo>
                      <a:pt x="153" y="163"/>
                    </a:lnTo>
                    <a:lnTo>
                      <a:pt x="154" y="142"/>
                    </a:lnTo>
                    <a:lnTo>
                      <a:pt x="153" y="142"/>
                    </a:lnTo>
                    <a:lnTo>
                      <a:pt x="153" y="142"/>
                    </a:lnTo>
                    <a:lnTo>
                      <a:pt x="154" y="132"/>
                    </a:lnTo>
                    <a:lnTo>
                      <a:pt x="155" y="119"/>
                    </a:lnTo>
                    <a:lnTo>
                      <a:pt x="158" y="105"/>
                    </a:lnTo>
                    <a:lnTo>
                      <a:pt x="162" y="90"/>
                    </a:lnTo>
                    <a:lnTo>
                      <a:pt x="166" y="90"/>
                    </a:lnTo>
                    <a:close/>
                    <a:moveTo>
                      <a:pt x="22" y="378"/>
                    </a:moveTo>
                    <a:lnTo>
                      <a:pt x="22" y="378"/>
                    </a:lnTo>
                    <a:lnTo>
                      <a:pt x="28" y="373"/>
                    </a:lnTo>
                    <a:lnTo>
                      <a:pt x="28" y="373"/>
                    </a:lnTo>
                    <a:lnTo>
                      <a:pt x="46" y="361"/>
                    </a:lnTo>
                    <a:lnTo>
                      <a:pt x="62" y="347"/>
                    </a:lnTo>
                    <a:lnTo>
                      <a:pt x="78" y="333"/>
                    </a:lnTo>
                    <a:lnTo>
                      <a:pt x="92" y="317"/>
                    </a:lnTo>
                    <a:lnTo>
                      <a:pt x="105" y="298"/>
                    </a:lnTo>
                    <a:lnTo>
                      <a:pt x="117" y="280"/>
                    </a:lnTo>
                    <a:lnTo>
                      <a:pt x="127" y="260"/>
                    </a:lnTo>
                    <a:lnTo>
                      <a:pt x="136" y="241"/>
                    </a:lnTo>
                    <a:lnTo>
                      <a:pt x="136" y="241"/>
                    </a:lnTo>
                    <a:lnTo>
                      <a:pt x="135" y="252"/>
                    </a:lnTo>
                    <a:lnTo>
                      <a:pt x="132" y="263"/>
                    </a:lnTo>
                    <a:lnTo>
                      <a:pt x="129" y="273"/>
                    </a:lnTo>
                    <a:lnTo>
                      <a:pt x="125" y="284"/>
                    </a:lnTo>
                    <a:lnTo>
                      <a:pt x="121" y="295"/>
                    </a:lnTo>
                    <a:lnTo>
                      <a:pt x="115" y="305"/>
                    </a:lnTo>
                    <a:lnTo>
                      <a:pt x="109" y="314"/>
                    </a:lnTo>
                    <a:lnTo>
                      <a:pt x="102" y="323"/>
                    </a:lnTo>
                    <a:lnTo>
                      <a:pt x="95" y="333"/>
                    </a:lnTo>
                    <a:lnTo>
                      <a:pt x="86" y="341"/>
                    </a:lnTo>
                    <a:lnTo>
                      <a:pt x="76" y="349"/>
                    </a:lnTo>
                    <a:lnTo>
                      <a:pt x="67" y="357"/>
                    </a:lnTo>
                    <a:lnTo>
                      <a:pt x="56" y="364"/>
                    </a:lnTo>
                    <a:lnTo>
                      <a:pt x="45" y="371"/>
                    </a:lnTo>
                    <a:lnTo>
                      <a:pt x="33" y="377"/>
                    </a:lnTo>
                    <a:lnTo>
                      <a:pt x="21" y="382"/>
                    </a:lnTo>
                    <a:lnTo>
                      <a:pt x="20" y="384"/>
                    </a:lnTo>
                    <a:lnTo>
                      <a:pt x="20" y="384"/>
                    </a:lnTo>
                    <a:lnTo>
                      <a:pt x="19" y="384"/>
                    </a:lnTo>
                    <a:lnTo>
                      <a:pt x="19" y="384"/>
                    </a:lnTo>
                    <a:lnTo>
                      <a:pt x="20" y="380"/>
                    </a:lnTo>
                    <a:lnTo>
                      <a:pt x="22" y="378"/>
                    </a:lnTo>
                    <a:lnTo>
                      <a:pt x="22" y="378"/>
                    </a:lnTo>
                    <a:close/>
                    <a:moveTo>
                      <a:pt x="15" y="428"/>
                    </a:moveTo>
                    <a:lnTo>
                      <a:pt x="15" y="428"/>
                    </a:lnTo>
                    <a:lnTo>
                      <a:pt x="15" y="418"/>
                    </a:lnTo>
                    <a:lnTo>
                      <a:pt x="16" y="409"/>
                    </a:lnTo>
                    <a:lnTo>
                      <a:pt x="18" y="403"/>
                    </a:lnTo>
                    <a:lnTo>
                      <a:pt x="19" y="401"/>
                    </a:lnTo>
                    <a:lnTo>
                      <a:pt x="21" y="400"/>
                    </a:lnTo>
                    <a:lnTo>
                      <a:pt x="21" y="400"/>
                    </a:lnTo>
                    <a:lnTo>
                      <a:pt x="27" y="395"/>
                    </a:lnTo>
                    <a:lnTo>
                      <a:pt x="27" y="395"/>
                    </a:lnTo>
                    <a:lnTo>
                      <a:pt x="46" y="386"/>
                    </a:lnTo>
                    <a:lnTo>
                      <a:pt x="64" y="375"/>
                    </a:lnTo>
                    <a:lnTo>
                      <a:pt x="82" y="364"/>
                    </a:lnTo>
                    <a:lnTo>
                      <a:pt x="97" y="351"/>
                    </a:lnTo>
                    <a:lnTo>
                      <a:pt x="110" y="337"/>
                    </a:lnTo>
                    <a:lnTo>
                      <a:pt x="121" y="322"/>
                    </a:lnTo>
                    <a:lnTo>
                      <a:pt x="130" y="306"/>
                    </a:lnTo>
                    <a:lnTo>
                      <a:pt x="139" y="290"/>
                    </a:lnTo>
                    <a:lnTo>
                      <a:pt x="139" y="434"/>
                    </a:lnTo>
                    <a:lnTo>
                      <a:pt x="139" y="436"/>
                    </a:lnTo>
                    <a:lnTo>
                      <a:pt x="125" y="436"/>
                    </a:lnTo>
                    <a:lnTo>
                      <a:pt x="125" y="436"/>
                    </a:lnTo>
                    <a:lnTo>
                      <a:pt x="125" y="425"/>
                    </a:lnTo>
                    <a:lnTo>
                      <a:pt x="123" y="413"/>
                    </a:lnTo>
                    <a:lnTo>
                      <a:pt x="121" y="401"/>
                    </a:lnTo>
                    <a:lnTo>
                      <a:pt x="116" y="391"/>
                    </a:lnTo>
                    <a:lnTo>
                      <a:pt x="112" y="382"/>
                    </a:lnTo>
                    <a:lnTo>
                      <a:pt x="106" y="375"/>
                    </a:lnTo>
                    <a:lnTo>
                      <a:pt x="103" y="373"/>
                    </a:lnTo>
                    <a:lnTo>
                      <a:pt x="99" y="371"/>
                    </a:lnTo>
                    <a:lnTo>
                      <a:pt x="96" y="369"/>
                    </a:lnTo>
                    <a:lnTo>
                      <a:pt x="91" y="369"/>
                    </a:lnTo>
                    <a:lnTo>
                      <a:pt x="91" y="369"/>
                    </a:lnTo>
                    <a:lnTo>
                      <a:pt x="87" y="369"/>
                    </a:lnTo>
                    <a:lnTo>
                      <a:pt x="83" y="371"/>
                    </a:lnTo>
                    <a:lnTo>
                      <a:pt x="79" y="373"/>
                    </a:lnTo>
                    <a:lnTo>
                      <a:pt x="76" y="375"/>
                    </a:lnTo>
                    <a:lnTo>
                      <a:pt x="71" y="382"/>
                    </a:lnTo>
                    <a:lnTo>
                      <a:pt x="65" y="391"/>
                    </a:lnTo>
                    <a:lnTo>
                      <a:pt x="62" y="401"/>
                    </a:lnTo>
                    <a:lnTo>
                      <a:pt x="60" y="413"/>
                    </a:lnTo>
                    <a:lnTo>
                      <a:pt x="58" y="425"/>
                    </a:lnTo>
                    <a:lnTo>
                      <a:pt x="57" y="436"/>
                    </a:lnTo>
                    <a:lnTo>
                      <a:pt x="15" y="436"/>
                    </a:lnTo>
                    <a:lnTo>
                      <a:pt x="15" y="436"/>
                    </a:lnTo>
                    <a:lnTo>
                      <a:pt x="15" y="428"/>
                    </a:lnTo>
                    <a:lnTo>
                      <a:pt x="15" y="428"/>
                    </a:lnTo>
                    <a:close/>
                    <a:moveTo>
                      <a:pt x="111" y="436"/>
                    </a:moveTo>
                    <a:lnTo>
                      <a:pt x="72" y="436"/>
                    </a:lnTo>
                    <a:lnTo>
                      <a:pt x="72" y="436"/>
                    </a:lnTo>
                    <a:lnTo>
                      <a:pt x="72" y="426"/>
                    </a:lnTo>
                    <a:lnTo>
                      <a:pt x="74" y="416"/>
                    </a:lnTo>
                    <a:lnTo>
                      <a:pt x="75" y="406"/>
                    </a:lnTo>
                    <a:lnTo>
                      <a:pt x="78" y="399"/>
                    </a:lnTo>
                    <a:lnTo>
                      <a:pt x="81" y="392"/>
                    </a:lnTo>
                    <a:lnTo>
                      <a:pt x="84" y="388"/>
                    </a:lnTo>
                    <a:lnTo>
                      <a:pt x="87" y="385"/>
                    </a:lnTo>
                    <a:lnTo>
                      <a:pt x="91" y="384"/>
                    </a:lnTo>
                    <a:lnTo>
                      <a:pt x="91" y="384"/>
                    </a:lnTo>
                    <a:lnTo>
                      <a:pt x="95" y="385"/>
                    </a:lnTo>
                    <a:lnTo>
                      <a:pt x="99" y="388"/>
                    </a:lnTo>
                    <a:lnTo>
                      <a:pt x="102" y="392"/>
                    </a:lnTo>
                    <a:lnTo>
                      <a:pt x="104" y="399"/>
                    </a:lnTo>
                    <a:lnTo>
                      <a:pt x="108" y="406"/>
                    </a:lnTo>
                    <a:lnTo>
                      <a:pt x="109" y="416"/>
                    </a:lnTo>
                    <a:lnTo>
                      <a:pt x="111" y="426"/>
                    </a:lnTo>
                    <a:lnTo>
                      <a:pt x="111" y="436"/>
                    </a:lnTo>
                    <a:lnTo>
                      <a:pt x="111" y="436"/>
                    </a:lnTo>
                    <a:close/>
                    <a:moveTo>
                      <a:pt x="111" y="460"/>
                    </a:moveTo>
                    <a:lnTo>
                      <a:pt x="72" y="460"/>
                    </a:lnTo>
                    <a:lnTo>
                      <a:pt x="72" y="460"/>
                    </a:lnTo>
                    <a:lnTo>
                      <a:pt x="72" y="450"/>
                    </a:lnTo>
                    <a:lnTo>
                      <a:pt x="111" y="450"/>
                    </a:lnTo>
                    <a:lnTo>
                      <a:pt x="111" y="450"/>
                    </a:lnTo>
                    <a:lnTo>
                      <a:pt x="111" y="460"/>
                    </a:lnTo>
                    <a:lnTo>
                      <a:pt x="111" y="460"/>
                    </a:lnTo>
                    <a:close/>
                    <a:moveTo>
                      <a:pt x="153" y="461"/>
                    </a:moveTo>
                    <a:lnTo>
                      <a:pt x="153" y="461"/>
                    </a:lnTo>
                    <a:lnTo>
                      <a:pt x="152" y="448"/>
                    </a:lnTo>
                    <a:lnTo>
                      <a:pt x="153" y="448"/>
                    </a:lnTo>
                    <a:lnTo>
                      <a:pt x="244" y="448"/>
                    </a:lnTo>
                    <a:lnTo>
                      <a:pt x="245" y="448"/>
                    </a:lnTo>
                    <a:lnTo>
                      <a:pt x="245" y="448"/>
                    </a:lnTo>
                    <a:lnTo>
                      <a:pt x="244" y="461"/>
                    </a:lnTo>
                    <a:lnTo>
                      <a:pt x="153" y="461"/>
                    </a:lnTo>
                    <a:close/>
                    <a:moveTo>
                      <a:pt x="325" y="460"/>
                    </a:moveTo>
                    <a:lnTo>
                      <a:pt x="286" y="460"/>
                    </a:lnTo>
                    <a:lnTo>
                      <a:pt x="286" y="460"/>
                    </a:lnTo>
                    <a:lnTo>
                      <a:pt x="285" y="450"/>
                    </a:lnTo>
                    <a:lnTo>
                      <a:pt x="325" y="450"/>
                    </a:lnTo>
                    <a:lnTo>
                      <a:pt x="325" y="450"/>
                    </a:lnTo>
                    <a:lnTo>
                      <a:pt x="325" y="460"/>
                    </a:lnTo>
                    <a:lnTo>
                      <a:pt x="325" y="460"/>
                    </a:lnTo>
                    <a:close/>
                    <a:moveTo>
                      <a:pt x="286" y="436"/>
                    </a:moveTo>
                    <a:lnTo>
                      <a:pt x="286" y="436"/>
                    </a:lnTo>
                    <a:lnTo>
                      <a:pt x="286" y="426"/>
                    </a:lnTo>
                    <a:lnTo>
                      <a:pt x="288" y="416"/>
                    </a:lnTo>
                    <a:lnTo>
                      <a:pt x="289" y="406"/>
                    </a:lnTo>
                    <a:lnTo>
                      <a:pt x="292" y="399"/>
                    </a:lnTo>
                    <a:lnTo>
                      <a:pt x="294" y="392"/>
                    </a:lnTo>
                    <a:lnTo>
                      <a:pt x="298" y="388"/>
                    </a:lnTo>
                    <a:lnTo>
                      <a:pt x="301" y="385"/>
                    </a:lnTo>
                    <a:lnTo>
                      <a:pt x="305" y="384"/>
                    </a:lnTo>
                    <a:lnTo>
                      <a:pt x="305" y="384"/>
                    </a:lnTo>
                    <a:lnTo>
                      <a:pt x="308" y="385"/>
                    </a:lnTo>
                    <a:lnTo>
                      <a:pt x="313" y="388"/>
                    </a:lnTo>
                    <a:lnTo>
                      <a:pt x="316" y="392"/>
                    </a:lnTo>
                    <a:lnTo>
                      <a:pt x="318" y="399"/>
                    </a:lnTo>
                    <a:lnTo>
                      <a:pt x="320" y="406"/>
                    </a:lnTo>
                    <a:lnTo>
                      <a:pt x="322" y="416"/>
                    </a:lnTo>
                    <a:lnTo>
                      <a:pt x="325" y="426"/>
                    </a:lnTo>
                    <a:lnTo>
                      <a:pt x="325" y="436"/>
                    </a:lnTo>
                    <a:lnTo>
                      <a:pt x="286" y="436"/>
                    </a:lnTo>
                    <a:close/>
                    <a:moveTo>
                      <a:pt x="339" y="436"/>
                    </a:moveTo>
                    <a:lnTo>
                      <a:pt x="339" y="436"/>
                    </a:lnTo>
                    <a:lnTo>
                      <a:pt x="339" y="425"/>
                    </a:lnTo>
                    <a:lnTo>
                      <a:pt x="337" y="413"/>
                    </a:lnTo>
                    <a:lnTo>
                      <a:pt x="334" y="401"/>
                    </a:lnTo>
                    <a:lnTo>
                      <a:pt x="330" y="391"/>
                    </a:lnTo>
                    <a:lnTo>
                      <a:pt x="326" y="382"/>
                    </a:lnTo>
                    <a:lnTo>
                      <a:pt x="320" y="375"/>
                    </a:lnTo>
                    <a:lnTo>
                      <a:pt x="317" y="373"/>
                    </a:lnTo>
                    <a:lnTo>
                      <a:pt x="313" y="371"/>
                    </a:lnTo>
                    <a:lnTo>
                      <a:pt x="310" y="369"/>
                    </a:lnTo>
                    <a:lnTo>
                      <a:pt x="305" y="369"/>
                    </a:lnTo>
                    <a:lnTo>
                      <a:pt x="305" y="369"/>
                    </a:lnTo>
                    <a:lnTo>
                      <a:pt x="301" y="369"/>
                    </a:lnTo>
                    <a:lnTo>
                      <a:pt x="297" y="371"/>
                    </a:lnTo>
                    <a:lnTo>
                      <a:pt x="293" y="373"/>
                    </a:lnTo>
                    <a:lnTo>
                      <a:pt x="290" y="375"/>
                    </a:lnTo>
                    <a:lnTo>
                      <a:pt x="285" y="382"/>
                    </a:lnTo>
                    <a:lnTo>
                      <a:pt x="279" y="391"/>
                    </a:lnTo>
                    <a:lnTo>
                      <a:pt x="276" y="401"/>
                    </a:lnTo>
                    <a:lnTo>
                      <a:pt x="274" y="413"/>
                    </a:lnTo>
                    <a:lnTo>
                      <a:pt x="272" y="425"/>
                    </a:lnTo>
                    <a:lnTo>
                      <a:pt x="271" y="436"/>
                    </a:lnTo>
                    <a:lnTo>
                      <a:pt x="258" y="436"/>
                    </a:lnTo>
                    <a:lnTo>
                      <a:pt x="258" y="434"/>
                    </a:lnTo>
                    <a:lnTo>
                      <a:pt x="258" y="292"/>
                    </a:lnTo>
                    <a:lnTo>
                      <a:pt x="258" y="292"/>
                    </a:lnTo>
                    <a:lnTo>
                      <a:pt x="266" y="308"/>
                    </a:lnTo>
                    <a:lnTo>
                      <a:pt x="276" y="323"/>
                    </a:lnTo>
                    <a:lnTo>
                      <a:pt x="288" y="337"/>
                    </a:lnTo>
                    <a:lnTo>
                      <a:pt x="301" y="351"/>
                    </a:lnTo>
                    <a:lnTo>
                      <a:pt x="316" y="364"/>
                    </a:lnTo>
                    <a:lnTo>
                      <a:pt x="332" y="376"/>
                    </a:lnTo>
                    <a:lnTo>
                      <a:pt x="351" y="386"/>
                    </a:lnTo>
                    <a:lnTo>
                      <a:pt x="370" y="395"/>
                    </a:lnTo>
                    <a:lnTo>
                      <a:pt x="375" y="400"/>
                    </a:lnTo>
                    <a:lnTo>
                      <a:pt x="375" y="400"/>
                    </a:lnTo>
                    <a:lnTo>
                      <a:pt x="379" y="403"/>
                    </a:lnTo>
                    <a:lnTo>
                      <a:pt x="381" y="409"/>
                    </a:lnTo>
                    <a:lnTo>
                      <a:pt x="382" y="418"/>
                    </a:lnTo>
                    <a:lnTo>
                      <a:pt x="382" y="427"/>
                    </a:lnTo>
                    <a:lnTo>
                      <a:pt x="382" y="427"/>
                    </a:lnTo>
                    <a:lnTo>
                      <a:pt x="382" y="436"/>
                    </a:lnTo>
                    <a:lnTo>
                      <a:pt x="339" y="4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44" name="Freeform 167"/>
              <p:cNvSpPr>
                <a:spLocks/>
              </p:cNvSpPr>
              <p:nvPr/>
            </p:nvSpPr>
            <p:spPr bwMode="auto">
              <a:xfrm>
                <a:off x="4313238" y="3270250"/>
                <a:ext cx="106363" cy="34925"/>
              </a:xfrm>
              <a:custGeom>
                <a:avLst/>
                <a:gdLst>
                  <a:gd name="T0" fmla="*/ 13 w 67"/>
                  <a:gd name="T1" fmla="*/ 20 h 22"/>
                  <a:gd name="T2" fmla="*/ 13 w 67"/>
                  <a:gd name="T3" fmla="*/ 20 h 22"/>
                  <a:gd name="T4" fmla="*/ 15 w 67"/>
                  <a:gd name="T5" fmla="*/ 18 h 22"/>
                  <a:gd name="T6" fmla="*/ 20 w 67"/>
                  <a:gd name="T7" fmla="*/ 16 h 22"/>
                  <a:gd name="T8" fmla="*/ 26 w 67"/>
                  <a:gd name="T9" fmla="*/ 15 h 22"/>
                  <a:gd name="T10" fmla="*/ 33 w 67"/>
                  <a:gd name="T11" fmla="*/ 14 h 22"/>
                  <a:gd name="T12" fmla="*/ 33 w 67"/>
                  <a:gd name="T13" fmla="*/ 14 h 22"/>
                  <a:gd name="T14" fmla="*/ 41 w 67"/>
                  <a:gd name="T15" fmla="*/ 15 h 22"/>
                  <a:gd name="T16" fmla="*/ 46 w 67"/>
                  <a:gd name="T17" fmla="*/ 16 h 22"/>
                  <a:gd name="T18" fmla="*/ 52 w 67"/>
                  <a:gd name="T19" fmla="*/ 18 h 22"/>
                  <a:gd name="T20" fmla="*/ 54 w 67"/>
                  <a:gd name="T21" fmla="*/ 20 h 22"/>
                  <a:gd name="T22" fmla="*/ 54 w 67"/>
                  <a:gd name="T23" fmla="*/ 20 h 22"/>
                  <a:gd name="T24" fmla="*/ 57 w 67"/>
                  <a:gd name="T25" fmla="*/ 22 h 22"/>
                  <a:gd name="T26" fmla="*/ 59 w 67"/>
                  <a:gd name="T27" fmla="*/ 22 h 22"/>
                  <a:gd name="T28" fmla="*/ 59 w 67"/>
                  <a:gd name="T29" fmla="*/ 22 h 22"/>
                  <a:gd name="T30" fmla="*/ 62 w 67"/>
                  <a:gd name="T31" fmla="*/ 22 h 22"/>
                  <a:gd name="T32" fmla="*/ 65 w 67"/>
                  <a:gd name="T33" fmla="*/ 20 h 22"/>
                  <a:gd name="T34" fmla="*/ 65 w 67"/>
                  <a:gd name="T35" fmla="*/ 20 h 22"/>
                  <a:gd name="T36" fmla="*/ 66 w 67"/>
                  <a:gd name="T37" fmla="*/ 18 h 22"/>
                  <a:gd name="T38" fmla="*/ 67 w 67"/>
                  <a:gd name="T39" fmla="*/ 16 h 22"/>
                  <a:gd name="T40" fmla="*/ 66 w 67"/>
                  <a:gd name="T41" fmla="*/ 13 h 22"/>
                  <a:gd name="T42" fmla="*/ 65 w 67"/>
                  <a:gd name="T43" fmla="*/ 10 h 22"/>
                  <a:gd name="T44" fmla="*/ 65 w 67"/>
                  <a:gd name="T45" fmla="*/ 10 h 22"/>
                  <a:gd name="T46" fmla="*/ 59 w 67"/>
                  <a:gd name="T47" fmla="*/ 6 h 22"/>
                  <a:gd name="T48" fmla="*/ 52 w 67"/>
                  <a:gd name="T49" fmla="*/ 3 h 22"/>
                  <a:gd name="T50" fmla="*/ 43 w 67"/>
                  <a:gd name="T51" fmla="*/ 1 h 22"/>
                  <a:gd name="T52" fmla="*/ 33 w 67"/>
                  <a:gd name="T53" fmla="*/ 0 h 22"/>
                  <a:gd name="T54" fmla="*/ 33 w 67"/>
                  <a:gd name="T55" fmla="*/ 0 h 22"/>
                  <a:gd name="T56" fmla="*/ 24 w 67"/>
                  <a:gd name="T57" fmla="*/ 1 h 22"/>
                  <a:gd name="T58" fmla="*/ 15 w 67"/>
                  <a:gd name="T59" fmla="*/ 3 h 22"/>
                  <a:gd name="T60" fmla="*/ 7 w 67"/>
                  <a:gd name="T61" fmla="*/ 6 h 22"/>
                  <a:gd name="T62" fmla="*/ 2 w 67"/>
                  <a:gd name="T63" fmla="*/ 10 h 22"/>
                  <a:gd name="T64" fmla="*/ 2 w 67"/>
                  <a:gd name="T65" fmla="*/ 10 h 22"/>
                  <a:gd name="T66" fmla="*/ 1 w 67"/>
                  <a:gd name="T67" fmla="*/ 13 h 22"/>
                  <a:gd name="T68" fmla="*/ 0 w 67"/>
                  <a:gd name="T69" fmla="*/ 16 h 22"/>
                  <a:gd name="T70" fmla="*/ 1 w 67"/>
                  <a:gd name="T71" fmla="*/ 18 h 22"/>
                  <a:gd name="T72" fmla="*/ 2 w 67"/>
                  <a:gd name="T73" fmla="*/ 20 h 22"/>
                  <a:gd name="T74" fmla="*/ 2 w 67"/>
                  <a:gd name="T75" fmla="*/ 20 h 22"/>
                  <a:gd name="T76" fmla="*/ 5 w 67"/>
                  <a:gd name="T77" fmla="*/ 22 h 22"/>
                  <a:gd name="T78" fmla="*/ 7 w 67"/>
                  <a:gd name="T79" fmla="*/ 22 h 22"/>
                  <a:gd name="T80" fmla="*/ 10 w 67"/>
                  <a:gd name="T81" fmla="*/ 21 h 22"/>
                  <a:gd name="T82" fmla="*/ 13 w 67"/>
                  <a:gd name="T83" fmla="*/ 20 h 22"/>
                  <a:gd name="T84" fmla="*/ 13 w 67"/>
                  <a:gd name="T85" fmla="*/ 2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7" h="22">
                    <a:moveTo>
                      <a:pt x="13" y="20"/>
                    </a:moveTo>
                    <a:lnTo>
                      <a:pt x="13" y="20"/>
                    </a:lnTo>
                    <a:lnTo>
                      <a:pt x="15" y="18"/>
                    </a:lnTo>
                    <a:lnTo>
                      <a:pt x="20" y="16"/>
                    </a:lnTo>
                    <a:lnTo>
                      <a:pt x="26" y="15"/>
                    </a:lnTo>
                    <a:lnTo>
                      <a:pt x="33" y="14"/>
                    </a:lnTo>
                    <a:lnTo>
                      <a:pt x="33" y="14"/>
                    </a:lnTo>
                    <a:lnTo>
                      <a:pt x="41" y="15"/>
                    </a:lnTo>
                    <a:lnTo>
                      <a:pt x="46" y="16"/>
                    </a:lnTo>
                    <a:lnTo>
                      <a:pt x="52" y="18"/>
                    </a:lnTo>
                    <a:lnTo>
                      <a:pt x="54" y="20"/>
                    </a:lnTo>
                    <a:lnTo>
                      <a:pt x="54" y="20"/>
                    </a:lnTo>
                    <a:lnTo>
                      <a:pt x="57" y="22"/>
                    </a:lnTo>
                    <a:lnTo>
                      <a:pt x="59" y="22"/>
                    </a:lnTo>
                    <a:lnTo>
                      <a:pt x="59" y="22"/>
                    </a:lnTo>
                    <a:lnTo>
                      <a:pt x="62" y="22"/>
                    </a:lnTo>
                    <a:lnTo>
                      <a:pt x="65" y="20"/>
                    </a:lnTo>
                    <a:lnTo>
                      <a:pt x="65" y="20"/>
                    </a:lnTo>
                    <a:lnTo>
                      <a:pt x="66" y="18"/>
                    </a:lnTo>
                    <a:lnTo>
                      <a:pt x="67" y="16"/>
                    </a:lnTo>
                    <a:lnTo>
                      <a:pt x="66" y="13"/>
                    </a:lnTo>
                    <a:lnTo>
                      <a:pt x="65" y="10"/>
                    </a:lnTo>
                    <a:lnTo>
                      <a:pt x="65" y="10"/>
                    </a:lnTo>
                    <a:lnTo>
                      <a:pt x="59" y="6"/>
                    </a:lnTo>
                    <a:lnTo>
                      <a:pt x="52" y="3"/>
                    </a:lnTo>
                    <a:lnTo>
                      <a:pt x="43" y="1"/>
                    </a:lnTo>
                    <a:lnTo>
                      <a:pt x="33" y="0"/>
                    </a:lnTo>
                    <a:lnTo>
                      <a:pt x="33" y="0"/>
                    </a:lnTo>
                    <a:lnTo>
                      <a:pt x="24" y="1"/>
                    </a:lnTo>
                    <a:lnTo>
                      <a:pt x="15" y="3"/>
                    </a:lnTo>
                    <a:lnTo>
                      <a:pt x="7" y="6"/>
                    </a:lnTo>
                    <a:lnTo>
                      <a:pt x="2" y="10"/>
                    </a:lnTo>
                    <a:lnTo>
                      <a:pt x="2" y="10"/>
                    </a:lnTo>
                    <a:lnTo>
                      <a:pt x="1" y="13"/>
                    </a:lnTo>
                    <a:lnTo>
                      <a:pt x="0" y="16"/>
                    </a:lnTo>
                    <a:lnTo>
                      <a:pt x="1" y="18"/>
                    </a:lnTo>
                    <a:lnTo>
                      <a:pt x="2" y="20"/>
                    </a:lnTo>
                    <a:lnTo>
                      <a:pt x="2" y="20"/>
                    </a:lnTo>
                    <a:lnTo>
                      <a:pt x="5" y="22"/>
                    </a:lnTo>
                    <a:lnTo>
                      <a:pt x="7" y="22"/>
                    </a:lnTo>
                    <a:lnTo>
                      <a:pt x="10" y="21"/>
                    </a:lnTo>
                    <a:lnTo>
                      <a:pt x="13" y="20"/>
                    </a:lnTo>
                    <a:lnTo>
                      <a:pt x="13"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grpSp>
      </p:grpSp>
      <p:grpSp>
        <p:nvGrpSpPr>
          <p:cNvPr id="45" name="Group 23"/>
          <p:cNvGrpSpPr/>
          <p:nvPr/>
        </p:nvGrpSpPr>
        <p:grpSpPr>
          <a:xfrm>
            <a:off x="3430614" y="2807343"/>
            <a:ext cx="894896" cy="894896"/>
            <a:chOff x="3430614" y="2816868"/>
            <a:chExt cx="894896" cy="894896"/>
          </a:xfrm>
        </p:grpSpPr>
        <p:sp>
          <p:nvSpPr>
            <p:cNvPr id="46" name="Oval 156"/>
            <p:cNvSpPr/>
            <p:nvPr/>
          </p:nvSpPr>
          <p:spPr>
            <a:xfrm flipH="1">
              <a:off x="3430614" y="2816868"/>
              <a:ext cx="894896" cy="894896"/>
            </a:xfrm>
            <a:prstGeom prst="ellipse">
              <a:avLst/>
            </a:prstGeom>
            <a:gradFill flip="none" rotWithShape="1">
              <a:gsLst>
                <a:gs pos="0">
                  <a:srgbClr val="0070C0"/>
                </a:gs>
                <a:gs pos="100000">
                  <a:srgbClr val="00B0F0"/>
                </a:gs>
              </a:gsLst>
              <a:lin ang="0" scaled="1"/>
              <a:tileRect/>
            </a:gradFill>
            <a:ln w="3175">
              <a:solidFill>
                <a:schemeClr val="bg1"/>
              </a:solidFill>
            </a:ln>
            <a:effectLst>
              <a:outerShdw blurRad="88900" dist="63500" dir="5400000" sx="99000" sy="99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nvGrpSpPr>
            <p:cNvPr id="47" name="Group 168"/>
            <p:cNvGrpSpPr/>
            <p:nvPr/>
          </p:nvGrpSpPr>
          <p:grpSpPr>
            <a:xfrm>
              <a:off x="3628990" y="3062482"/>
              <a:ext cx="498144" cy="403668"/>
              <a:chOff x="5145088" y="3205163"/>
              <a:chExt cx="736600" cy="596900"/>
            </a:xfrm>
            <a:solidFill>
              <a:schemeClr val="bg1">
                <a:lumMod val="95000"/>
              </a:schemeClr>
            </a:solidFill>
          </p:grpSpPr>
          <p:sp>
            <p:nvSpPr>
              <p:cNvPr id="48" name="Freeform 169"/>
              <p:cNvSpPr>
                <a:spLocks noEditPoints="1"/>
              </p:cNvSpPr>
              <p:nvPr/>
            </p:nvSpPr>
            <p:spPr bwMode="auto">
              <a:xfrm>
                <a:off x="5145088" y="3205163"/>
                <a:ext cx="736600" cy="596900"/>
              </a:xfrm>
              <a:custGeom>
                <a:avLst/>
                <a:gdLst>
                  <a:gd name="T0" fmla="*/ 464 w 464"/>
                  <a:gd name="T1" fmla="*/ 52 h 376"/>
                  <a:gd name="T2" fmla="*/ 464 w 464"/>
                  <a:gd name="T3" fmla="*/ 0 h 376"/>
                  <a:gd name="T4" fmla="*/ 0 w 464"/>
                  <a:gd name="T5" fmla="*/ 0 h 376"/>
                  <a:gd name="T6" fmla="*/ 0 w 464"/>
                  <a:gd name="T7" fmla="*/ 52 h 376"/>
                  <a:gd name="T8" fmla="*/ 10 w 464"/>
                  <a:gd name="T9" fmla="*/ 52 h 376"/>
                  <a:gd name="T10" fmla="*/ 10 w 464"/>
                  <a:gd name="T11" fmla="*/ 281 h 376"/>
                  <a:gd name="T12" fmla="*/ 0 w 464"/>
                  <a:gd name="T13" fmla="*/ 281 h 376"/>
                  <a:gd name="T14" fmla="*/ 0 w 464"/>
                  <a:gd name="T15" fmla="*/ 320 h 376"/>
                  <a:gd name="T16" fmla="*/ 153 w 464"/>
                  <a:gd name="T17" fmla="*/ 320 h 376"/>
                  <a:gd name="T18" fmla="*/ 115 w 464"/>
                  <a:gd name="T19" fmla="*/ 368 h 376"/>
                  <a:gd name="T20" fmla="*/ 126 w 464"/>
                  <a:gd name="T21" fmla="*/ 376 h 376"/>
                  <a:gd name="T22" fmla="*/ 171 w 464"/>
                  <a:gd name="T23" fmla="*/ 320 h 376"/>
                  <a:gd name="T24" fmla="*/ 224 w 464"/>
                  <a:gd name="T25" fmla="*/ 320 h 376"/>
                  <a:gd name="T26" fmla="*/ 224 w 464"/>
                  <a:gd name="T27" fmla="*/ 372 h 376"/>
                  <a:gd name="T28" fmla="*/ 238 w 464"/>
                  <a:gd name="T29" fmla="*/ 372 h 376"/>
                  <a:gd name="T30" fmla="*/ 238 w 464"/>
                  <a:gd name="T31" fmla="*/ 320 h 376"/>
                  <a:gd name="T32" fmla="*/ 292 w 464"/>
                  <a:gd name="T33" fmla="*/ 320 h 376"/>
                  <a:gd name="T34" fmla="*/ 337 w 464"/>
                  <a:gd name="T35" fmla="*/ 376 h 376"/>
                  <a:gd name="T36" fmla="*/ 348 w 464"/>
                  <a:gd name="T37" fmla="*/ 368 h 376"/>
                  <a:gd name="T38" fmla="*/ 310 w 464"/>
                  <a:gd name="T39" fmla="*/ 320 h 376"/>
                  <a:gd name="T40" fmla="*/ 464 w 464"/>
                  <a:gd name="T41" fmla="*/ 320 h 376"/>
                  <a:gd name="T42" fmla="*/ 464 w 464"/>
                  <a:gd name="T43" fmla="*/ 281 h 376"/>
                  <a:gd name="T44" fmla="*/ 452 w 464"/>
                  <a:gd name="T45" fmla="*/ 281 h 376"/>
                  <a:gd name="T46" fmla="*/ 452 w 464"/>
                  <a:gd name="T47" fmla="*/ 52 h 376"/>
                  <a:gd name="T48" fmla="*/ 464 w 464"/>
                  <a:gd name="T49" fmla="*/ 52 h 376"/>
                  <a:gd name="T50" fmla="*/ 449 w 464"/>
                  <a:gd name="T51" fmla="*/ 306 h 376"/>
                  <a:gd name="T52" fmla="*/ 14 w 464"/>
                  <a:gd name="T53" fmla="*/ 306 h 376"/>
                  <a:gd name="T54" fmla="*/ 14 w 464"/>
                  <a:gd name="T55" fmla="*/ 295 h 376"/>
                  <a:gd name="T56" fmla="*/ 449 w 464"/>
                  <a:gd name="T57" fmla="*/ 295 h 376"/>
                  <a:gd name="T58" fmla="*/ 449 w 464"/>
                  <a:gd name="T59" fmla="*/ 306 h 376"/>
                  <a:gd name="T60" fmla="*/ 14 w 464"/>
                  <a:gd name="T61" fmla="*/ 14 h 376"/>
                  <a:gd name="T62" fmla="*/ 449 w 464"/>
                  <a:gd name="T63" fmla="*/ 14 h 376"/>
                  <a:gd name="T64" fmla="*/ 449 w 464"/>
                  <a:gd name="T65" fmla="*/ 38 h 376"/>
                  <a:gd name="T66" fmla="*/ 14 w 464"/>
                  <a:gd name="T67" fmla="*/ 38 h 376"/>
                  <a:gd name="T68" fmla="*/ 14 w 464"/>
                  <a:gd name="T69" fmla="*/ 14 h 376"/>
                  <a:gd name="T70" fmla="*/ 438 w 464"/>
                  <a:gd name="T71" fmla="*/ 280 h 376"/>
                  <a:gd name="T72" fmla="*/ 26 w 464"/>
                  <a:gd name="T73" fmla="*/ 280 h 376"/>
                  <a:gd name="T74" fmla="*/ 26 w 464"/>
                  <a:gd name="T75" fmla="*/ 52 h 376"/>
                  <a:gd name="T76" fmla="*/ 438 w 464"/>
                  <a:gd name="T77" fmla="*/ 52 h 376"/>
                  <a:gd name="T78" fmla="*/ 438 w 464"/>
                  <a:gd name="T79" fmla="*/ 280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64" h="376">
                    <a:moveTo>
                      <a:pt x="464" y="52"/>
                    </a:moveTo>
                    <a:lnTo>
                      <a:pt x="464" y="0"/>
                    </a:lnTo>
                    <a:lnTo>
                      <a:pt x="0" y="0"/>
                    </a:lnTo>
                    <a:lnTo>
                      <a:pt x="0" y="52"/>
                    </a:lnTo>
                    <a:lnTo>
                      <a:pt x="10" y="52"/>
                    </a:lnTo>
                    <a:lnTo>
                      <a:pt x="10" y="281"/>
                    </a:lnTo>
                    <a:lnTo>
                      <a:pt x="0" y="281"/>
                    </a:lnTo>
                    <a:lnTo>
                      <a:pt x="0" y="320"/>
                    </a:lnTo>
                    <a:lnTo>
                      <a:pt x="153" y="320"/>
                    </a:lnTo>
                    <a:lnTo>
                      <a:pt x="115" y="368"/>
                    </a:lnTo>
                    <a:lnTo>
                      <a:pt x="126" y="376"/>
                    </a:lnTo>
                    <a:lnTo>
                      <a:pt x="171" y="320"/>
                    </a:lnTo>
                    <a:lnTo>
                      <a:pt x="224" y="320"/>
                    </a:lnTo>
                    <a:lnTo>
                      <a:pt x="224" y="372"/>
                    </a:lnTo>
                    <a:lnTo>
                      <a:pt x="238" y="372"/>
                    </a:lnTo>
                    <a:lnTo>
                      <a:pt x="238" y="320"/>
                    </a:lnTo>
                    <a:lnTo>
                      <a:pt x="292" y="320"/>
                    </a:lnTo>
                    <a:lnTo>
                      <a:pt x="337" y="376"/>
                    </a:lnTo>
                    <a:lnTo>
                      <a:pt x="348" y="368"/>
                    </a:lnTo>
                    <a:lnTo>
                      <a:pt x="310" y="320"/>
                    </a:lnTo>
                    <a:lnTo>
                      <a:pt x="464" y="320"/>
                    </a:lnTo>
                    <a:lnTo>
                      <a:pt x="464" y="281"/>
                    </a:lnTo>
                    <a:lnTo>
                      <a:pt x="452" y="281"/>
                    </a:lnTo>
                    <a:lnTo>
                      <a:pt x="452" y="52"/>
                    </a:lnTo>
                    <a:lnTo>
                      <a:pt x="464" y="52"/>
                    </a:lnTo>
                    <a:close/>
                    <a:moveTo>
                      <a:pt x="449" y="306"/>
                    </a:moveTo>
                    <a:lnTo>
                      <a:pt x="14" y="306"/>
                    </a:lnTo>
                    <a:lnTo>
                      <a:pt x="14" y="295"/>
                    </a:lnTo>
                    <a:lnTo>
                      <a:pt x="449" y="295"/>
                    </a:lnTo>
                    <a:lnTo>
                      <a:pt x="449" y="306"/>
                    </a:lnTo>
                    <a:close/>
                    <a:moveTo>
                      <a:pt x="14" y="14"/>
                    </a:moveTo>
                    <a:lnTo>
                      <a:pt x="449" y="14"/>
                    </a:lnTo>
                    <a:lnTo>
                      <a:pt x="449" y="38"/>
                    </a:lnTo>
                    <a:lnTo>
                      <a:pt x="14" y="38"/>
                    </a:lnTo>
                    <a:lnTo>
                      <a:pt x="14" y="14"/>
                    </a:lnTo>
                    <a:close/>
                    <a:moveTo>
                      <a:pt x="438" y="280"/>
                    </a:moveTo>
                    <a:lnTo>
                      <a:pt x="26" y="280"/>
                    </a:lnTo>
                    <a:lnTo>
                      <a:pt x="26" y="52"/>
                    </a:lnTo>
                    <a:lnTo>
                      <a:pt x="438" y="52"/>
                    </a:lnTo>
                    <a:lnTo>
                      <a:pt x="438" y="2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49" name="Freeform 170"/>
              <p:cNvSpPr>
                <a:spLocks noEditPoints="1"/>
              </p:cNvSpPr>
              <p:nvPr/>
            </p:nvSpPr>
            <p:spPr bwMode="auto">
              <a:xfrm>
                <a:off x="5221288" y="3425825"/>
                <a:ext cx="174625" cy="188913"/>
              </a:xfrm>
              <a:custGeom>
                <a:avLst/>
                <a:gdLst>
                  <a:gd name="T0" fmla="*/ 46 w 110"/>
                  <a:gd name="T1" fmla="*/ 119 h 119"/>
                  <a:gd name="T2" fmla="*/ 65 w 110"/>
                  <a:gd name="T3" fmla="*/ 119 h 119"/>
                  <a:gd name="T4" fmla="*/ 78 w 110"/>
                  <a:gd name="T5" fmla="*/ 119 h 119"/>
                  <a:gd name="T6" fmla="*/ 110 w 110"/>
                  <a:gd name="T7" fmla="*/ 119 h 119"/>
                  <a:gd name="T8" fmla="*/ 110 w 110"/>
                  <a:gd name="T9" fmla="*/ 29 h 119"/>
                  <a:gd name="T10" fmla="*/ 78 w 110"/>
                  <a:gd name="T11" fmla="*/ 29 h 119"/>
                  <a:gd name="T12" fmla="*/ 78 w 110"/>
                  <a:gd name="T13" fmla="*/ 0 h 119"/>
                  <a:gd name="T14" fmla="*/ 33 w 110"/>
                  <a:gd name="T15" fmla="*/ 0 h 119"/>
                  <a:gd name="T16" fmla="*/ 33 w 110"/>
                  <a:gd name="T17" fmla="*/ 53 h 119"/>
                  <a:gd name="T18" fmla="*/ 0 w 110"/>
                  <a:gd name="T19" fmla="*/ 53 h 119"/>
                  <a:gd name="T20" fmla="*/ 0 w 110"/>
                  <a:gd name="T21" fmla="*/ 119 h 119"/>
                  <a:gd name="T22" fmla="*/ 33 w 110"/>
                  <a:gd name="T23" fmla="*/ 119 h 119"/>
                  <a:gd name="T24" fmla="*/ 46 w 110"/>
                  <a:gd name="T25" fmla="*/ 119 h 119"/>
                  <a:gd name="T26" fmla="*/ 80 w 110"/>
                  <a:gd name="T27" fmla="*/ 43 h 119"/>
                  <a:gd name="T28" fmla="*/ 96 w 110"/>
                  <a:gd name="T29" fmla="*/ 43 h 119"/>
                  <a:gd name="T30" fmla="*/ 96 w 110"/>
                  <a:gd name="T31" fmla="*/ 105 h 119"/>
                  <a:gd name="T32" fmla="*/ 80 w 110"/>
                  <a:gd name="T33" fmla="*/ 105 h 119"/>
                  <a:gd name="T34" fmla="*/ 80 w 110"/>
                  <a:gd name="T35" fmla="*/ 43 h 119"/>
                  <a:gd name="T36" fmla="*/ 47 w 110"/>
                  <a:gd name="T37" fmla="*/ 14 h 119"/>
                  <a:gd name="T38" fmla="*/ 64 w 110"/>
                  <a:gd name="T39" fmla="*/ 14 h 119"/>
                  <a:gd name="T40" fmla="*/ 64 w 110"/>
                  <a:gd name="T41" fmla="*/ 105 h 119"/>
                  <a:gd name="T42" fmla="*/ 47 w 110"/>
                  <a:gd name="T43" fmla="*/ 105 h 119"/>
                  <a:gd name="T44" fmla="*/ 47 w 110"/>
                  <a:gd name="T45" fmla="*/ 14 h 119"/>
                  <a:gd name="T46" fmla="*/ 32 w 110"/>
                  <a:gd name="T47" fmla="*/ 105 h 119"/>
                  <a:gd name="T48" fmla="*/ 14 w 110"/>
                  <a:gd name="T49" fmla="*/ 105 h 119"/>
                  <a:gd name="T50" fmla="*/ 14 w 110"/>
                  <a:gd name="T51" fmla="*/ 67 h 119"/>
                  <a:gd name="T52" fmla="*/ 32 w 110"/>
                  <a:gd name="T53" fmla="*/ 67 h 119"/>
                  <a:gd name="T54" fmla="*/ 32 w 110"/>
                  <a:gd name="T55" fmla="*/ 105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10" h="119">
                    <a:moveTo>
                      <a:pt x="46" y="119"/>
                    </a:moveTo>
                    <a:lnTo>
                      <a:pt x="65" y="119"/>
                    </a:lnTo>
                    <a:lnTo>
                      <a:pt x="78" y="119"/>
                    </a:lnTo>
                    <a:lnTo>
                      <a:pt x="110" y="119"/>
                    </a:lnTo>
                    <a:lnTo>
                      <a:pt x="110" y="29"/>
                    </a:lnTo>
                    <a:lnTo>
                      <a:pt x="78" y="29"/>
                    </a:lnTo>
                    <a:lnTo>
                      <a:pt x="78" y="0"/>
                    </a:lnTo>
                    <a:lnTo>
                      <a:pt x="33" y="0"/>
                    </a:lnTo>
                    <a:lnTo>
                      <a:pt x="33" y="53"/>
                    </a:lnTo>
                    <a:lnTo>
                      <a:pt x="0" y="53"/>
                    </a:lnTo>
                    <a:lnTo>
                      <a:pt x="0" y="119"/>
                    </a:lnTo>
                    <a:lnTo>
                      <a:pt x="33" y="119"/>
                    </a:lnTo>
                    <a:lnTo>
                      <a:pt x="46" y="119"/>
                    </a:lnTo>
                    <a:close/>
                    <a:moveTo>
                      <a:pt x="80" y="43"/>
                    </a:moveTo>
                    <a:lnTo>
                      <a:pt x="96" y="43"/>
                    </a:lnTo>
                    <a:lnTo>
                      <a:pt x="96" y="105"/>
                    </a:lnTo>
                    <a:lnTo>
                      <a:pt x="80" y="105"/>
                    </a:lnTo>
                    <a:lnTo>
                      <a:pt x="80" y="43"/>
                    </a:lnTo>
                    <a:close/>
                    <a:moveTo>
                      <a:pt x="47" y="14"/>
                    </a:moveTo>
                    <a:lnTo>
                      <a:pt x="64" y="14"/>
                    </a:lnTo>
                    <a:lnTo>
                      <a:pt x="64" y="105"/>
                    </a:lnTo>
                    <a:lnTo>
                      <a:pt x="47" y="105"/>
                    </a:lnTo>
                    <a:lnTo>
                      <a:pt x="47" y="14"/>
                    </a:lnTo>
                    <a:close/>
                    <a:moveTo>
                      <a:pt x="32" y="105"/>
                    </a:moveTo>
                    <a:lnTo>
                      <a:pt x="14" y="105"/>
                    </a:lnTo>
                    <a:lnTo>
                      <a:pt x="14" y="67"/>
                    </a:lnTo>
                    <a:lnTo>
                      <a:pt x="32" y="67"/>
                    </a:lnTo>
                    <a:lnTo>
                      <a:pt x="32"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50" name="Freeform 171"/>
              <p:cNvSpPr>
                <a:spLocks noEditPoints="1"/>
              </p:cNvSpPr>
              <p:nvPr/>
            </p:nvSpPr>
            <p:spPr bwMode="auto">
              <a:xfrm>
                <a:off x="5424488" y="3427413"/>
                <a:ext cx="174625" cy="187325"/>
              </a:xfrm>
              <a:custGeom>
                <a:avLst/>
                <a:gdLst>
                  <a:gd name="T0" fmla="*/ 45 w 110"/>
                  <a:gd name="T1" fmla="*/ 118 h 118"/>
                  <a:gd name="T2" fmla="*/ 77 w 110"/>
                  <a:gd name="T3" fmla="*/ 118 h 118"/>
                  <a:gd name="T4" fmla="*/ 77 w 110"/>
                  <a:gd name="T5" fmla="*/ 118 h 118"/>
                  <a:gd name="T6" fmla="*/ 110 w 110"/>
                  <a:gd name="T7" fmla="*/ 118 h 118"/>
                  <a:gd name="T8" fmla="*/ 110 w 110"/>
                  <a:gd name="T9" fmla="*/ 0 h 118"/>
                  <a:gd name="T10" fmla="*/ 64 w 110"/>
                  <a:gd name="T11" fmla="*/ 0 h 118"/>
                  <a:gd name="T12" fmla="*/ 64 w 110"/>
                  <a:gd name="T13" fmla="*/ 39 h 118"/>
                  <a:gd name="T14" fmla="*/ 32 w 110"/>
                  <a:gd name="T15" fmla="*/ 39 h 118"/>
                  <a:gd name="T16" fmla="*/ 32 w 110"/>
                  <a:gd name="T17" fmla="*/ 73 h 118"/>
                  <a:gd name="T18" fmla="*/ 0 w 110"/>
                  <a:gd name="T19" fmla="*/ 73 h 118"/>
                  <a:gd name="T20" fmla="*/ 0 w 110"/>
                  <a:gd name="T21" fmla="*/ 118 h 118"/>
                  <a:gd name="T22" fmla="*/ 32 w 110"/>
                  <a:gd name="T23" fmla="*/ 118 h 118"/>
                  <a:gd name="T24" fmla="*/ 45 w 110"/>
                  <a:gd name="T25" fmla="*/ 118 h 118"/>
                  <a:gd name="T26" fmla="*/ 80 w 110"/>
                  <a:gd name="T27" fmla="*/ 14 h 118"/>
                  <a:gd name="T28" fmla="*/ 96 w 110"/>
                  <a:gd name="T29" fmla="*/ 14 h 118"/>
                  <a:gd name="T30" fmla="*/ 96 w 110"/>
                  <a:gd name="T31" fmla="*/ 104 h 118"/>
                  <a:gd name="T32" fmla="*/ 80 w 110"/>
                  <a:gd name="T33" fmla="*/ 104 h 118"/>
                  <a:gd name="T34" fmla="*/ 80 w 110"/>
                  <a:gd name="T35" fmla="*/ 14 h 118"/>
                  <a:gd name="T36" fmla="*/ 46 w 110"/>
                  <a:gd name="T37" fmla="*/ 53 h 118"/>
                  <a:gd name="T38" fmla="*/ 63 w 110"/>
                  <a:gd name="T39" fmla="*/ 53 h 118"/>
                  <a:gd name="T40" fmla="*/ 63 w 110"/>
                  <a:gd name="T41" fmla="*/ 104 h 118"/>
                  <a:gd name="T42" fmla="*/ 46 w 110"/>
                  <a:gd name="T43" fmla="*/ 104 h 118"/>
                  <a:gd name="T44" fmla="*/ 46 w 110"/>
                  <a:gd name="T45" fmla="*/ 53 h 118"/>
                  <a:gd name="T46" fmla="*/ 31 w 110"/>
                  <a:gd name="T47" fmla="*/ 104 h 118"/>
                  <a:gd name="T48" fmla="*/ 14 w 110"/>
                  <a:gd name="T49" fmla="*/ 104 h 118"/>
                  <a:gd name="T50" fmla="*/ 14 w 110"/>
                  <a:gd name="T51" fmla="*/ 87 h 118"/>
                  <a:gd name="T52" fmla="*/ 31 w 110"/>
                  <a:gd name="T53" fmla="*/ 87 h 118"/>
                  <a:gd name="T54" fmla="*/ 31 w 110"/>
                  <a:gd name="T55" fmla="*/ 104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10" h="118">
                    <a:moveTo>
                      <a:pt x="45" y="118"/>
                    </a:moveTo>
                    <a:lnTo>
                      <a:pt x="77" y="118"/>
                    </a:lnTo>
                    <a:lnTo>
                      <a:pt x="77" y="118"/>
                    </a:lnTo>
                    <a:lnTo>
                      <a:pt x="110" y="118"/>
                    </a:lnTo>
                    <a:lnTo>
                      <a:pt x="110" y="0"/>
                    </a:lnTo>
                    <a:lnTo>
                      <a:pt x="64" y="0"/>
                    </a:lnTo>
                    <a:lnTo>
                      <a:pt x="64" y="39"/>
                    </a:lnTo>
                    <a:lnTo>
                      <a:pt x="32" y="39"/>
                    </a:lnTo>
                    <a:lnTo>
                      <a:pt x="32" y="73"/>
                    </a:lnTo>
                    <a:lnTo>
                      <a:pt x="0" y="73"/>
                    </a:lnTo>
                    <a:lnTo>
                      <a:pt x="0" y="118"/>
                    </a:lnTo>
                    <a:lnTo>
                      <a:pt x="32" y="118"/>
                    </a:lnTo>
                    <a:lnTo>
                      <a:pt x="45" y="118"/>
                    </a:lnTo>
                    <a:close/>
                    <a:moveTo>
                      <a:pt x="80" y="14"/>
                    </a:moveTo>
                    <a:lnTo>
                      <a:pt x="96" y="14"/>
                    </a:lnTo>
                    <a:lnTo>
                      <a:pt x="96" y="104"/>
                    </a:lnTo>
                    <a:lnTo>
                      <a:pt x="80" y="104"/>
                    </a:lnTo>
                    <a:lnTo>
                      <a:pt x="80" y="14"/>
                    </a:lnTo>
                    <a:close/>
                    <a:moveTo>
                      <a:pt x="46" y="53"/>
                    </a:moveTo>
                    <a:lnTo>
                      <a:pt x="63" y="53"/>
                    </a:lnTo>
                    <a:lnTo>
                      <a:pt x="63" y="104"/>
                    </a:lnTo>
                    <a:lnTo>
                      <a:pt x="46" y="104"/>
                    </a:lnTo>
                    <a:lnTo>
                      <a:pt x="46" y="53"/>
                    </a:lnTo>
                    <a:close/>
                    <a:moveTo>
                      <a:pt x="31" y="104"/>
                    </a:moveTo>
                    <a:lnTo>
                      <a:pt x="14" y="104"/>
                    </a:lnTo>
                    <a:lnTo>
                      <a:pt x="14" y="87"/>
                    </a:lnTo>
                    <a:lnTo>
                      <a:pt x="31" y="87"/>
                    </a:lnTo>
                    <a:lnTo>
                      <a:pt x="31" y="10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51" name="Freeform 172"/>
              <p:cNvSpPr>
                <a:spLocks noEditPoints="1"/>
              </p:cNvSpPr>
              <p:nvPr/>
            </p:nvSpPr>
            <p:spPr bwMode="auto">
              <a:xfrm>
                <a:off x="5626100" y="3409950"/>
                <a:ext cx="174625" cy="204788"/>
              </a:xfrm>
              <a:custGeom>
                <a:avLst/>
                <a:gdLst>
                  <a:gd name="T0" fmla="*/ 45 w 110"/>
                  <a:gd name="T1" fmla="*/ 129 h 129"/>
                  <a:gd name="T2" fmla="*/ 65 w 110"/>
                  <a:gd name="T3" fmla="*/ 129 h 129"/>
                  <a:gd name="T4" fmla="*/ 78 w 110"/>
                  <a:gd name="T5" fmla="*/ 129 h 129"/>
                  <a:gd name="T6" fmla="*/ 110 w 110"/>
                  <a:gd name="T7" fmla="*/ 129 h 129"/>
                  <a:gd name="T8" fmla="*/ 110 w 110"/>
                  <a:gd name="T9" fmla="*/ 0 h 129"/>
                  <a:gd name="T10" fmla="*/ 65 w 110"/>
                  <a:gd name="T11" fmla="*/ 0 h 129"/>
                  <a:gd name="T12" fmla="*/ 65 w 110"/>
                  <a:gd name="T13" fmla="*/ 80 h 129"/>
                  <a:gd name="T14" fmla="*/ 45 w 110"/>
                  <a:gd name="T15" fmla="*/ 80 h 129"/>
                  <a:gd name="T16" fmla="*/ 45 w 110"/>
                  <a:gd name="T17" fmla="*/ 47 h 129"/>
                  <a:gd name="T18" fmla="*/ 0 w 110"/>
                  <a:gd name="T19" fmla="*/ 47 h 129"/>
                  <a:gd name="T20" fmla="*/ 0 w 110"/>
                  <a:gd name="T21" fmla="*/ 129 h 129"/>
                  <a:gd name="T22" fmla="*/ 32 w 110"/>
                  <a:gd name="T23" fmla="*/ 129 h 129"/>
                  <a:gd name="T24" fmla="*/ 45 w 110"/>
                  <a:gd name="T25" fmla="*/ 129 h 129"/>
                  <a:gd name="T26" fmla="*/ 80 w 110"/>
                  <a:gd name="T27" fmla="*/ 14 h 129"/>
                  <a:gd name="T28" fmla="*/ 96 w 110"/>
                  <a:gd name="T29" fmla="*/ 14 h 129"/>
                  <a:gd name="T30" fmla="*/ 96 w 110"/>
                  <a:gd name="T31" fmla="*/ 115 h 129"/>
                  <a:gd name="T32" fmla="*/ 80 w 110"/>
                  <a:gd name="T33" fmla="*/ 115 h 129"/>
                  <a:gd name="T34" fmla="*/ 80 w 110"/>
                  <a:gd name="T35" fmla="*/ 14 h 129"/>
                  <a:gd name="T36" fmla="*/ 47 w 110"/>
                  <a:gd name="T37" fmla="*/ 94 h 129"/>
                  <a:gd name="T38" fmla="*/ 64 w 110"/>
                  <a:gd name="T39" fmla="*/ 94 h 129"/>
                  <a:gd name="T40" fmla="*/ 64 w 110"/>
                  <a:gd name="T41" fmla="*/ 115 h 129"/>
                  <a:gd name="T42" fmla="*/ 47 w 110"/>
                  <a:gd name="T43" fmla="*/ 115 h 129"/>
                  <a:gd name="T44" fmla="*/ 47 w 110"/>
                  <a:gd name="T45" fmla="*/ 94 h 129"/>
                  <a:gd name="T46" fmla="*/ 31 w 110"/>
                  <a:gd name="T47" fmla="*/ 115 h 129"/>
                  <a:gd name="T48" fmla="*/ 14 w 110"/>
                  <a:gd name="T49" fmla="*/ 115 h 129"/>
                  <a:gd name="T50" fmla="*/ 14 w 110"/>
                  <a:gd name="T51" fmla="*/ 61 h 129"/>
                  <a:gd name="T52" fmla="*/ 31 w 110"/>
                  <a:gd name="T53" fmla="*/ 61 h 129"/>
                  <a:gd name="T54" fmla="*/ 31 w 110"/>
                  <a:gd name="T55" fmla="*/ 115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10" h="129">
                    <a:moveTo>
                      <a:pt x="45" y="129"/>
                    </a:moveTo>
                    <a:lnTo>
                      <a:pt x="65" y="129"/>
                    </a:lnTo>
                    <a:lnTo>
                      <a:pt x="78" y="129"/>
                    </a:lnTo>
                    <a:lnTo>
                      <a:pt x="110" y="129"/>
                    </a:lnTo>
                    <a:lnTo>
                      <a:pt x="110" y="0"/>
                    </a:lnTo>
                    <a:lnTo>
                      <a:pt x="65" y="0"/>
                    </a:lnTo>
                    <a:lnTo>
                      <a:pt x="65" y="80"/>
                    </a:lnTo>
                    <a:lnTo>
                      <a:pt x="45" y="80"/>
                    </a:lnTo>
                    <a:lnTo>
                      <a:pt x="45" y="47"/>
                    </a:lnTo>
                    <a:lnTo>
                      <a:pt x="0" y="47"/>
                    </a:lnTo>
                    <a:lnTo>
                      <a:pt x="0" y="129"/>
                    </a:lnTo>
                    <a:lnTo>
                      <a:pt x="32" y="129"/>
                    </a:lnTo>
                    <a:lnTo>
                      <a:pt x="45" y="129"/>
                    </a:lnTo>
                    <a:close/>
                    <a:moveTo>
                      <a:pt x="80" y="14"/>
                    </a:moveTo>
                    <a:lnTo>
                      <a:pt x="96" y="14"/>
                    </a:lnTo>
                    <a:lnTo>
                      <a:pt x="96" y="115"/>
                    </a:lnTo>
                    <a:lnTo>
                      <a:pt x="80" y="115"/>
                    </a:lnTo>
                    <a:lnTo>
                      <a:pt x="80" y="14"/>
                    </a:lnTo>
                    <a:close/>
                    <a:moveTo>
                      <a:pt x="47" y="94"/>
                    </a:moveTo>
                    <a:lnTo>
                      <a:pt x="64" y="94"/>
                    </a:lnTo>
                    <a:lnTo>
                      <a:pt x="64" y="115"/>
                    </a:lnTo>
                    <a:lnTo>
                      <a:pt x="47" y="115"/>
                    </a:lnTo>
                    <a:lnTo>
                      <a:pt x="47" y="94"/>
                    </a:lnTo>
                    <a:close/>
                    <a:moveTo>
                      <a:pt x="31" y="115"/>
                    </a:moveTo>
                    <a:lnTo>
                      <a:pt x="14" y="115"/>
                    </a:lnTo>
                    <a:lnTo>
                      <a:pt x="14" y="61"/>
                    </a:lnTo>
                    <a:lnTo>
                      <a:pt x="31" y="61"/>
                    </a:lnTo>
                    <a:lnTo>
                      <a:pt x="31" y="1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52" name="Rectangle 173"/>
              <p:cNvSpPr>
                <a:spLocks noChangeArrowheads="1"/>
              </p:cNvSpPr>
              <p:nvPr/>
            </p:nvSpPr>
            <p:spPr bwMode="auto">
              <a:xfrm>
                <a:off x="5226050" y="3333750"/>
                <a:ext cx="176213"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53" name="Rectangle 174"/>
              <p:cNvSpPr>
                <a:spLocks noChangeArrowheads="1"/>
              </p:cNvSpPr>
              <p:nvPr/>
            </p:nvSpPr>
            <p:spPr bwMode="auto">
              <a:xfrm>
                <a:off x="5226050" y="3373438"/>
                <a:ext cx="71438" cy="254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grpSp>
      </p:grpSp>
      <p:grpSp>
        <p:nvGrpSpPr>
          <p:cNvPr id="54" name="Group 25"/>
          <p:cNvGrpSpPr/>
          <p:nvPr/>
        </p:nvGrpSpPr>
        <p:grpSpPr>
          <a:xfrm>
            <a:off x="7866490" y="2807343"/>
            <a:ext cx="894896" cy="894896"/>
            <a:chOff x="7866490" y="2816868"/>
            <a:chExt cx="894896" cy="894896"/>
          </a:xfrm>
        </p:grpSpPr>
        <p:sp>
          <p:nvSpPr>
            <p:cNvPr id="55" name="Oval 132"/>
            <p:cNvSpPr/>
            <p:nvPr/>
          </p:nvSpPr>
          <p:spPr>
            <a:xfrm>
              <a:off x="7866490" y="2816868"/>
              <a:ext cx="894896" cy="894896"/>
            </a:xfrm>
            <a:prstGeom prst="ellipse">
              <a:avLst/>
            </a:prstGeom>
            <a:gradFill flip="none" rotWithShape="1">
              <a:gsLst>
                <a:gs pos="0">
                  <a:srgbClr val="0070C0"/>
                </a:gs>
                <a:gs pos="100000">
                  <a:srgbClr val="00B0F0"/>
                </a:gs>
              </a:gsLst>
              <a:lin ang="0" scaled="1"/>
              <a:tileRect/>
            </a:gradFill>
            <a:ln w="3175">
              <a:solidFill>
                <a:schemeClr val="bg1"/>
              </a:solidFill>
            </a:ln>
            <a:effectLst>
              <a:outerShdw blurRad="88900" dist="63500" dir="5400000" sx="99000" sy="99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6" name="Freeform 175"/>
            <p:cNvSpPr>
              <a:spLocks noEditPoints="1"/>
            </p:cNvSpPr>
            <p:nvPr/>
          </p:nvSpPr>
          <p:spPr bwMode="auto">
            <a:xfrm>
              <a:off x="8028901" y="3013634"/>
              <a:ext cx="570074" cy="501364"/>
            </a:xfrm>
            <a:custGeom>
              <a:avLst/>
              <a:gdLst>
                <a:gd name="T0" fmla="*/ 448 w 531"/>
                <a:gd name="T1" fmla="*/ 98 h 467"/>
                <a:gd name="T2" fmla="*/ 461 w 531"/>
                <a:gd name="T3" fmla="*/ 75 h 467"/>
                <a:gd name="T4" fmla="*/ 449 w 531"/>
                <a:gd name="T5" fmla="*/ 72 h 467"/>
                <a:gd name="T6" fmla="*/ 442 w 531"/>
                <a:gd name="T7" fmla="*/ 85 h 467"/>
                <a:gd name="T8" fmla="*/ 430 w 531"/>
                <a:gd name="T9" fmla="*/ 78 h 467"/>
                <a:gd name="T10" fmla="*/ 435 w 531"/>
                <a:gd name="T11" fmla="*/ 67 h 467"/>
                <a:gd name="T12" fmla="*/ 429 w 531"/>
                <a:gd name="T13" fmla="*/ 60 h 467"/>
                <a:gd name="T14" fmla="*/ 286 w 531"/>
                <a:gd name="T15" fmla="*/ 36 h 467"/>
                <a:gd name="T16" fmla="*/ 288 w 531"/>
                <a:gd name="T17" fmla="*/ 15 h 467"/>
                <a:gd name="T18" fmla="*/ 266 w 531"/>
                <a:gd name="T19" fmla="*/ 0 h 467"/>
                <a:gd name="T20" fmla="*/ 247 w 531"/>
                <a:gd name="T21" fmla="*/ 11 h 467"/>
                <a:gd name="T22" fmla="*/ 243 w 531"/>
                <a:gd name="T23" fmla="*/ 31 h 467"/>
                <a:gd name="T24" fmla="*/ 135 w 531"/>
                <a:gd name="T25" fmla="*/ 51 h 467"/>
                <a:gd name="T26" fmla="*/ 97 w 531"/>
                <a:gd name="T27" fmla="*/ 65 h 467"/>
                <a:gd name="T28" fmla="*/ 101 w 531"/>
                <a:gd name="T29" fmla="*/ 78 h 467"/>
                <a:gd name="T30" fmla="*/ 92 w 531"/>
                <a:gd name="T31" fmla="*/ 87 h 467"/>
                <a:gd name="T32" fmla="*/ 84 w 531"/>
                <a:gd name="T33" fmla="*/ 75 h 467"/>
                <a:gd name="T34" fmla="*/ 72 w 531"/>
                <a:gd name="T35" fmla="*/ 72 h 467"/>
                <a:gd name="T36" fmla="*/ 78 w 531"/>
                <a:gd name="T37" fmla="*/ 95 h 467"/>
                <a:gd name="T38" fmla="*/ 0 w 531"/>
                <a:gd name="T39" fmla="*/ 304 h 467"/>
                <a:gd name="T40" fmla="*/ 24 w 531"/>
                <a:gd name="T41" fmla="*/ 328 h 467"/>
                <a:gd name="T42" fmla="*/ 138 w 531"/>
                <a:gd name="T43" fmla="*/ 339 h 467"/>
                <a:gd name="T44" fmla="*/ 173 w 531"/>
                <a:gd name="T45" fmla="*/ 320 h 467"/>
                <a:gd name="T46" fmla="*/ 185 w 531"/>
                <a:gd name="T47" fmla="*/ 300 h 467"/>
                <a:gd name="T48" fmla="*/ 114 w 531"/>
                <a:gd name="T49" fmla="*/ 84 h 467"/>
                <a:gd name="T50" fmla="*/ 178 w 531"/>
                <a:gd name="T51" fmla="*/ 58 h 467"/>
                <a:gd name="T52" fmla="*/ 243 w 531"/>
                <a:gd name="T53" fmla="*/ 233 h 467"/>
                <a:gd name="T54" fmla="*/ 249 w 531"/>
                <a:gd name="T55" fmla="*/ 299 h 467"/>
                <a:gd name="T56" fmla="*/ 248 w 531"/>
                <a:gd name="T57" fmla="*/ 352 h 467"/>
                <a:gd name="T58" fmla="*/ 210 w 531"/>
                <a:gd name="T59" fmla="*/ 385 h 467"/>
                <a:gd name="T60" fmla="*/ 186 w 531"/>
                <a:gd name="T61" fmla="*/ 467 h 467"/>
                <a:gd name="T62" fmla="*/ 327 w 531"/>
                <a:gd name="T63" fmla="*/ 386 h 467"/>
                <a:gd name="T64" fmla="*/ 292 w 531"/>
                <a:gd name="T65" fmla="*/ 371 h 467"/>
                <a:gd name="T66" fmla="*/ 282 w 531"/>
                <a:gd name="T67" fmla="*/ 299 h 467"/>
                <a:gd name="T68" fmla="*/ 289 w 531"/>
                <a:gd name="T69" fmla="*/ 233 h 467"/>
                <a:gd name="T70" fmla="*/ 354 w 531"/>
                <a:gd name="T71" fmla="*/ 58 h 467"/>
                <a:gd name="T72" fmla="*/ 417 w 531"/>
                <a:gd name="T73" fmla="*/ 84 h 467"/>
                <a:gd name="T74" fmla="*/ 346 w 531"/>
                <a:gd name="T75" fmla="*/ 300 h 467"/>
                <a:gd name="T76" fmla="*/ 358 w 531"/>
                <a:gd name="T77" fmla="*/ 320 h 467"/>
                <a:gd name="T78" fmla="*/ 396 w 531"/>
                <a:gd name="T79" fmla="*/ 339 h 467"/>
                <a:gd name="T80" fmla="*/ 507 w 531"/>
                <a:gd name="T81" fmla="*/ 328 h 467"/>
                <a:gd name="T82" fmla="*/ 531 w 531"/>
                <a:gd name="T83" fmla="*/ 303 h 467"/>
                <a:gd name="T84" fmla="*/ 275 w 531"/>
                <a:gd name="T85" fmla="*/ 24 h 467"/>
                <a:gd name="T86" fmla="*/ 266 w 531"/>
                <a:gd name="T87" fmla="*/ 34 h 467"/>
                <a:gd name="T88" fmla="*/ 257 w 531"/>
                <a:gd name="T89" fmla="*/ 21 h 467"/>
                <a:gd name="T90" fmla="*/ 51 w 531"/>
                <a:gd name="T91" fmla="*/ 325 h 467"/>
                <a:gd name="T92" fmla="*/ 166 w 531"/>
                <a:gd name="T93" fmla="*/ 308 h 467"/>
                <a:gd name="T94" fmla="*/ 134 w 531"/>
                <a:gd name="T95" fmla="*/ 325 h 467"/>
                <a:gd name="T96" fmla="*/ 270 w 531"/>
                <a:gd name="T97" fmla="*/ 217 h 467"/>
                <a:gd name="T98" fmla="*/ 275 w 531"/>
                <a:gd name="T99" fmla="*/ 274 h 467"/>
                <a:gd name="T100" fmla="*/ 256 w 531"/>
                <a:gd name="T101" fmla="*/ 274 h 467"/>
                <a:gd name="T102" fmla="*/ 262 w 531"/>
                <a:gd name="T103" fmla="*/ 217 h 467"/>
                <a:gd name="T104" fmla="*/ 331 w 531"/>
                <a:gd name="T105" fmla="*/ 453 h 467"/>
                <a:gd name="T106" fmla="*/ 296 w 531"/>
                <a:gd name="T107" fmla="*/ 391 h 467"/>
                <a:gd name="T108" fmla="*/ 256 w 531"/>
                <a:gd name="T109" fmla="*/ 368 h 467"/>
                <a:gd name="T110" fmla="*/ 268 w 531"/>
                <a:gd name="T111" fmla="*/ 307 h 467"/>
                <a:gd name="T112" fmla="*/ 274 w 531"/>
                <a:gd name="T113" fmla="*/ 368 h 467"/>
                <a:gd name="T114" fmla="*/ 268 w 531"/>
                <a:gd name="T115" fmla="*/ 203 h 467"/>
                <a:gd name="T116" fmla="*/ 268 w 531"/>
                <a:gd name="T117" fmla="*/ 53 h 467"/>
                <a:gd name="T118" fmla="*/ 480 w 531"/>
                <a:gd name="T119" fmla="*/ 325 h 467"/>
                <a:gd name="T120" fmla="*/ 367 w 531"/>
                <a:gd name="T121" fmla="*/ 308 h 467"/>
                <a:gd name="T122" fmla="*/ 480 w 531"/>
                <a:gd name="T123" fmla="*/ 325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31" h="467">
                  <a:moveTo>
                    <a:pt x="531" y="303"/>
                  </a:moveTo>
                  <a:lnTo>
                    <a:pt x="531" y="303"/>
                  </a:lnTo>
                  <a:lnTo>
                    <a:pt x="531" y="300"/>
                  </a:lnTo>
                  <a:lnTo>
                    <a:pt x="530" y="298"/>
                  </a:lnTo>
                  <a:lnTo>
                    <a:pt x="448" y="98"/>
                  </a:lnTo>
                  <a:lnTo>
                    <a:pt x="448" y="98"/>
                  </a:lnTo>
                  <a:lnTo>
                    <a:pt x="453" y="95"/>
                  </a:lnTo>
                  <a:lnTo>
                    <a:pt x="457" y="91"/>
                  </a:lnTo>
                  <a:lnTo>
                    <a:pt x="461" y="84"/>
                  </a:lnTo>
                  <a:lnTo>
                    <a:pt x="462" y="78"/>
                  </a:lnTo>
                  <a:lnTo>
                    <a:pt x="462" y="78"/>
                  </a:lnTo>
                  <a:lnTo>
                    <a:pt x="461" y="75"/>
                  </a:lnTo>
                  <a:lnTo>
                    <a:pt x="459" y="72"/>
                  </a:lnTo>
                  <a:lnTo>
                    <a:pt x="457" y="71"/>
                  </a:lnTo>
                  <a:lnTo>
                    <a:pt x="454" y="70"/>
                  </a:lnTo>
                  <a:lnTo>
                    <a:pt x="454" y="70"/>
                  </a:lnTo>
                  <a:lnTo>
                    <a:pt x="452" y="71"/>
                  </a:lnTo>
                  <a:lnTo>
                    <a:pt x="449" y="72"/>
                  </a:lnTo>
                  <a:lnTo>
                    <a:pt x="448" y="75"/>
                  </a:lnTo>
                  <a:lnTo>
                    <a:pt x="448" y="78"/>
                  </a:lnTo>
                  <a:lnTo>
                    <a:pt x="448" y="78"/>
                  </a:lnTo>
                  <a:lnTo>
                    <a:pt x="446" y="81"/>
                  </a:lnTo>
                  <a:lnTo>
                    <a:pt x="444" y="83"/>
                  </a:lnTo>
                  <a:lnTo>
                    <a:pt x="442" y="85"/>
                  </a:lnTo>
                  <a:lnTo>
                    <a:pt x="439" y="87"/>
                  </a:lnTo>
                  <a:lnTo>
                    <a:pt x="439" y="87"/>
                  </a:lnTo>
                  <a:lnTo>
                    <a:pt x="436" y="85"/>
                  </a:lnTo>
                  <a:lnTo>
                    <a:pt x="434" y="83"/>
                  </a:lnTo>
                  <a:lnTo>
                    <a:pt x="431" y="81"/>
                  </a:lnTo>
                  <a:lnTo>
                    <a:pt x="430" y="78"/>
                  </a:lnTo>
                  <a:lnTo>
                    <a:pt x="430" y="78"/>
                  </a:lnTo>
                  <a:lnTo>
                    <a:pt x="431" y="75"/>
                  </a:lnTo>
                  <a:lnTo>
                    <a:pt x="434" y="72"/>
                  </a:lnTo>
                  <a:lnTo>
                    <a:pt x="434" y="72"/>
                  </a:lnTo>
                  <a:lnTo>
                    <a:pt x="435" y="70"/>
                  </a:lnTo>
                  <a:lnTo>
                    <a:pt x="435" y="67"/>
                  </a:lnTo>
                  <a:lnTo>
                    <a:pt x="435" y="65"/>
                  </a:lnTo>
                  <a:lnTo>
                    <a:pt x="434" y="63"/>
                  </a:lnTo>
                  <a:lnTo>
                    <a:pt x="434" y="63"/>
                  </a:lnTo>
                  <a:lnTo>
                    <a:pt x="431" y="61"/>
                  </a:lnTo>
                  <a:lnTo>
                    <a:pt x="429" y="60"/>
                  </a:lnTo>
                  <a:lnTo>
                    <a:pt x="429" y="60"/>
                  </a:lnTo>
                  <a:lnTo>
                    <a:pt x="396" y="51"/>
                  </a:lnTo>
                  <a:lnTo>
                    <a:pt x="360" y="44"/>
                  </a:lnTo>
                  <a:lnTo>
                    <a:pt x="323" y="41"/>
                  </a:lnTo>
                  <a:lnTo>
                    <a:pt x="283" y="39"/>
                  </a:lnTo>
                  <a:lnTo>
                    <a:pt x="283" y="39"/>
                  </a:lnTo>
                  <a:lnTo>
                    <a:pt x="286" y="36"/>
                  </a:lnTo>
                  <a:lnTo>
                    <a:pt x="288" y="31"/>
                  </a:lnTo>
                  <a:lnTo>
                    <a:pt x="289" y="28"/>
                  </a:lnTo>
                  <a:lnTo>
                    <a:pt x="289" y="24"/>
                  </a:lnTo>
                  <a:lnTo>
                    <a:pt x="289" y="24"/>
                  </a:lnTo>
                  <a:lnTo>
                    <a:pt x="289" y="20"/>
                  </a:lnTo>
                  <a:lnTo>
                    <a:pt x="288" y="15"/>
                  </a:lnTo>
                  <a:lnTo>
                    <a:pt x="286" y="11"/>
                  </a:lnTo>
                  <a:lnTo>
                    <a:pt x="282" y="8"/>
                  </a:lnTo>
                  <a:lnTo>
                    <a:pt x="279" y="4"/>
                  </a:lnTo>
                  <a:lnTo>
                    <a:pt x="275" y="2"/>
                  </a:lnTo>
                  <a:lnTo>
                    <a:pt x="270" y="1"/>
                  </a:lnTo>
                  <a:lnTo>
                    <a:pt x="266" y="0"/>
                  </a:lnTo>
                  <a:lnTo>
                    <a:pt x="266" y="0"/>
                  </a:lnTo>
                  <a:lnTo>
                    <a:pt x="261" y="1"/>
                  </a:lnTo>
                  <a:lnTo>
                    <a:pt x="256" y="2"/>
                  </a:lnTo>
                  <a:lnTo>
                    <a:pt x="253" y="4"/>
                  </a:lnTo>
                  <a:lnTo>
                    <a:pt x="249" y="8"/>
                  </a:lnTo>
                  <a:lnTo>
                    <a:pt x="247" y="11"/>
                  </a:lnTo>
                  <a:lnTo>
                    <a:pt x="245" y="15"/>
                  </a:lnTo>
                  <a:lnTo>
                    <a:pt x="242" y="20"/>
                  </a:lnTo>
                  <a:lnTo>
                    <a:pt x="242" y="24"/>
                  </a:lnTo>
                  <a:lnTo>
                    <a:pt x="242" y="24"/>
                  </a:lnTo>
                  <a:lnTo>
                    <a:pt x="242" y="28"/>
                  </a:lnTo>
                  <a:lnTo>
                    <a:pt x="243" y="31"/>
                  </a:lnTo>
                  <a:lnTo>
                    <a:pt x="246" y="36"/>
                  </a:lnTo>
                  <a:lnTo>
                    <a:pt x="248" y="39"/>
                  </a:lnTo>
                  <a:lnTo>
                    <a:pt x="248" y="39"/>
                  </a:lnTo>
                  <a:lnTo>
                    <a:pt x="209" y="41"/>
                  </a:lnTo>
                  <a:lnTo>
                    <a:pt x="171" y="44"/>
                  </a:lnTo>
                  <a:lnTo>
                    <a:pt x="135" y="51"/>
                  </a:lnTo>
                  <a:lnTo>
                    <a:pt x="102" y="60"/>
                  </a:lnTo>
                  <a:lnTo>
                    <a:pt x="102" y="60"/>
                  </a:lnTo>
                  <a:lnTo>
                    <a:pt x="100" y="61"/>
                  </a:lnTo>
                  <a:lnTo>
                    <a:pt x="98" y="63"/>
                  </a:lnTo>
                  <a:lnTo>
                    <a:pt x="98" y="63"/>
                  </a:lnTo>
                  <a:lnTo>
                    <a:pt x="97" y="65"/>
                  </a:lnTo>
                  <a:lnTo>
                    <a:pt x="97" y="67"/>
                  </a:lnTo>
                  <a:lnTo>
                    <a:pt x="97" y="70"/>
                  </a:lnTo>
                  <a:lnTo>
                    <a:pt x="99" y="72"/>
                  </a:lnTo>
                  <a:lnTo>
                    <a:pt x="99" y="72"/>
                  </a:lnTo>
                  <a:lnTo>
                    <a:pt x="100" y="75"/>
                  </a:lnTo>
                  <a:lnTo>
                    <a:pt x="101" y="78"/>
                  </a:lnTo>
                  <a:lnTo>
                    <a:pt x="101" y="78"/>
                  </a:lnTo>
                  <a:lnTo>
                    <a:pt x="100" y="81"/>
                  </a:lnTo>
                  <a:lnTo>
                    <a:pt x="99" y="83"/>
                  </a:lnTo>
                  <a:lnTo>
                    <a:pt x="95" y="85"/>
                  </a:lnTo>
                  <a:lnTo>
                    <a:pt x="92" y="87"/>
                  </a:lnTo>
                  <a:lnTo>
                    <a:pt x="92" y="87"/>
                  </a:lnTo>
                  <a:lnTo>
                    <a:pt x="89" y="85"/>
                  </a:lnTo>
                  <a:lnTo>
                    <a:pt x="87" y="83"/>
                  </a:lnTo>
                  <a:lnTo>
                    <a:pt x="85" y="81"/>
                  </a:lnTo>
                  <a:lnTo>
                    <a:pt x="85" y="78"/>
                  </a:lnTo>
                  <a:lnTo>
                    <a:pt x="85" y="78"/>
                  </a:lnTo>
                  <a:lnTo>
                    <a:pt x="84" y="75"/>
                  </a:lnTo>
                  <a:lnTo>
                    <a:pt x="83" y="72"/>
                  </a:lnTo>
                  <a:lnTo>
                    <a:pt x="80" y="71"/>
                  </a:lnTo>
                  <a:lnTo>
                    <a:pt x="77" y="70"/>
                  </a:lnTo>
                  <a:lnTo>
                    <a:pt x="77" y="70"/>
                  </a:lnTo>
                  <a:lnTo>
                    <a:pt x="75" y="71"/>
                  </a:lnTo>
                  <a:lnTo>
                    <a:pt x="72" y="72"/>
                  </a:lnTo>
                  <a:lnTo>
                    <a:pt x="71" y="75"/>
                  </a:lnTo>
                  <a:lnTo>
                    <a:pt x="71" y="78"/>
                  </a:lnTo>
                  <a:lnTo>
                    <a:pt x="71" y="78"/>
                  </a:lnTo>
                  <a:lnTo>
                    <a:pt x="71" y="84"/>
                  </a:lnTo>
                  <a:lnTo>
                    <a:pt x="74" y="91"/>
                  </a:lnTo>
                  <a:lnTo>
                    <a:pt x="78" y="95"/>
                  </a:lnTo>
                  <a:lnTo>
                    <a:pt x="84" y="98"/>
                  </a:lnTo>
                  <a:lnTo>
                    <a:pt x="2" y="298"/>
                  </a:lnTo>
                  <a:lnTo>
                    <a:pt x="2" y="298"/>
                  </a:lnTo>
                  <a:lnTo>
                    <a:pt x="2" y="300"/>
                  </a:lnTo>
                  <a:lnTo>
                    <a:pt x="2" y="303"/>
                  </a:lnTo>
                  <a:lnTo>
                    <a:pt x="0" y="304"/>
                  </a:lnTo>
                  <a:lnTo>
                    <a:pt x="0" y="304"/>
                  </a:lnTo>
                  <a:lnTo>
                    <a:pt x="4" y="310"/>
                  </a:lnTo>
                  <a:lnTo>
                    <a:pt x="8" y="314"/>
                  </a:lnTo>
                  <a:lnTo>
                    <a:pt x="12" y="320"/>
                  </a:lnTo>
                  <a:lnTo>
                    <a:pt x="18" y="324"/>
                  </a:lnTo>
                  <a:lnTo>
                    <a:pt x="24" y="328"/>
                  </a:lnTo>
                  <a:lnTo>
                    <a:pt x="32" y="333"/>
                  </a:lnTo>
                  <a:lnTo>
                    <a:pt x="39" y="336"/>
                  </a:lnTo>
                  <a:lnTo>
                    <a:pt x="48" y="339"/>
                  </a:lnTo>
                  <a:lnTo>
                    <a:pt x="50" y="339"/>
                  </a:lnTo>
                  <a:lnTo>
                    <a:pt x="135" y="339"/>
                  </a:lnTo>
                  <a:lnTo>
                    <a:pt x="138" y="339"/>
                  </a:lnTo>
                  <a:lnTo>
                    <a:pt x="138" y="339"/>
                  </a:lnTo>
                  <a:lnTo>
                    <a:pt x="146" y="336"/>
                  </a:lnTo>
                  <a:lnTo>
                    <a:pt x="154" y="333"/>
                  </a:lnTo>
                  <a:lnTo>
                    <a:pt x="161" y="328"/>
                  </a:lnTo>
                  <a:lnTo>
                    <a:pt x="168" y="324"/>
                  </a:lnTo>
                  <a:lnTo>
                    <a:pt x="173" y="320"/>
                  </a:lnTo>
                  <a:lnTo>
                    <a:pt x="179" y="314"/>
                  </a:lnTo>
                  <a:lnTo>
                    <a:pt x="183" y="310"/>
                  </a:lnTo>
                  <a:lnTo>
                    <a:pt x="186" y="304"/>
                  </a:lnTo>
                  <a:lnTo>
                    <a:pt x="185" y="303"/>
                  </a:lnTo>
                  <a:lnTo>
                    <a:pt x="185" y="303"/>
                  </a:lnTo>
                  <a:lnTo>
                    <a:pt x="185" y="300"/>
                  </a:lnTo>
                  <a:lnTo>
                    <a:pt x="184" y="298"/>
                  </a:lnTo>
                  <a:lnTo>
                    <a:pt x="102" y="98"/>
                  </a:lnTo>
                  <a:lnTo>
                    <a:pt x="102" y="98"/>
                  </a:lnTo>
                  <a:lnTo>
                    <a:pt x="107" y="95"/>
                  </a:lnTo>
                  <a:lnTo>
                    <a:pt x="112" y="90"/>
                  </a:lnTo>
                  <a:lnTo>
                    <a:pt x="114" y="84"/>
                  </a:lnTo>
                  <a:lnTo>
                    <a:pt x="115" y="78"/>
                  </a:lnTo>
                  <a:lnTo>
                    <a:pt x="115" y="78"/>
                  </a:lnTo>
                  <a:lnTo>
                    <a:pt x="114" y="70"/>
                  </a:lnTo>
                  <a:lnTo>
                    <a:pt x="114" y="70"/>
                  </a:lnTo>
                  <a:lnTo>
                    <a:pt x="145" y="64"/>
                  </a:lnTo>
                  <a:lnTo>
                    <a:pt x="178" y="58"/>
                  </a:lnTo>
                  <a:lnTo>
                    <a:pt x="212" y="54"/>
                  </a:lnTo>
                  <a:lnTo>
                    <a:pt x="249" y="53"/>
                  </a:lnTo>
                  <a:lnTo>
                    <a:pt x="249" y="211"/>
                  </a:lnTo>
                  <a:lnTo>
                    <a:pt x="249" y="211"/>
                  </a:lnTo>
                  <a:lnTo>
                    <a:pt x="246" y="222"/>
                  </a:lnTo>
                  <a:lnTo>
                    <a:pt x="243" y="233"/>
                  </a:lnTo>
                  <a:lnTo>
                    <a:pt x="241" y="244"/>
                  </a:lnTo>
                  <a:lnTo>
                    <a:pt x="241" y="255"/>
                  </a:lnTo>
                  <a:lnTo>
                    <a:pt x="241" y="267"/>
                  </a:lnTo>
                  <a:lnTo>
                    <a:pt x="243" y="278"/>
                  </a:lnTo>
                  <a:lnTo>
                    <a:pt x="246" y="288"/>
                  </a:lnTo>
                  <a:lnTo>
                    <a:pt x="249" y="299"/>
                  </a:lnTo>
                  <a:lnTo>
                    <a:pt x="249" y="299"/>
                  </a:lnTo>
                  <a:lnTo>
                    <a:pt x="249" y="300"/>
                  </a:lnTo>
                  <a:lnTo>
                    <a:pt x="249" y="341"/>
                  </a:lnTo>
                  <a:lnTo>
                    <a:pt x="249" y="341"/>
                  </a:lnTo>
                  <a:lnTo>
                    <a:pt x="249" y="346"/>
                  </a:lnTo>
                  <a:lnTo>
                    <a:pt x="248" y="352"/>
                  </a:lnTo>
                  <a:lnTo>
                    <a:pt x="246" y="358"/>
                  </a:lnTo>
                  <a:lnTo>
                    <a:pt x="242" y="364"/>
                  </a:lnTo>
                  <a:lnTo>
                    <a:pt x="238" y="371"/>
                  </a:lnTo>
                  <a:lnTo>
                    <a:pt x="230" y="376"/>
                  </a:lnTo>
                  <a:lnTo>
                    <a:pt x="222" y="381"/>
                  </a:lnTo>
                  <a:lnTo>
                    <a:pt x="210" y="385"/>
                  </a:lnTo>
                  <a:lnTo>
                    <a:pt x="206" y="386"/>
                  </a:lnTo>
                  <a:lnTo>
                    <a:pt x="205" y="391"/>
                  </a:lnTo>
                  <a:lnTo>
                    <a:pt x="192" y="391"/>
                  </a:lnTo>
                  <a:lnTo>
                    <a:pt x="192" y="429"/>
                  </a:lnTo>
                  <a:lnTo>
                    <a:pt x="186" y="429"/>
                  </a:lnTo>
                  <a:lnTo>
                    <a:pt x="186" y="467"/>
                  </a:lnTo>
                  <a:lnTo>
                    <a:pt x="345" y="467"/>
                  </a:lnTo>
                  <a:lnTo>
                    <a:pt x="345" y="429"/>
                  </a:lnTo>
                  <a:lnTo>
                    <a:pt x="340" y="429"/>
                  </a:lnTo>
                  <a:lnTo>
                    <a:pt x="340" y="391"/>
                  </a:lnTo>
                  <a:lnTo>
                    <a:pt x="327" y="391"/>
                  </a:lnTo>
                  <a:lnTo>
                    <a:pt x="327" y="386"/>
                  </a:lnTo>
                  <a:lnTo>
                    <a:pt x="321" y="385"/>
                  </a:lnTo>
                  <a:lnTo>
                    <a:pt x="321" y="385"/>
                  </a:lnTo>
                  <a:lnTo>
                    <a:pt x="311" y="382"/>
                  </a:lnTo>
                  <a:lnTo>
                    <a:pt x="304" y="379"/>
                  </a:lnTo>
                  <a:lnTo>
                    <a:pt x="297" y="375"/>
                  </a:lnTo>
                  <a:lnTo>
                    <a:pt x="292" y="371"/>
                  </a:lnTo>
                  <a:lnTo>
                    <a:pt x="288" y="364"/>
                  </a:lnTo>
                  <a:lnTo>
                    <a:pt x="286" y="358"/>
                  </a:lnTo>
                  <a:lnTo>
                    <a:pt x="283" y="350"/>
                  </a:lnTo>
                  <a:lnTo>
                    <a:pt x="282" y="341"/>
                  </a:lnTo>
                  <a:lnTo>
                    <a:pt x="282" y="299"/>
                  </a:lnTo>
                  <a:lnTo>
                    <a:pt x="282" y="299"/>
                  </a:lnTo>
                  <a:lnTo>
                    <a:pt x="286" y="288"/>
                  </a:lnTo>
                  <a:lnTo>
                    <a:pt x="289" y="278"/>
                  </a:lnTo>
                  <a:lnTo>
                    <a:pt x="290" y="266"/>
                  </a:lnTo>
                  <a:lnTo>
                    <a:pt x="290" y="255"/>
                  </a:lnTo>
                  <a:lnTo>
                    <a:pt x="290" y="244"/>
                  </a:lnTo>
                  <a:lnTo>
                    <a:pt x="289" y="233"/>
                  </a:lnTo>
                  <a:lnTo>
                    <a:pt x="286" y="222"/>
                  </a:lnTo>
                  <a:lnTo>
                    <a:pt x="282" y="211"/>
                  </a:lnTo>
                  <a:lnTo>
                    <a:pt x="282" y="53"/>
                  </a:lnTo>
                  <a:lnTo>
                    <a:pt x="282" y="53"/>
                  </a:lnTo>
                  <a:lnTo>
                    <a:pt x="319" y="54"/>
                  </a:lnTo>
                  <a:lnTo>
                    <a:pt x="354" y="58"/>
                  </a:lnTo>
                  <a:lnTo>
                    <a:pt x="387" y="64"/>
                  </a:lnTo>
                  <a:lnTo>
                    <a:pt x="417" y="70"/>
                  </a:lnTo>
                  <a:lnTo>
                    <a:pt x="417" y="70"/>
                  </a:lnTo>
                  <a:lnTo>
                    <a:pt x="416" y="78"/>
                  </a:lnTo>
                  <a:lnTo>
                    <a:pt x="416" y="78"/>
                  </a:lnTo>
                  <a:lnTo>
                    <a:pt x="417" y="84"/>
                  </a:lnTo>
                  <a:lnTo>
                    <a:pt x="421" y="90"/>
                  </a:lnTo>
                  <a:lnTo>
                    <a:pt x="424" y="95"/>
                  </a:lnTo>
                  <a:lnTo>
                    <a:pt x="429" y="98"/>
                  </a:lnTo>
                  <a:lnTo>
                    <a:pt x="347" y="298"/>
                  </a:lnTo>
                  <a:lnTo>
                    <a:pt x="347" y="298"/>
                  </a:lnTo>
                  <a:lnTo>
                    <a:pt x="346" y="300"/>
                  </a:lnTo>
                  <a:lnTo>
                    <a:pt x="347" y="303"/>
                  </a:lnTo>
                  <a:lnTo>
                    <a:pt x="346" y="304"/>
                  </a:lnTo>
                  <a:lnTo>
                    <a:pt x="346" y="304"/>
                  </a:lnTo>
                  <a:lnTo>
                    <a:pt x="349" y="310"/>
                  </a:lnTo>
                  <a:lnTo>
                    <a:pt x="354" y="314"/>
                  </a:lnTo>
                  <a:lnTo>
                    <a:pt x="358" y="320"/>
                  </a:lnTo>
                  <a:lnTo>
                    <a:pt x="363" y="324"/>
                  </a:lnTo>
                  <a:lnTo>
                    <a:pt x="370" y="328"/>
                  </a:lnTo>
                  <a:lnTo>
                    <a:pt x="377" y="333"/>
                  </a:lnTo>
                  <a:lnTo>
                    <a:pt x="385" y="336"/>
                  </a:lnTo>
                  <a:lnTo>
                    <a:pt x="394" y="339"/>
                  </a:lnTo>
                  <a:lnTo>
                    <a:pt x="396" y="339"/>
                  </a:lnTo>
                  <a:lnTo>
                    <a:pt x="481" y="339"/>
                  </a:lnTo>
                  <a:lnTo>
                    <a:pt x="483" y="339"/>
                  </a:lnTo>
                  <a:lnTo>
                    <a:pt x="483" y="339"/>
                  </a:lnTo>
                  <a:lnTo>
                    <a:pt x="492" y="336"/>
                  </a:lnTo>
                  <a:lnTo>
                    <a:pt x="499" y="333"/>
                  </a:lnTo>
                  <a:lnTo>
                    <a:pt x="507" y="328"/>
                  </a:lnTo>
                  <a:lnTo>
                    <a:pt x="513" y="324"/>
                  </a:lnTo>
                  <a:lnTo>
                    <a:pt x="519" y="320"/>
                  </a:lnTo>
                  <a:lnTo>
                    <a:pt x="524" y="314"/>
                  </a:lnTo>
                  <a:lnTo>
                    <a:pt x="527" y="310"/>
                  </a:lnTo>
                  <a:lnTo>
                    <a:pt x="531" y="304"/>
                  </a:lnTo>
                  <a:lnTo>
                    <a:pt x="531" y="303"/>
                  </a:lnTo>
                  <a:close/>
                  <a:moveTo>
                    <a:pt x="266" y="15"/>
                  </a:moveTo>
                  <a:lnTo>
                    <a:pt x="266" y="15"/>
                  </a:lnTo>
                  <a:lnTo>
                    <a:pt x="269" y="15"/>
                  </a:lnTo>
                  <a:lnTo>
                    <a:pt x="273" y="17"/>
                  </a:lnTo>
                  <a:lnTo>
                    <a:pt x="275" y="21"/>
                  </a:lnTo>
                  <a:lnTo>
                    <a:pt x="275" y="24"/>
                  </a:lnTo>
                  <a:lnTo>
                    <a:pt x="275" y="24"/>
                  </a:lnTo>
                  <a:lnTo>
                    <a:pt x="275" y="27"/>
                  </a:lnTo>
                  <a:lnTo>
                    <a:pt x="273" y="30"/>
                  </a:lnTo>
                  <a:lnTo>
                    <a:pt x="269" y="33"/>
                  </a:lnTo>
                  <a:lnTo>
                    <a:pt x="266" y="34"/>
                  </a:lnTo>
                  <a:lnTo>
                    <a:pt x="266" y="34"/>
                  </a:lnTo>
                  <a:lnTo>
                    <a:pt x="262" y="33"/>
                  </a:lnTo>
                  <a:lnTo>
                    <a:pt x="260" y="30"/>
                  </a:lnTo>
                  <a:lnTo>
                    <a:pt x="257" y="27"/>
                  </a:lnTo>
                  <a:lnTo>
                    <a:pt x="256" y="24"/>
                  </a:lnTo>
                  <a:lnTo>
                    <a:pt x="256" y="24"/>
                  </a:lnTo>
                  <a:lnTo>
                    <a:pt x="257" y="21"/>
                  </a:lnTo>
                  <a:lnTo>
                    <a:pt x="260" y="17"/>
                  </a:lnTo>
                  <a:lnTo>
                    <a:pt x="262" y="15"/>
                  </a:lnTo>
                  <a:lnTo>
                    <a:pt x="266" y="15"/>
                  </a:lnTo>
                  <a:lnTo>
                    <a:pt x="266" y="15"/>
                  </a:lnTo>
                  <a:close/>
                  <a:moveTo>
                    <a:pt x="134" y="325"/>
                  </a:moveTo>
                  <a:lnTo>
                    <a:pt x="51" y="325"/>
                  </a:lnTo>
                  <a:lnTo>
                    <a:pt x="51" y="325"/>
                  </a:lnTo>
                  <a:lnTo>
                    <a:pt x="41" y="322"/>
                  </a:lnTo>
                  <a:lnTo>
                    <a:pt x="34" y="318"/>
                  </a:lnTo>
                  <a:lnTo>
                    <a:pt x="26" y="313"/>
                  </a:lnTo>
                  <a:lnTo>
                    <a:pt x="21" y="308"/>
                  </a:lnTo>
                  <a:lnTo>
                    <a:pt x="166" y="308"/>
                  </a:lnTo>
                  <a:lnTo>
                    <a:pt x="166" y="308"/>
                  </a:lnTo>
                  <a:lnTo>
                    <a:pt x="159" y="313"/>
                  </a:lnTo>
                  <a:lnTo>
                    <a:pt x="152" y="318"/>
                  </a:lnTo>
                  <a:lnTo>
                    <a:pt x="144" y="322"/>
                  </a:lnTo>
                  <a:lnTo>
                    <a:pt x="134" y="325"/>
                  </a:lnTo>
                  <a:lnTo>
                    <a:pt x="134" y="325"/>
                  </a:lnTo>
                  <a:close/>
                  <a:moveTo>
                    <a:pt x="19" y="294"/>
                  </a:moveTo>
                  <a:lnTo>
                    <a:pt x="93" y="114"/>
                  </a:lnTo>
                  <a:lnTo>
                    <a:pt x="167" y="294"/>
                  </a:lnTo>
                  <a:lnTo>
                    <a:pt x="19" y="294"/>
                  </a:lnTo>
                  <a:close/>
                  <a:moveTo>
                    <a:pt x="270" y="217"/>
                  </a:moveTo>
                  <a:lnTo>
                    <a:pt x="270" y="217"/>
                  </a:lnTo>
                  <a:lnTo>
                    <a:pt x="273" y="227"/>
                  </a:lnTo>
                  <a:lnTo>
                    <a:pt x="275" y="237"/>
                  </a:lnTo>
                  <a:lnTo>
                    <a:pt x="276" y="245"/>
                  </a:lnTo>
                  <a:lnTo>
                    <a:pt x="276" y="255"/>
                  </a:lnTo>
                  <a:lnTo>
                    <a:pt x="276" y="265"/>
                  </a:lnTo>
                  <a:lnTo>
                    <a:pt x="275" y="274"/>
                  </a:lnTo>
                  <a:lnTo>
                    <a:pt x="273" y="283"/>
                  </a:lnTo>
                  <a:lnTo>
                    <a:pt x="270" y="293"/>
                  </a:lnTo>
                  <a:lnTo>
                    <a:pt x="262" y="293"/>
                  </a:lnTo>
                  <a:lnTo>
                    <a:pt x="262" y="293"/>
                  </a:lnTo>
                  <a:lnTo>
                    <a:pt x="259" y="283"/>
                  </a:lnTo>
                  <a:lnTo>
                    <a:pt x="256" y="274"/>
                  </a:lnTo>
                  <a:lnTo>
                    <a:pt x="255" y="265"/>
                  </a:lnTo>
                  <a:lnTo>
                    <a:pt x="255" y="255"/>
                  </a:lnTo>
                  <a:lnTo>
                    <a:pt x="255" y="245"/>
                  </a:lnTo>
                  <a:lnTo>
                    <a:pt x="256" y="237"/>
                  </a:lnTo>
                  <a:lnTo>
                    <a:pt x="259" y="227"/>
                  </a:lnTo>
                  <a:lnTo>
                    <a:pt x="262" y="217"/>
                  </a:lnTo>
                  <a:lnTo>
                    <a:pt x="270" y="217"/>
                  </a:lnTo>
                  <a:close/>
                  <a:moveTo>
                    <a:pt x="331" y="453"/>
                  </a:moveTo>
                  <a:lnTo>
                    <a:pt x="200" y="453"/>
                  </a:lnTo>
                  <a:lnTo>
                    <a:pt x="200" y="443"/>
                  </a:lnTo>
                  <a:lnTo>
                    <a:pt x="331" y="443"/>
                  </a:lnTo>
                  <a:lnTo>
                    <a:pt x="331" y="453"/>
                  </a:lnTo>
                  <a:close/>
                  <a:moveTo>
                    <a:pt x="207" y="429"/>
                  </a:moveTo>
                  <a:lnTo>
                    <a:pt x="207" y="406"/>
                  </a:lnTo>
                  <a:lnTo>
                    <a:pt x="326" y="406"/>
                  </a:lnTo>
                  <a:lnTo>
                    <a:pt x="326" y="429"/>
                  </a:lnTo>
                  <a:lnTo>
                    <a:pt x="207" y="429"/>
                  </a:lnTo>
                  <a:close/>
                  <a:moveTo>
                    <a:pt x="296" y="391"/>
                  </a:moveTo>
                  <a:lnTo>
                    <a:pt x="235" y="391"/>
                  </a:lnTo>
                  <a:lnTo>
                    <a:pt x="235" y="391"/>
                  </a:lnTo>
                  <a:lnTo>
                    <a:pt x="241" y="386"/>
                  </a:lnTo>
                  <a:lnTo>
                    <a:pt x="248" y="380"/>
                  </a:lnTo>
                  <a:lnTo>
                    <a:pt x="252" y="375"/>
                  </a:lnTo>
                  <a:lnTo>
                    <a:pt x="256" y="368"/>
                  </a:lnTo>
                  <a:lnTo>
                    <a:pt x="260" y="362"/>
                  </a:lnTo>
                  <a:lnTo>
                    <a:pt x="262" y="355"/>
                  </a:lnTo>
                  <a:lnTo>
                    <a:pt x="263" y="348"/>
                  </a:lnTo>
                  <a:lnTo>
                    <a:pt x="263" y="341"/>
                  </a:lnTo>
                  <a:lnTo>
                    <a:pt x="263" y="307"/>
                  </a:lnTo>
                  <a:lnTo>
                    <a:pt x="268" y="307"/>
                  </a:lnTo>
                  <a:lnTo>
                    <a:pt x="268" y="341"/>
                  </a:lnTo>
                  <a:lnTo>
                    <a:pt x="268" y="341"/>
                  </a:lnTo>
                  <a:lnTo>
                    <a:pt x="269" y="348"/>
                  </a:lnTo>
                  <a:lnTo>
                    <a:pt x="269" y="354"/>
                  </a:lnTo>
                  <a:lnTo>
                    <a:pt x="272" y="362"/>
                  </a:lnTo>
                  <a:lnTo>
                    <a:pt x="274" y="368"/>
                  </a:lnTo>
                  <a:lnTo>
                    <a:pt x="278" y="375"/>
                  </a:lnTo>
                  <a:lnTo>
                    <a:pt x="282" y="380"/>
                  </a:lnTo>
                  <a:lnTo>
                    <a:pt x="289" y="386"/>
                  </a:lnTo>
                  <a:lnTo>
                    <a:pt x="296" y="391"/>
                  </a:lnTo>
                  <a:lnTo>
                    <a:pt x="296" y="391"/>
                  </a:lnTo>
                  <a:close/>
                  <a:moveTo>
                    <a:pt x="268" y="203"/>
                  </a:moveTo>
                  <a:lnTo>
                    <a:pt x="263" y="203"/>
                  </a:lnTo>
                  <a:lnTo>
                    <a:pt x="263" y="53"/>
                  </a:lnTo>
                  <a:lnTo>
                    <a:pt x="263" y="53"/>
                  </a:lnTo>
                  <a:lnTo>
                    <a:pt x="266" y="53"/>
                  </a:lnTo>
                  <a:lnTo>
                    <a:pt x="266" y="53"/>
                  </a:lnTo>
                  <a:lnTo>
                    <a:pt x="268" y="53"/>
                  </a:lnTo>
                  <a:lnTo>
                    <a:pt x="268" y="203"/>
                  </a:lnTo>
                  <a:close/>
                  <a:moveTo>
                    <a:pt x="512" y="294"/>
                  </a:moveTo>
                  <a:lnTo>
                    <a:pt x="364" y="294"/>
                  </a:lnTo>
                  <a:lnTo>
                    <a:pt x="439" y="114"/>
                  </a:lnTo>
                  <a:lnTo>
                    <a:pt x="512" y="294"/>
                  </a:lnTo>
                  <a:close/>
                  <a:moveTo>
                    <a:pt x="480" y="325"/>
                  </a:moveTo>
                  <a:lnTo>
                    <a:pt x="397" y="325"/>
                  </a:lnTo>
                  <a:lnTo>
                    <a:pt x="397" y="325"/>
                  </a:lnTo>
                  <a:lnTo>
                    <a:pt x="387" y="322"/>
                  </a:lnTo>
                  <a:lnTo>
                    <a:pt x="380" y="318"/>
                  </a:lnTo>
                  <a:lnTo>
                    <a:pt x="372" y="313"/>
                  </a:lnTo>
                  <a:lnTo>
                    <a:pt x="367" y="308"/>
                  </a:lnTo>
                  <a:lnTo>
                    <a:pt x="511" y="308"/>
                  </a:lnTo>
                  <a:lnTo>
                    <a:pt x="511" y="308"/>
                  </a:lnTo>
                  <a:lnTo>
                    <a:pt x="505" y="313"/>
                  </a:lnTo>
                  <a:lnTo>
                    <a:pt x="497" y="318"/>
                  </a:lnTo>
                  <a:lnTo>
                    <a:pt x="490" y="322"/>
                  </a:lnTo>
                  <a:lnTo>
                    <a:pt x="480" y="325"/>
                  </a:lnTo>
                  <a:lnTo>
                    <a:pt x="480" y="325"/>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grpSp>
      <p:grpSp>
        <p:nvGrpSpPr>
          <p:cNvPr id="57" name="Group 26"/>
          <p:cNvGrpSpPr/>
          <p:nvPr/>
        </p:nvGrpSpPr>
        <p:grpSpPr>
          <a:xfrm>
            <a:off x="3430614" y="4185293"/>
            <a:ext cx="894896" cy="894896"/>
            <a:chOff x="3430614" y="4099568"/>
            <a:chExt cx="894896" cy="894896"/>
          </a:xfrm>
        </p:grpSpPr>
        <p:sp>
          <p:nvSpPr>
            <p:cNvPr id="58" name="Oval 142"/>
            <p:cNvSpPr/>
            <p:nvPr/>
          </p:nvSpPr>
          <p:spPr>
            <a:xfrm flipH="1">
              <a:off x="3430614" y="4099568"/>
              <a:ext cx="894896" cy="894896"/>
            </a:xfrm>
            <a:prstGeom prst="ellipse">
              <a:avLst/>
            </a:prstGeom>
            <a:gradFill flip="none" rotWithShape="1">
              <a:gsLst>
                <a:gs pos="0">
                  <a:srgbClr val="0070C0"/>
                </a:gs>
                <a:gs pos="100000">
                  <a:srgbClr val="00B0F0"/>
                </a:gs>
              </a:gsLst>
              <a:lin ang="0" scaled="1"/>
              <a:tileRect/>
            </a:gradFill>
            <a:ln w="3175">
              <a:solidFill>
                <a:schemeClr val="bg1"/>
              </a:solidFill>
            </a:ln>
            <a:effectLst>
              <a:outerShdw blurRad="88900" dist="63500" dir="5400000" sx="99000" sy="99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nvGrpSpPr>
            <p:cNvPr id="59" name="Group 176"/>
            <p:cNvGrpSpPr/>
            <p:nvPr/>
          </p:nvGrpSpPr>
          <p:grpSpPr>
            <a:xfrm>
              <a:off x="3622548" y="4292038"/>
              <a:ext cx="511028" cy="509956"/>
              <a:chOff x="5138738" y="4373563"/>
              <a:chExt cx="755650" cy="754063"/>
            </a:xfrm>
            <a:solidFill>
              <a:schemeClr val="bg1">
                <a:lumMod val="95000"/>
              </a:schemeClr>
            </a:solidFill>
          </p:grpSpPr>
          <p:sp>
            <p:nvSpPr>
              <p:cNvPr id="60" name="Freeform 177"/>
              <p:cNvSpPr>
                <a:spLocks noEditPoints="1"/>
              </p:cNvSpPr>
              <p:nvPr/>
            </p:nvSpPr>
            <p:spPr bwMode="auto">
              <a:xfrm>
                <a:off x="5138738" y="4373563"/>
                <a:ext cx="755650" cy="754063"/>
              </a:xfrm>
              <a:custGeom>
                <a:avLst/>
                <a:gdLst>
                  <a:gd name="T0" fmla="*/ 214 w 476"/>
                  <a:gd name="T1" fmla="*/ 1 h 475"/>
                  <a:gd name="T2" fmla="*/ 146 w 476"/>
                  <a:gd name="T3" fmla="*/ 20 h 475"/>
                  <a:gd name="T4" fmla="*/ 87 w 476"/>
                  <a:gd name="T5" fmla="*/ 55 h 475"/>
                  <a:gd name="T6" fmla="*/ 41 w 476"/>
                  <a:gd name="T7" fmla="*/ 105 h 475"/>
                  <a:gd name="T8" fmla="*/ 11 w 476"/>
                  <a:gd name="T9" fmla="*/ 167 h 475"/>
                  <a:gd name="T10" fmla="*/ 0 w 476"/>
                  <a:gd name="T11" fmla="*/ 238 h 475"/>
                  <a:gd name="T12" fmla="*/ 6 w 476"/>
                  <a:gd name="T13" fmla="*/ 286 h 475"/>
                  <a:gd name="T14" fmla="*/ 30 w 476"/>
                  <a:gd name="T15" fmla="*/ 351 h 475"/>
                  <a:gd name="T16" fmla="*/ 71 w 476"/>
                  <a:gd name="T17" fmla="*/ 406 h 475"/>
                  <a:gd name="T18" fmla="*/ 125 w 476"/>
                  <a:gd name="T19" fmla="*/ 447 h 475"/>
                  <a:gd name="T20" fmla="*/ 190 w 476"/>
                  <a:gd name="T21" fmla="*/ 471 h 475"/>
                  <a:gd name="T22" fmla="*/ 238 w 476"/>
                  <a:gd name="T23" fmla="*/ 475 h 475"/>
                  <a:gd name="T24" fmla="*/ 309 w 476"/>
                  <a:gd name="T25" fmla="*/ 464 h 475"/>
                  <a:gd name="T26" fmla="*/ 371 w 476"/>
                  <a:gd name="T27" fmla="*/ 435 h 475"/>
                  <a:gd name="T28" fmla="*/ 422 w 476"/>
                  <a:gd name="T29" fmla="*/ 389 h 475"/>
                  <a:gd name="T30" fmla="*/ 457 w 476"/>
                  <a:gd name="T31" fmla="*/ 331 h 475"/>
                  <a:gd name="T32" fmla="*/ 474 w 476"/>
                  <a:gd name="T33" fmla="*/ 263 h 475"/>
                  <a:gd name="T34" fmla="*/ 474 w 476"/>
                  <a:gd name="T35" fmla="*/ 214 h 475"/>
                  <a:gd name="T36" fmla="*/ 457 w 476"/>
                  <a:gd name="T37" fmla="*/ 146 h 475"/>
                  <a:gd name="T38" fmla="*/ 422 w 476"/>
                  <a:gd name="T39" fmla="*/ 86 h 475"/>
                  <a:gd name="T40" fmla="*/ 371 w 476"/>
                  <a:gd name="T41" fmla="*/ 41 h 475"/>
                  <a:gd name="T42" fmla="*/ 309 w 476"/>
                  <a:gd name="T43" fmla="*/ 11 h 475"/>
                  <a:gd name="T44" fmla="*/ 238 w 476"/>
                  <a:gd name="T45" fmla="*/ 0 h 475"/>
                  <a:gd name="T46" fmla="*/ 238 w 476"/>
                  <a:gd name="T47" fmla="*/ 461 h 475"/>
                  <a:gd name="T48" fmla="*/ 172 w 476"/>
                  <a:gd name="T49" fmla="*/ 452 h 475"/>
                  <a:gd name="T50" fmla="*/ 114 w 476"/>
                  <a:gd name="T51" fmla="*/ 423 h 475"/>
                  <a:gd name="T52" fmla="*/ 66 w 476"/>
                  <a:gd name="T53" fmla="*/ 380 h 475"/>
                  <a:gd name="T54" fmla="*/ 33 w 476"/>
                  <a:gd name="T55" fmla="*/ 325 h 475"/>
                  <a:gd name="T56" fmla="*/ 15 w 476"/>
                  <a:gd name="T57" fmla="*/ 260 h 475"/>
                  <a:gd name="T58" fmla="*/ 15 w 476"/>
                  <a:gd name="T59" fmla="*/ 215 h 475"/>
                  <a:gd name="T60" fmla="*/ 33 w 476"/>
                  <a:gd name="T61" fmla="*/ 151 h 475"/>
                  <a:gd name="T62" fmla="*/ 66 w 476"/>
                  <a:gd name="T63" fmla="*/ 96 h 475"/>
                  <a:gd name="T64" fmla="*/ 114 w 476"/>
                  <a:gd name="T65" fmla="*/ 53 h 475"/>
                  <a:gd name="T66" fmla="*/ 172 w 476"/>
                  <a:gd name="T67" fmla="*/ 25 h 475"/>
                  <a:gd name="T68" fmla="*/ 238 w 476"/>
                  <a:gd name="T69" fmla="*/ 14 h 475"/>
                  <a:gd name="T70" fmla="*/ 283 w 476"/>
                  <a:gd name="T71" fmla="*/ 20 h 475"/>
                  <a:gd name="T72" fmla="*/ 345 w 476"/>
                  <a:gd name="T73" fmla="*/ 41 h 475"/>
                  <a:gd name="T74" fmla="*/ 396 w 476"/>
                  <a:gd name="T75" fmla="*/ 80 h 475"/>
                  <a:gd name="T76" fmla="*/ 435 w 476"/>
                  <a:gd name="T77" fmla="*/ 132 h 475"/>
                  <a:gd name="T78" fmla="*/ 457 w 476"/>
                  <a:gd name="T79" fmla="*/ 193 h 475"/>
                  <a:gd name="T80" fmla="*/ 462 w 476"/>
                  <a:gd name="T81" fmla="*/ 238 h 475"/>
                  <a:gd name="T82" fmla="*/ 452 w 476"/>
                  <a:gd name="T83" fmla="*/ 305 h 475"/>
                  <a:gd name="T84" fmla="*/ 424 w 476"/>
                  <a:gd name="T85" fmla="*/ 363 h 475"/>
                  <a:gd name="T86" fmla="*/ 381 w 476"/>
                  <a:gd name="T87" fmla="*/ 410 h 475"/>
                  <a:gd name="T88" fmla="*/ 325 w 476"/>
                  <a:gd name="T89" fmla="*/ 444 h 475"/>
                  <a:gd name="T90" fmla="*/ 261 w 476"/>
                  <a:gd name="T91" fmla="*/ 460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76" h="475">
                    <a:moveTo>
                      <a:pt x="238" y="0"/>
                    </a:moveTo>
                    <a:lnTo>
                      <a:pt x="238" y="0"/>
                    </a:lnTo>
                    <a:lnTo>
                      <a:pt x="214" y="1"/>
                    </a:lnTo>
                    <a:lnTo>
                      <a:pt x="190" y="5"/>
                    </a:lnTo>
                    <a:lnTo>
                      <a:pt x="168" y="11"/>
                    </a:lnTo>
                    <a:lnTo>
                      <a:pt x="146" y="20"/>
                    </a:lnTo>
                    <a:lnTo>
                      <a:pt x="125" y="29"/>
                    </a:lnTo>
                    <a:lnTo>
                      <a:pt x="105" y="41"/>
                    </a:lnTo>
                    <a:lnTo>
                      <a:pt x="87" y="55"/>
                    </a:lnTo>
                    <a:lnTo>
                      <a:pt x="71" y="70"/>
                    </a:lnTo>
                    <a:lnTo>
                      <a:pt x="54" y="86"/>
                    </a:lnTo>
                    <a:lnTo>
                      <a:pt x="41" y="105"/>
                    </a:lnTo>
                    <a:lnTo>
                      <a:pt x="30" y="125"/>
                    </a:lnTo>
                    <a:lnTo>
                      <a:pt x="19" y="146"/>
                    </a:lnTo>
                    <a:lnTo>
                      <a:pt x="11" y="167"/>
                    </a:lnTo>
                    <a:lnTo>
                      <a:pt x="6" y="190"/>
                    </a:lnTo>
                    <a:lnTo>
                      <a:pt x="1" y="214"/>
                    </a:lnTo>
                    <a:lnTo>
                      <a:pt x="0" y="238"/>
                    </a:lnTo>
                    <a:lnTo>
                      <a:pt x="0" y="238"/>
                    </a:lnTo>
                    <a:lnTo>
                      <a:pt x="1" y="263"/>
                    </a:lnTo>
                    <a:lnTo>
                      <a:pt x="6" y="286"/>
                    </a:lnTo>
                    <a:lnTo>
                      <a:pt x="11" y="309"/>
                    </a:lnTo>
                    <a:lnTo>
                      <a:pt x="19" y="331"/>
                    </a:lnTo>
                    <a:lnTo>
                      <a:pt x="30" y="351"/>
                    </a:lnTo>
                    <a:lnTo>
                      <a:pt x="41" y="371"/>
                    </a:lnTo>
                    <a:lnTo>
                      <a:pt x="54" y="389"/>
                    </a:lnTo>
                    <a:lnTo>
                      <a:pt x="71" y="406"/>
                    </a:lnTo>
                    <a:lnTo>
                      <a:pt x="87" y="421"/>
                    </a:lnTo>
                    <a:lnTo>
                      <a:pt x="105" y="435"/>
                    </a:lnTo>
                    <a:lnTo>
                      <a:pt x="125" y="447"/>
                    </a:lnTo>
                    <a:lnTo>
                      <a:pt x="146" y="457"/>
                    </a:lnTo>
                    <a:lnTo>
                      <a:pt x="168" y="464"/>
                    </a:lnTo>
                    <a:lnTo>
                      <a:pt x="190" y="471"/>
                    </a:lnTo>
                    <a:lnTo>
                      <a:pt x="214" y="474"/>
                    </a:lnTo>
                    <a:lnTo>
                      <a:pt x="238" y="475"/>
                    </a:lnTo>
                    <a:lnTo>
                      <a:pt x="238" y="475"/>
                    </a:lnTo>
                    <a:lnTo>
                      <a:pt x="263" y="474"/>
                    </a:lnTo>
                    <a:lnTo>
                      <a:pt x="285" y="471"/>
                    </a:lnTo>
                    <a:lnTo>
                      <a:pt x="309" y="464"/>
                    </a:lnTo>
                    <a:lnTo>
                      <a:pt x="331" y="457"/>
                    </a:lnTo>
                    <a:lnTo>
                      <a:pt x="351" y="447"/>
                    </a:lnTo>
                    <a:lnTo>
                      <a:pt x="371" y="435"/>
                    </a:lnTo>
                    <a:lnTo>
                      <a:pt x="389" y="421"/>
                    </a:lnTo>
                    <a:lnTo>
                      <a:pt x="406" y="406"/>
                    </a:lnTo>
                    <a:lnTo>
                      <a:pt x="422" y="389"/>
                    </a:lnTo>
                    <a:lnTo>
                      <a:pt x="436" y="371"/>
                    </a:lnTo>
                    <a:lnTo>
                      <a:pt x="447" y="351"/>
                    </a:lnTo>
                    <a:lnTo>
                      <a:pt x="457" y="331"/>
                    </a:lnTo>
                    <a:lnTo>
                      <a:pt x="465" y="309"/>
                    </a:lnTo>
                    <a:lnTo>
                      <a:pt x="471" y="286"/>
                    </a:lnTo>
                    <a:lnTo>
                      <a:pt x="474" y="263"/>
                    </a:lnTo>
                    <a:lnTo>
                      <a:pt x="476" y="238"/>
                    </a:lnTo>
                    <a:lnTo>
                      <a:pt x="476" y="238"/>
                    </a:lnTo>
                    <a:lnTo>
                      <a:pt x="474" y="214"/>
                    </a:lnTo>
                    <a:lnTo>
                      <a:pt x="471" y="190"/>
                    </a:lnTo>
                    <a:lnTo>
                      <a:pt x="465" y="167"/>
                    </a:lnTo>
                    <a:lnTo>
                      <a:pt x="457" y="146"/>
                    </a:lnTo>
                    <a:lnTo>
                      <a:pt x="447" y="125"/>
                    </a:lnTo>
                    <a:lnTo>
                      <a:pt x="436" y="105"/>
                    </a:lnTo>
                    <a:lnTo>
                      <a:pt x="422" y="86"/>
                    </a:lnTo>
                    <a:lnTo>
                      <a:pt x="406" y="70"/>
                    </a:lnTo>
                    <a:lnTo>
                      <a:pt x="389" y="55"/>
                    </a:lnTo>
                    <a:lnTo>
                      <a:pt x="371" y="41"/>
                    </a:lnTo>
                    <a:lnTo>
                      <a:pt x="351" y="29"/>
                    </a:lnTo>
                    <a:lnTo>
                      <a:pt x="331" y="20"/>
                    </a:lnTo>
                    <a:lnTo>
                      <a:pt x="309" y="11"/>
                    </a:lnTo>
                    <a:lnTo>
                      <a:pt x="285" y="5"/>
                    </a:lnTo>
                    <a:lnTo>
                      <a:pt x="263" y="1"/>
                    </a:lnTo>
                    <a:lnTo>
                      <a:pt x="238" y="0"/>
                    </a:lnTo>
                    <a:lnTo>
                      <a:pt x="238" y="0"/>
                    </a:lnTo>
                    <a:close/>
                    <a:moveTo>
                      <a:pt x="238" y="461"/>
                    </a:moveTo>
                    <a:lnTo>
                      <a:pt x="238" y="461"/>
                    </a:lnTo>
                    <a:lnTo>
                      <a:pt x="215" y="460"/>
                    </a:lnTo>
                    <a:lnTo>
                      <a:pt x="194" y="457"/>
                    </a:lnTo>
                    <a:lnTo>
                      <a:pt x="172" y="452"/>
                    </a:lnTo>
                    <a:lnTo>
                      <a:pt x="152" y="444"/>
                    </a:lnTo>
                    <a:lnTo>
                      <a:pt x="132" y="434"/>
                    </a:lnTo>
                    <a:lnTo>
                      <a:pt x="114" y="423"/>
                    </a:lnTo>
                    <a:lnTo>
                      <a:pt x="96" y="410"/>
                    </a:lnTo>
                    <a:lnTo>
                      <a:pt x="80" y="396"/>
                    </a:lnTo>
                    <a:lnTo>
                      <a:pt x="66" y="380"/>
                    </a:lnTo>
                    <a:lnTo>
                      <a:pt x="53" y="363"/>
                    </a:lnTo>
                    <a:lnTo>
                      <a:pt x="41" y="345"/>
                    </a:lnTo>
                    <a:lnTo>
                      <a:pt x="33" y="325"/>
                    </a:lnTo>
                    <a:lnTo>
                      <a:pt x="25" y="305"/>
                    </a:lnTo>
                    <a:lnTo>
                      <a:pt x="19" y="283"/>
                    </a:lnTo>
                    <a:lnTo>
                      <a:pt x="15" y="260"/>
                    </a:lnTo>
                    <a:lnTo>
                      <a:pt x="14" y="238"/>
                    </a:lnTo>
                    <a:lnTo>
                      <a:pt x="14" y="238"/>
                    </a:lnTo>
                    <a:lnTo>
                      <a:pt x="15" y="215"/>
                    </a:lnTo>
                    <a:lnTo>
                      <a:pt x="19" y="193"/>
                    </a:lnTo>
                    <a:lnTo>
                      <a:pt x="25" y="172"/>
                    </a:lnTo>
                    <a:lnTo>
                      <a:pt x="33" y="151"/>
                    </a:lnTo>
                    <a:lnTo>
                      <a:pt x="41" y="132"/>
                    </a:lnTo>
                    <a:lnTo>
                      <a:pt x="53" y="113"/>
                    </a:lnTo>
                    <a:lnTo>
                      <a:pt x="66" y="96"/>
                    </a:lnTo>
                    <a:lnTo>
                      <a:pt x="80" y="80"/>
                    </a:lnTo>
                    <a:lnTo>
                      <a:pt x="96" y="66"/>
                    </a:lnTo>
                    <a:lnTo>
                      <a:pt x="114" y="53"/>
                    </a:lnTo>
                    <a:lnTo>
                      <a:pt x="132" y="41"/>
                    </a:lnTo>
                    <a:lnTo>
                      <a:pt x="152" y="32"/>
                    </a:lnTo>
                    <a:lnTo>
                      <a:pt x="172" y="25"/>
                    </a:lnTo>
                    <a:lnTo>
                      <a:pt x="194" y="20"/>
                    </a:lnTo>
                    <a:lnTo>
                      <a:pt x="215" y="15"/>
                    </a:lnTo>
                    <a:lnTo>
                      <a:pt x="238" y="14"/>
                    </a:lnTo>
                    <a:lnTo>
                      <a:pt x="238" y="14"/>
                    </a:lnTo>
                    <a:lnTo>
                      <a:pt x="261" y="15"/>
                    </a:lnTo>
                    <a:lnTo>
                      <a:pt x="283" y="20"/>
                    </a:lnTo>
                    <a:lnTo>
                      <a:pt x="305" y="25"/>
                    </a:lnTo>
                    <a:lnTo>
                      <a:pt x="325" y="32"/>
                    </a:lnTo>
                    <a:lnTo>
                      <a:pt x="345" y="41"/>
                    </a:lnTo>
                    <a:lnTo>
                      <a:pt x="363" y="53"/>
                    </a:lnTo>
                    <a:lnTo>
                      <a:pt x="381" y="66"/>
                    </a:lnTo>
                    <a:lnTo>
                      <a:pt x="396" y="80"/>
                    </a:lnTo>
                    <a:lnTo>
                      <a:pt x="411" y="96"/>
                    </a:lnTo>
                    <a:lnTo>
                      <a:pt x="424" y="113"/>
                    </a:lnTo>
                    <a:lnTo>
                      <a:pt x="435" y="132"/>
                    </a:lnTo>
                    <a:lnTo>
                      <a:pt x="444" y="151"/>
                    </a:lnTo>
                    <a:lnTo>
                      <a:pt x="452" y="172"/>
                    </a:lnTo>
                    <a:lnTo>
                      <a:pt x="457" y="193"/>
                    </a:lnTo>
                    <a:lnTo>
                      <a:pt x="460" y="215"/>
                    </a:lnTo>
                    <a:lnTo>
                      <a:pt x="462" y="238"/>
                    </a:lnTo>
                    <a:lnTo>
                      <a:pt x="462" y="238"/>
                    </a:lnTo>
                    <a:lnTo>
                      <a:pt x="460" y="260"/>
                    </a:lnTo>
                    <a:lnTo>
                      <a:pt x="457" y="283"/>
                    </a:lnTo>
                    <a:lnTo>
                      <a:pt x="452" y="305"/>
                    </a:lnTo>
                    <a:lnTo>
                      <a:pt x="444" y="325"/>
                    </a:lnTo>
                    <a:lnTo>
                      <a:pt x="435" y="345"/>
                    </a:lnTo>
                    <a:lnTo>
                      <a:pt x="424" y="363"/>
                    </a:lnTo>
                    <a:lnTo>
                      <a:pt x="411" y="380"/>
                    </a:lnTo>
                    <a:lnTo>
                      <a:pt x="396" y="396"/>
                    </a:lnTo>
                    <a:lnTo>
                      <a:pt x="381" y="410"/>
                    </a:lnTo>
                    <a:lnTo>
                      <a:pt x="363" y="423"/>
                    </a:lnTo>
                    <a:lnTo>
                      <a:pt x="345" y="434"/>
                    </a:lnTo>
                    <a:lnTo>
                      <a:pt x="325" y="444"/>
                    </a:lnTo>
                    <a:lnTo>
                      <a:pt x="305" y="452"/>
                    </a:lnTo>
                    <a:lnTo>
                      <a:pt x="283" y="457"/>
                    </a:lnTo>
                    <a:lnTo>
                      <a:pt x="261" y="460"/>
                    </a:lnTo>
                    <a:lnTo>
                      <a:pt x="238" y="461"/>
                    </a:lnTo>
                    <a:lnTo>
                      <a:pt x="238" y="4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61" name="Freeform 178"/>
              <p:cNvSpPr>
                <a:spLocks noEditPoints="1"/>
              </p:cNvSpPr>
              <p:nvPr/>
            </p:nvSpPr>
            <p:spPr bwMode="auto">
              <a:xfrm>
                <a:off x="5189538" y="4422775"/>
                <a:ext cx="654050" cy="655638"/>
              </a:xfrm>
              <a:custGeom>
                <a:avLst/>
                <a:gdLst>
                  <a:gd name="T0" fmla="*/ 185 w 412"/>
                  <a:gd name="T1" fmla="*/ 1 h 413"/>
                  <a:gd name="T2" fmla="*/ 126 w 412"/>
                  <a:gd name="T3" fmla="*/ 17 h 413"/>
                  <a:gd name="T4" fmla="*/ 75 w 412"/>
                  <a:gd name="T5" fmla="*/ 48 h 413"/>
                  <a:gd name="T6" fmla="*/ 35 w 412"/>
                  <a:gd name="T7" fmla="*/ 92 h 413"/>
                  <a:gd name="T8" fmla="*/ 9 w 412"/>
                  <a:gd name="T9" fmla="*/ 146 h 413"/>
                  <a:gd name="T10" fmla="*/ 0 w 412"/>
                  <a:gd name="T11" fmla="*/ 207 h 413"/>
                  <a:gd name="T12" fmla="*/ 4 w 412"/>
                  <a:gd name="T13" fmla="*/ 249 h 413"/>
                  <a:gd name="T14" fmla="*/ 25 w 412"/>
                  <a:gd name="T15" fmla="*/ 305 h 413"/>
                  <a:gd name="T16" fmla="*/ 60 w 412"/>
                  <a:gd name="T17" fmla="*/ 352 h 413"/>
                  <a:gd name="T18" fmla="*/ 108 w 412"/>
                  <a:gd name="T19" fmla="*/ 388 h 413"/>
                  <a:gd name="T20" fmla="*/ 165 w 412"/>
                  <a:gd name="T21" fmla="*/ 409 h 413"/>
                  <a:gd name="T22" fmla="*/ 206 w 412"/>
                  <a:gd name="T23" fmla="*/ 413 h 413"/>
                  <a:gd name="T24" fmla="*/ 268 w 412"/>
                  <a:gd name="T25" fmla="*/ 404 h 413"/>
                  <a:gd name="T26" fmla="*/ 322 w 412"/>
                  <a:gd name="T27" fmla="*/ 378 h 413"/>
                  <a:gd name="T28" fmla="*/ 365 w 412"/>
                  <a:gd name="T29" fmla="*/ 338 h 413"/>
                  <a:gd name="T30" fmla="*/ 396 w 412"/>
                  <a:gd name="T31" fmla="*/ 288 h 413"/>
                  <a:gd name="T32" fmla="*/ 411 w 412"/>
                  <a:gd name="T33" fmla="*/ 228 h 413"/>
                  <a:gd name="T34" fmla="*/ 411 w 412"/>
                  <a:gd name="T35" fmla="*/ 186 h 413"/>
                  <a:gd name="T36" fmla="*/ 396 w 412"/>
                  <a:gd name="T37" fmla="*/ 127 h 413"/>
                  <a:gd name="T38" fmla="*/ 365 w 412"/>
                  <a:gd name="T39" fmla="*/ 76 h 413"/>
                  <a:gd name="T40" fmla="*/ 322 w 412"/>
                  <a:gd name="T41" fmla="*/ 36 h 413"/>
                  <a:gd name="T42" fmla="*/ 268 w 412"/>
                  <a:gd name="T43" fmla="*/ 10 h 413"/>
                  <a:gd name="T44" fmla="*/ 206 w 412"/>
                  <a:gd name="T45" fmla="*/ 0 h 413"/>
                  <a:gd name="T46" fmla="*/ 206 w 412"/>
                  <a:gd name="T47" fmla="*/ 399 h 413"/>
                  <a:gd name="T48" fmla="*/ 149 w 412"/>
                  <a:gd name="T49" fmla="*/ 390 h 413"/>
                  <a:gd name="T50" fmla="*/ 99 w 412"/>
                  <a:gd name="T51" fmla="*/ 367 h 413"/>
                  <a:gd name="T52" fmla="*/ 58 w 412"/>
                  <a:gd name="T53" fmla="*/ 329 h 413"/>
                  <a:gd name="T54" fmla="*/ 29 w 412"/>
                  <a:gd name="T55" fmla="*/ 281 h 413"/>
                  <a:gd name="T56" fmla="*/ 15 w 412"/>
                  <a:gd name="T57" fmla="*/ 226 h 413"/>
                  <a:gd name="T58" fmla="*/ 15 w 412"/>
                  <a:gd name="T59" fmla="*/ 187 h 413"/>
                  <a:gd name="T60" fmla="*/ 29 w 412"/>
                  <a:gd name="T61" fmla="*/ 132 h 413"/>
                  <a:gd name="T62" fmla="*/ 58 w 412"/>
                  <a:gd name="T63" fmla="*/ 85 h 413"/>
                  <a:gd name="T64" fmla="*/ 99 w 412"/>
                  <a:gd name="T65" fmla="*/ 48 h 413"/>
                  <a:gd name="T66" fmla="*/ 149 w 412"/>
                  <a:gd name="T67" fmla="*/ 24 h 413"/>
                  <a:gd name="T68" fmla="*/ 206 w 412"/>
                  <a:gd name="T69" fmla="*/ 16 h 413"/>
                  <a:gd name="T70" fmla="*/ 245 w 412"/>
                  <a:gd name="T71" fmla="*/ 19 h 413"/>
                  <a:gd name="T72" fmla="*/ 298 w 412"/>
                  <a:gd name="T73" fmla="*/ 38 h 413"/>
                  <a:gd name="T74" fmla="*/ 342 w 412"/>
                  <a:gd name="T75" fmla="*/ 72 h 413"/>
                  <a:gd name="T76" fmla="*/ 374 w 412"/>
                  <a:gd name="T77" fmla="*/ 116 h 413"/>
                  <a:gd name="T78" fmla="*/ 394 w 412"/>
                  <a:gd name="T79" fmla="*/ 169 h 413"/>
                  <a:gd name="T80" fmla="*/ 398 w 412"/>
                  <a:gd name="T81" fmla="*/ 207 h 413"/>
                  <a:gd name="T82" fmla="*/ 390 w 412"/>
                  <a:gd name="T83" fmla="*/ 264 h 413"/>
                  <a:gd name="T84" fmla="*/ 366 w 412"/>
                  <a:gd name="T85" fmla="*/ 315 h 413"/>
                  <a:gd name="T86" fmla="*/ 328 w 412"/>
                  <a:gd name="T87" fmla="*/ 355 h 413"/>
                  <a:gd name="T88" fmla="*/ 280 w 412"/>
                  <a:gd name="T89" fmla="*/ 384 h 413"/>
                  <a:gd name="T90" fmla="*/ 225 w 412"/>
                  <a:gd name="T91" fmla="*/ 398 h 4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12" h="413">
                    <a:moveTo>
                      <a:pt x="206" y="0"/>
                    </a:moveTo>
                    <a:lnTo>
                      <a:pt x="206" y="0"/>
                    </a:lnTo>
                    <a:lnTo>
                      <a:pt x="185" y="1"/>
                    </a:lnTo>
                    <a:lnTo>
                      <a:pt x="165" y="5"/>
                    </a:lnTo>
                    <a:lnTo>
                      <a:pt x="144" y="10"/>
                    </a:lnTo>
                    <a:lnTo>
                      <a:pt x="126" y="17"/>
                    </a:lnTo>
                    <a:lnTo>
                      <a:pt x="108" y="26"/>
                    </a:lnTo>
                    <a:lnTo>
                      <a:pt x="91" y="36"/>
                    </a:lnTo>
                    <a:lnTo>
                      <a:pt x="75" y="48"/>
                    </a:lnTo>
                    <a:lnTo>
                      <a:pt x="60" y="61"/>
                    </a:lnTo>
                    <a:lnTo>
                      <a:pt x="47" y="76"/>
                    </a:lnTo>
                    <a:lnTo>
                      <a:pt x="35" y="92"/>
                    </a:lnTo>
                    <a:lnTo>
                      <a:pt x="25" y="108"/>
                    </a:lnTo>
                    <a:lnTo>
                      <a:pt x="16" y="127"/>
                    </a:lnTo>
                    <a:lnTo>
                      <a:pt x="9" y="146"/>
                    </a:lnTo>
                    <a:lnTo>
                      <a:pt x="4" y="166"/>
                    </a:lnTo>
                    <a:lnTo>
                      <a:pt x="1" y="186"/>
                    </a:lnTo>
                    <a:lnTo>
                      <a:pt x="0" y="207"/>
                    </a:lnTo>
                    <a:lnTo>
                      <a:pt x="0" y="207"/>
                    </a:lnTo>
                    <a:lnTo>
                      <a:pt x="1" y="228"/>
                    </a:lnTo>
                    <a:lnTo>
                      <a:pt x="4" y="249"/>
                    </a:lnTo>
                    <a:lnTo>
                      <a:pt x="9" y="268"/>
                    </a:lnTo>
                    <a:lnTo>
                      <a:pt x="16" y="288"/>
                    </a:lnTo>
                    <a:lnTo>
                      <a:pt x="25" y="305"/>
                    </a:lnTo>
                    <a:lnTo>
                      <a:pt x="35" y="322"/>
                    </a:lnTo>
                    <a:lnTo>
                      <a:pt x="47" y="338"/>
                    </a:lnTo>
                    <a:lnTo>
                      <a:pt x="60" y="352"/>
                    </a:lnTo>
                    <a:lnTo>
                      <a:pt x="75" y="367"/>
                    </a:lnTo>
                    <a:lnTo>
                      <a:pt x="91" y="378"/>
                    </a:lnTo>
                    <a:lnTo>
                      <a:pt x="108" y="388"/>
                    </a:lnTo>
                    <a:lnTo>
                      <a:pt x="126" y="397"/>
                    </a:lnTo>
                    <a:lnTo>
                      <a:pt x="144" y="404"/>
                    </a:lnTo>
                    <a:lnTo>
                      <a:pt x="165" y="409"/>
                    </a:lnTo>
                    <a:lnTo>
                      <a:pt x="185" y="412"/>
                    </a:lnTo>
                    <a:lnTo>
                      <a:pt x="206" y="413"/>
                    </a:lnTo>
                    <a:lnTo>
                      <a:pt x="206" y="413"/>
                    </a:lnTo>
                    <a:lnTo>
                      <a:pt x="228" y="412"/>
                    </a:lnTo>
                    <a:lnTo>
                      <a:pt x="248" y="409"/>
                    </a:lnTo>
                    <a:lnTo>
                      <a:pt x="268" y="404"/>
                    </a:lnTo>
                    <a:lnTo>
                      <a:pt x="286" y="397"/>
                    </a:lnTo>
                    <a:lnTo>
                      <a:pt x="304" y="388"/>
                    </a:lnTo>
                    <a:lnTo>
                      <a:pt x="322" y="378"/>
                    </a:lnTo>
                    <a:lnTo>
                      <a:pt x="337" y="367"/>
                    </a:lnTo>
                    <a:lnTo>
                      <a:pt x="352" y="352"/>
                    </a:lnTo>
                    <a:lnTo>
                      <a:pt x="365" y="338"/>
                    </a:lnTo>
                    <a:lnTo>
                      <a:pt x="377" y="322"/>
                    </a:lnTo>
                    <a:lnTo>
                      <a:pt x="387" y="305"/>
                    </a:lnTo>
                    <a:lnTo>
                      <a:pt x="396" y="288"/>
                    </a:lnTo>
                    <a:lnTo>
                      <a:pt x="403" y="268"/>
                    </a:lnTo>
                    <a:lnTo>
                      <a:pt x="408" y="249"/>
                    </a:lnTo>
                    <a:lnTo>
                      <a:pt x="411" y="228"/>
                    </a:lnTo>
                    <a:lnTo>
                      <a:pt x="412" y="207"/>
                    </a:lnTo>
                    <a:lnTo>
                      <a:pt x="412" y="207"/>
                    </a:lnTo>
                    <a:lnTo>
                      <a:pt x="411" y="186"/>
                    </a:lnTo>
                    <a:lnTo>
                      <a:pt x="408" y="166"/>
                    </a:lnTo>
                    <a:lnTo>
                      <a:pt x="403" y="146"/>
                    </a:lnTo>
                    <a:lnTo>
                      <a:pt x="396" y="127"/>
                    </a:lnTo>
                    <a:lnTo>
                      <a:pt x="387" y="108"/>
                    </a:lnTo>
                    <a:lnTo>
                      <a:pt x="377" y="92"/>
                    </a:lnTo>
                    <a:lnTo>
                      <a:pt x="365" y="76"/>
                    </a:lnTo>
                    <a:lnTo>
                      <a:pt x="352" y="61"/>
                    </a:lnTo>
                    <a:lnTo>
                      <a:pt x="337" y="48"/>
                    </a:lnTo>
                    <a:lnTo>
                      <a:pt x="322" y="36"/>
                    </a:lnTo>
                    <a:lnTo>
                      <a:pt x="304" y="26"/>
                    </a:lnTo>
                    <a:lnTo>
                      <a:pt x="286" y="17"/>
                    </a:lnTo>
                    <a:lnTo>
                      <a:pt x="268" y="10"/>
                    </a:lnTo>
                    <a:lnTo>
                      <a:pt x="248" y="5"/>
                    </a:lnTo>
                    <a:lnTo>
                      <a:pt x="228" y="1"/>
                    </a:lnTo>
                    <a:lnTo>
                      <a:pt x="206" y="0"/>
                    </a:lnTo>
                    <a:lnTo>
                      <a:pt x="206" y="0"/>
                    </a:lnTo>
                    <a:close/>
                    <a:moveTo>
                      <a:pt x="206" y="399"/>
                    </a:moveTo>
                    <a:lnTo>
                      <a:pt x="206" y="399"/>
                    </a:lnTo>
                    <a:lnTo>
                      <a:pt x="187" y="398"/>
                    </a:lnTo>
                    <a:lnTo>
                      <a:pt x="167" y="395"/>
                    </a:lnTo>
                    <a:lnTo>
                      <a:pt x="149" y="390"/>
                    </a:lnTo>
                    <a:lnTo>
                      <a:pt x="131" y="384"/>
                    </a:lnTo>
                    <a:lnTo>
                      <a:pt x="114" y="376"/>
                    </a:lnTo>
                    <a:lnTo>
                      <a:pt x="99" y="367"/>
                    </a:lnTo>
                    <a:lnTo>
                      <a:pt x="84" y="355"/>
                    </a:lnTo>
                    <a:lnTo>
                      <a:pt x="71" y="343"/>
                    </a:lnTo>
                    <a:lnTo>
                      <a:pt x="58" y="329"/>
                    </a:lnTo>
                    <a:lnTo>
                      <a:pt x="47" y="315"/>
                    </a:lnTo>
                    <a:lnTo>
                      <a:pt x="37" y="298"/>
                    </a:lnTo>
                    <a:lnTo>
                      <a:pt x="29" y="281"/>
                    </a:lnTo>
                    <a:lnTo>
                      <a:pt x="22" y="264"/>
                    </a:lnTo>
                    <a:lnTo>
                      <a:pt x="18" y="246"/>
                    </a:lnTo>
                    <a:lnTo>
                      <a:pt x="15" y="226"/>
                    </a:lnTo>
                    <a:lnTo>
                      <a:pt x="14" y="207"/>
                    </a:lnTo>
                    <a:lnTo>
                      <a:pt x="14" y="207"/>
                    </a:lnTo>
                    <a:lnTo>
                      <a:pt x="15" y="187"/>
                    </a:lnTo>
                    <a:lnTo>
                      <a:pt x="18" y="169"/>
                    </a:lnTo>
                    <a:lnTo>
                      <a:pt x="22" y="151"/>
                    </a:lnTo>
                    <a:lnTo>
                      <a:pt x="29" y="132"/>
                    </a:lnTo>
                    <a:lnTo>
                      <a:pt x="37" y="116"/>
                    </a:lnTo>
                    <a:lnTo>
                      <a:pt x="47" y="100"/>
                    </a:lnTo>
                    <a:lnTo>
                      <a:pt x="58" y="85"/>
                    </a:lnTo>
                    <a:lnTo>
                      <a:pt x="71" y="72"/>
                    </a:lnTo>
                    <a:lnTo>
                      <a:pt x="84" y="59"/>
                    </a:lnTo>
                    <a:lnTo>
                      <a:pt x="99" y="48"/>
                    </a:lnTo>
                    <a:lnTo>
                      <a:pt x="114" y="38"/>
                    </a:lnTo>
                    <a:lnTo>
                      <a:pt x="131" y="31"/>
                    </a:lnTo>
                    <a:lnTo>
                      <a:pt x="149" y="24"/>
                    </a:lnTo>
                    <a:lnTo>
                      <a:pt x="167" y="19"/>
                    </a:lnTo>
                    <a:lnTo>
                      <a:pt x="187" y="16"/>
                    </a:lnTo>
                    <a:lnTo>
                      <a:pt x="206" y="16"/>
                    </a:lnTo>
                    <a:lnTo>
                      <a:pt x="206" y="16"/>
                    </a:lnTo>
                    <a:lnTo>
                      <a:pt x="225" y="16"/>
                    </a:lnTo>
                    <a:lnTo>
                      <a:pt x="245" y="19"/>
                    </a:lnTo>
                    <a:lnTo>
                      <a:pt x="263" y="24"/>
                    </a:lnTo>
                    <a:lnTo>
                      <a:pt x="280" y="31"/>
                    </a:lnTo>
                    <a:lnTo>
                      <a:pt x="298" y="38"/>
                    </a:lnTo>
                    <a:lnTo>
                      <a:pt x="313" y="48"/>
                    </a:lnTo>
                    <a:lnTo>
                      <a:pt x="328" y="59"/>
                    </a:lnTo>
                    <a:lnTo>
                      <a:pt x="342" y="72"/>
                    </a:lnTo>
                    <a:lnTo>
                      <a:pt x="354" y="85"/>
                    </a:lnTo>
                    <a:lnTo>
                      <a:pt x="366" y="100"/>
                    </a:lnTo>
                    <a:lnTo>
                      <a:pt x="374" y="116"/>
                    </a:lnTo>
                    <a:lnTo>
                      <a:pt x="383" y="132"/>
                    </a:lnTo>
                    <a:lnTo>
                      <a:pt x="390" y="151"/>
                    </a:lnTo>
                    <a:lnTo>
                      <a:pt x="394" y="169"/>
                    </a:lnTo>
                    <a:lnTo>
                      <a:pt x="397" y="187"/>
                    </a:lnTo>
                    <a:lnTo>
                      <a:pt x="398" y="207"/>
                    </a:lnTo>
                    <a:lnTo>
                      <a:pt x="398" y="207"/>
                    </a:lnTo>
                    <a:lnTo>
                      <a:pt x="397" y="226"/>
                    </a:lnTo>
                    <a:lnTo>
                      <a:pt x="394" y="246"/>
                    </a:lnTo>
                    <a:lnTo>
                      <a:pt x="390" y="264"/>
                    </a:lnTo>
                    <a:lnTo>
                      <a:pt x="383" y="281"/>
                    </a:lnTo>
                    <a:lnTo>
                      <a:pt x="374" y="298"/>
                    </a:lnTo>
                    <a:lnTo>
                      <a:pt x="366" y="315"/>
                    </a:lnTo>
                    <a:lnTo>
                      <a:pt x="354" y="329"/>
                    </a:lnTo>
                    <a:lnTo>
                      <a:pt x="342" y="343"/>
                    </a:lnTo>
                    <a:lnTo>
                      <a:pt x="328" y="355"/>
                    </a:lnTo>
                    <a:lnTo>
                      <a:pt x="313" y="367"/>
                    </a:lnTo>
                    <a:lnTo>
                      <a:pt x="298" y="376"/>
                    </a:lnTo>
                    <a:lnTo>
                      <a:pt x="280" y="384"/>
                    </a:lnTo>
                    <a:lnTo>
                      <a:pt x="263" y="390"/>
                    </a:lnTo>
                    <a:lnTo>
                      <a:pt x="245" y="395"/>
                    </a:lnTo>
                    <a:lnTo>
                      <a:pt x="225" y="398"/>
                    </a:lnTo>
                    <a:lnTo>
                      <a:pt x="206" y="399"/>
                    </a:lnTo>
                    <a:lnTo>
                      <a:pt x="206" y="39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62" name="Rectangle 179"/>
              <p:cNvSpPr>
                <a:spLocks noChangeArrowheads="1"/>
              </p:cNvSpPr>
              <p:nvPr/>
            </p:nvSpPr>
            <p:spPr bwMode="auto">
              <a:xfrm>
                <a:off x="5505450" y="4470400"/>
                <a:ext cx="23813" cy="571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63" name="Freeform 180"/>
              <p:cNvSpPr>
                <a:spLocks/>
              </p:cNvSpPr>
              <p:nvPr/>
            </p:nvSpPr>
            <p:spPr bwMode="auto">
              <a:xfrm>
                <a:off x="5365750" y="4502150"/>
                <a:ext cx="49213" cy="61913"/>
              </a:xfrm>
              <a:custGeom>
                <a:avLst/>
                <a:gdLst>
                  <a:gd name="T0" fmla="*/ 31 w 31"/>
                  <a:gd name="T1" fmla="*/ 31 h 39"/>
                  <a:gd name="T2" fmla="*/ 13 w 31"/>
                  <a:gd name="T3" fmla="*/ 0 h 39"/>
                  <a:gd name="T4" fmla="*/ 0 w 31"/>
                  <a:gd name="T5" fmla="*/ 7 h 39"/>
                  <a:gd name="T6" fmla="*/ 18 w 31"/>
                  <a:gd name="T7" fmla="*/ 39 h 39"/>
                  <a:gd name="T8" fmla="*/ 31 w 31"/>
                  <a:gd name="T9" fmla="*/ 31 h 39"/>
                </a:gdLst>
                <a:ahLst/>
                <a:cxnLst>
                  <a:cxn ang="0">
                    <a:pos x="T0" y="T1"/>
                  </a:cxn>
                  <a:cxn ang="0">
                    <a:pos x="T2" y="T3"/>
                  </a:cxn>
                  <a:cxn ang="0">
                    <a:pos x="T4" y="T5"/>
                  </a:cxn>
                  <a:cxn ang="0">
                    <a:pos x="T6" y="T7"/>
                  </a:cxn>
                  <a:cxn ang="0">
                    <a:pos x="T8" y="T9"/>
                  </a:cxn>
                </a:cxnLst>
                <a:rect l="0" t="0" r="r" b="b"/>
                <a:pathLst>
                  <a:path w="31" h="39">
                    <a:moveTo>
                      <a:pt x="31" y="31"/>
                    </a:moveTo>
                    <a:lnTo>
                      <a:pt x="13" y="0"/>
                    </a:lnTo>
                    <a:lnTo>
                      <a:pt x="0" y="7"/>
                    </a:lnTo>
                    <a:lnTo>
                      <a:pt x="18" y="39"/>
                    </a:lnTo>
                    <a:lnTo>
                      <a:pt x="31"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64" name="Freeform 181"/>
              <p:cNvSpPr>
                <a:spLocks/>
              </p:cNvSpPr>
              <p:nvPr/>
            </p:nvSpPr>
            <p:spPr bwMode="auto">
              <a:xfrm>
                <a:off x="5265738" y="4600575"/>
                <a:ext cx="63500" cy="49213"/>
              </a:xfrm>
              <a:custGeom>
                <a:avLst/>
                <a:gdLst>
                  <a:gd name="T0" fmla="*/ 0 w 40"/>
                  <a:gd name="T1" fmla="*/ 13 h 31"/>
                  <a:gd name="T2" fmla="*/ 33 w 40"/>
                  <a:gd name="T3" fmla="*/ 31 h 31"/>
                  <a:gd name="T4" fmla="*/ 40 w 40"/>
                  <a:gd name="T5" fmla="*/ 19 h 31"/>
                  <a:gd name="T6" fmla="*/ 8 w 40"/>
                  <a:gd name="T7" fmla="*/ 0 h 31"/>
                  <a:gd name="T8" fmla="*/ 0 w 40"/>
                  <a:gd name="T9" fmla="*/ 13 h 31"/>
                </a:gdLst>
                <a:ahLst/>
                <a:cxnLst>
                  <a:cxn ang="0">
                    <a:pos x="T0" y="T1"/>
                  </a:cxn>
                  <a:cxn ang="0">
                    <a:pos x="T2" y="T3"/>
                  </a:cxn>
                  <a:cxn ang="0">
                    <a:pos x="T4" y="T5"/>
                  </a:cxn>
                  <a:cxn ang="0">
                    <a:pos x="T6" y="T7"/>
                  </a:cxn>
                  <a:cxn ang="0">
                    <a:pos x="T8" y="T9"/>
                  </a:cxn>
                </a:cxnLst>
                <a:rect l="0" t="0" r="r" b="b"/>
                <a:pathLst>
                  <a:path w="40" h="31">
                    <a:moveTo>
                      <a:pt x="0" y="13"/>
                    </a:moveTo>
                    <a:lnTo>
                      <a:pt x="33" y="31"/>
                    </a:lnTo>
                    <a:lnTo>
                      <a:pt x="40" y="19"/>
                    </a:lnTo>
                    <a:lnTo>
                      <a:pt x="8" y="0"/>
                    </a:lnTo>
                    <a:lnTo>
                      <a:pt x="0"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65" name="Rectangle 182"/>
              <p:cNvSpPr>
                <a:spLocks noChangeArrowheads="1"/>
              </p:cNvSpPr>
              <p:nvPr/>
            </p:nvSpPr>
            <p:spPr bwMode="auto">
              <a:xfrm>
                <a:off x="5235575" y="4740275"/>
                <a:ext cx="58738"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66" name="Freeform 183"/>
              <p:cNvSpPr>
                <a:spLocks/>
              </p:cNvSpPr>
              <p:nvPr/>
            </p:nvSpPr>
            <p:spPr bwMode="auto">
              <a:xfrm>
                <a:off x="5265738" y="4852988"/>
                <a:ext cx="63500" cy="49213"/>
              </a:xfrm>
              <a:custGeom>
                <a:avLst/>
                <a:gdLst>
                  <a:gd name="T0" fmla="*/ 0 w 40"/>
                  <a:gd name="T1" fmla="*/ 19 h 31"/>
                  <a:gd name="T2" fmla="*/ 8 w 40"/>
                  <a:gd name="T3" fmla="*/ 31 h 31"/>
                  <a:gd name="T4" fmla="*/ 40 w 40"/>
                  <a:gd name="T5" fmla="*/ 12 h 31"/>
                  <a:gd name="T6" fmla="*/ 33 w 40"/>
                  <a:gd name="T7" fmla="*/ 0 h 31"/>
                  <a:gd name="T8" fmla="*/ 0 w 40"/>
                  <a:gd name="T9" fmla="*/ 19 h 31"/>
                </a:gdLst>
                <a:ahLst/>
                <a:cxnLst>
                  <a:cxn ang="0">
                    <a:pos x="T0" y="T1"/>
                  </a:cxn>
                  <a:cxn ang="0">
                    <a:pos x="T2" y="T3"/>
                  </a:cxn>
                  <a:cxn ang="0">
                    <a:pos x="T4" y="T5"/>
                  </a:cxn>
                  <a:cxn ang="0">
                    <a:pos x="T6" y="T7"/>
                  </a:cxn>
                  <a:cxn ang="0">
                    <a:pos x="T8" y="T9"/>
                  </a:cxn>
                </a:cxnLst>
                <a:rect l="0" t="0" r="r" b="b"/>
                <a:pathLst>
                  <a:path w="40" h="31">
                    <a:moveTo>
                      <a:pt x="0" y="19"/>
                    </a:moveTo>
                    <a:lnTo>
                      <a:pt x="8" y="31"/>
                    </a:lnTo>
                    <a:lnTo>
                      <a:pt x="40" y="12"/>
                    </a:lnTo>
                    <a:lnTo>
                      <a:pt x="33" y="0"/>
                    </a:lnTo>
                    <a:lnTo>
                      <a:pt x="0"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67" name="Freeform 184"/>
              <p:cNvSpPr>
                <a:spLocks/>
              </p:cNvSpPr>
              <p:nvPr/>
            </p:nvSpPr>
            <p:spPr bwMode="auto">
              <a:xfrm>
                <a:off x="5365750" y="4938713"/>
                <a:ext cx="49213" cy="61913"/>
              </a:xfrm>
              <a:custGeom>
                <a:avLst/>
                <a:gdLst>
                  <a:gd name="T0" fmla="*/ 0 w 31"/>
                  <a:gd name="T1" fmla="*/ 32 h 39"/>
                  <a:gd name="T2" fmla="*/ 13 w 31"/>
                  <a:gd name="T3" fmla="*/ 39 h 39"/>
                  <a:gd name="T4" fmla="*/ 31 w 31"/>
                  <a:gd name="T5" fmla="*/ 7 h 39"/>
                  <a:gd name="T6" fmla="*/ 18 w 31"/>
                  <a:gd name="T7" fmla="*/ 0 h 39"/>
                  <a:gd name="T8" fmla="*/ 0 w 31"/>
                  <a:gd name="T9" fmla="*/ 32 h 39"/>
                </a:gdLst>
                <a:ahLst/>
                <a:cxnLst>
                  <a:cxn ang="0">
                    <a:pos x="T0" y="T1"/>
                  </a:cxn>
                  <a:cxn ang="0">
                    <a:pos x="T2" y="T3"/>
                  </a:cxn>
                  <a:cxn ang="0">
                    <a:pos x="T4" y="T5"/>
                  </a:cxn>
                  <a:cxn ang="0">
                    <a:pos x="T6" y="T7"/>
                  </a:cxn>
                  <a:cxn ang="0">
                    <a:pos x="T8" y="T9"/>
                  </a:cxn>
                </a:cxnLst>
                <a:rect l="0" t="0" r="r" b="b"/>
                <a:pathLst>
                  <a:path w="31" h="39">
                    <a:moveTo>
                      <a:pt x="0" y="32"/>
                    </a:moveTo>
                    <a:lnTo>
                      <a:pt x="13" y="39"/>
                    </a:lnTo>
                    <a:lnTo>
                      <a:pt x="31" y="7"/>
                    </a:lnTo>
                    <a:lnTo>
                      <a:pt x="18" y="0"/>
                    </a:lnTo>
                    <a:lnTo>
                      <a:pt x="0"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68" name="Rectangle 185"/>
              <p:cNvSpPr>
                <a:spLocks noChangeArrowheads="1"/>
              </p:cNvSpPr>
              <p:nvPr/>
            </p:nvSpPr>
            <p:spPr bwMode="auto">
              <a:xfrm>
                <a:off x="5505450" y="4975225"/>
                <a:ext cx="23813" cy="587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69" name="Freeform 186"/>
              <p:cNvSpPr>
                <a:spLocks/>
              </p:cNvSpPr>
              <p:nvPr/>
            </p:nvSpPr>
            <p:spPr bwMode="auto">
              <a:xfrm>
                <a:off x="5619750" y="4938713"/>
                <a:ext cx="47625" cy="61913"/>
              </a:xfrm>
              <a:custGeom>
                <a:avLst/>
                <a:gdLst>
                  <a:gd name="T0" fmla="*/ 0 w 30"/>
                  <a:gd name="T1" fmla="*/ 7 h 39"/>
                  <a:gd name="T2" fmla="*/ 18 w 30"/>
                  <a:gd name="T3" fmla="*/ 39 h 39"/>
                  <a:gd name="T4" fmla="*/ 30 w 30"/>
                  <a:gd name="T5" fmla="*/ 32 h 39"/>
                  <a:gd name="T6" fmla="*/ 12 w 30"/>
                  <a:gd name="T7" fmla="*/ 0 h 39"/>
                  <a:gd name="T8" fmla="*/ 0 w 30"/>
                  <a:gd name="T9" fmla="*/ 7 h 39"/>
                </a:gdLst>
                <a:ahLst/>
                <a:cxnLst>
                  <a:cxn ang="0">
                    <a:pos x="T0" y="T1"/>
                  </a:cxn>
                  <a:cxn ang="0">
                    <a:pos x="T2" y="T3"/>
                  </a:cxn>
                  <a:cxn ang="0">
                    <a:pos x="T4" y="T5"/>
                  </a:cxn>
                  <a:cxn ang="0">
                    <a:pos x="T6" y="T7"/>
                  </a:cxn>
                  <a:cxn ang="0">
                    <a:pos x="T8" y="T9"/>
                  </a:cxn>
                </a:cxnLst>
                <a:rect l="0" t="0" r="r" b="b"/>
                <a:pathLst>
                  <a:path w="30" h="39">
                    <a:moveTo>
                      <a:pt x="0" y="7"/>
                    </a:moveTo>
                    <a:lnTo>
                      <a:pt x="18" y="39"/>
                    </a:lnTo>
                    <a:lnTo>
                      <a:pt x="30" y="32"/>
                    </a:lnTo>
                    <a:lnTo>
                      <a:pt x="12" y="0"/>
                    </a:lnTo>
                    <a:lnTo>
                      <a:pt x="0"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70" name="Freeform 187"/>
              <p:cNvSpPr>
                <a:spLocks/>
              </p:cNvSpPr>
              <p:nvPr/>
            </p:nvSpPr>
            <p:spPr bwMode="auto">
              <a:xfrm>
                <a:off x="5705475" y="4852988"/>
                <a:ext cx="61913" cy="49213"/>
              </a:xfrm>
              <a:custGeom>
                <a:avLst/>
                <a:gdLst>
                  <a:gd name="T0" fmla="*/ 0 w 39"/>
                  <a:gd name="T1" fmla="*/ 12 h 31"/>
                  <a:gd name="T2" fmla="*/ 31 w 39"/>
                  <a:gd name="T3" fmla="*/ 31 h 31"/>
                  <a:gd name="T4" fmla="*/ 39 w 39"/>
                  <a:gd name="T5" fmla="*/ 19 h 31"/>
                  <a:gd name="T6" fmla="*/ 6 w 39"/>
                  <a:gd name="T7" fmla="*/ 0 h 31"/>
                  <a:gd name="T8" fmla="*/ 0 w 39"/>
                  <a:gd name="T9" fmla="*/ 12 h 31"/>
                </a:gdLst>
                <a:ahLst/>
                <a:cxnLst>
                  <a:cxn ang="0">
                    <a:pos x="T0" y="T1"/>
                  </a:cxn>
                  <a:cxn ang="0">
                    <a:pos x="T2" y="T3"/>
                  </a:cxn>
                  <a:cxn ang="0">
                    <a:pos x="T4" y="T5"/>
                  </a:cxn>
                  <a:cxn ang="0">
                    <a:pos x="T6" y="T7"/>
                  </a:cxn>
                  <a:cxn ang="0">
                    <a:pos x="T8" y="T9"/>
                  </a:cxn>
                </a:cxnLst>
                <a:rect l="0" t="0" r="r" b="b"/>
                <a:pathLst>
                  <a:path w="39" h="31">
                    <a:moveTo>
                      <a:pt x="0" y="12"/>
                    </a:moveTo>
                    <a:lnTo>
                      <a:pt x="31" y="31"/>
                    </a:lnTo>
                    <a:lnTo>
                      <a:pt x="39" y="19"/>
                    </a:lnTo>
                    <a:lnTo>
                      <a:pt x="6" y="0"/>
                    </a:lnTo>
                    <a:lnTo>
                      <a:pt x="0"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71" name="Rectangle 188"/>
              <p:cNvSpPr>
                <a:spLocks noChangeArrowheads="1"/>
              </p:cNvSpPr>
              <p:nvPr/>
            </p:nvSpPr>
            <p:spPr bwMode="auto">
              <a:xfrm>
                <a:off x="5738813" y="4740275"/>
                <a:ext cx="60325"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72" name="Freeform 189"/>
              <p:cNvSpPr>
                <a:spLocks/>
              </p:cNvSpPr>
              <p:nvPr/>
            </p:nvSpPr>
            <p:spPr bwMode="auto">
              <a:xfrm>
                <a:off x="5705475" y="4600575"/>
                <a:ext cx="61913" cy="49213"/>
              </a:xfrm>
              <a:custGeom>
                <a:avLst/>
                <a:gdLst>
                  <a:gd name="T0" fmla="*/ 39 w 39"/>
                  <a:gd name="T1" fmla="*/ 13 h 31"/>
                  <a:gd name="T2" fmla="*/ 31 w 39"/>
                  <a:gd name="T3" fmla="*/ 0 h 31"/>
                  <a:gd name="T4" fmla="*/ 0 w 39"/>
                  <a:gd name="T5" fmla="*/ 19 h 31"/>
                  <a:gd name="T6" fmla="*/ 6 w 39"/>
                  <a:gd name="T7" fmla="*/ 31 h 31"/>
                  <a:gd name="T8" fmla="*/ 39 w 39"/>
                  <a:gd name="T9" fmla="*/ 13 h 31"/>
                </a:gdLst>
                <a:ahLst/>
                <a:cxnLst>
                  <a:cxn ang="0">
                    <a:pos x="T0" y="T1"/>
                  </a:cxn>
                  <a:cxn ang="0">
                    <a:pos x="T2" y="T3"/>
                  </a:cxn>
                  <a:cxn ang="0">
                    <a:pos x="T4" y="T5"/>
                  </a:cxn>
                  <a:cxn ang="0">
                    <a:pos x="T6" y="T7"/>
                  </a:cxn>
                  <a:cxn ang="0">
                    <a:pos x="T8" y="T9"/>
                  </a:cxn>
                </a:cxnLst>
                <a:rect l="0" t="0" r="r" b="b"/>
                <a:pathLst>
                  <a:path w="39" h="31">
                    <a:moveTo>
                      <a:pt x="39" y="13"/>
                    </a:moveTo>
                    <a:lnTo>
                      <a:pt x="31" y="0"/>
                    </a:lnTo>
                    <a:lnTo>
                      <a:pt x="0" y="19"/>
                    </a:lnTo>
                    <a:lnTo>
                      <a:pt x="6" y="31"/>
                    </a:lnTo>
                    <a:lnTo>
                      <a:pt x="39"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73" name="Freeform 190"/>
              <p:cNvSpPr>
                <a:spLocks/>
              </p:cNvSpPr>
              <p:nvPr/>
            </p:nvSpPr>
            <p:spPr bwMode="auto">
              <a:xfrm>
                <a:off x="5619750" y="4502150"/>
                <a:ext cx="47625" cy="61913"/>
              </a:xfrm>
              <a:custGeom>
                <a:avLst/>
                <a:gdLst>
                  <a:gd name="T0" fmla="*/ 30 w 30"/>
                  <a:gd name="T1" fmla="*/ 7 h 39"/>
                  <a:gd name="T2" fmla="*/ 18 w 30"/>
                  <a:gd name="T3" fmla="*/ 0 h 39"/>
                  <a:gd name="T4" fmla="*/ 0 w 30"/>
                  <a:gd name="T5" fmla="*/ 31 h 39"/>
                  <a:gd name="T6" fmla="*/ 12 w 30"/>
                  <a:gd name="T7" fmla="*/ 39 h 39"/>
                  <a:gd name="T8" fmla="*/ 30 w 30"/>
                  <a:gd name="T9" fmla="*/ 7 h 39"/>
                </a:gdLst>
                <a:ahLst/>
                <a:cxnLst>
                  <a:cxn ang="0">
                    <a:pos x="T0" y="T1"/>
                  </a:cxn>
                  <a:cxn ang="0">
                    <a:pos x="T2" y="T3"/>
                  </a:cxn>
                  <a:cxn ang="0">
                    <a:pos x="T4" y="T5"/>
                  </a:cxn>
                  <a:cxn ang="0">
                    <a:pos x="T6" y="T7"/>
                  </a:cxn>
                  <a:cxn ang="0">
                    <a:pos x="T8" y="T9"/>
                  </a:cxn>
                </a:cxnLst>
                <a:rect l="0" t="0" r="r" b="b"/>
                <a:pathLst>
                  <a:path w="30" h="39">
                    <a:moveTo>
                      <a:pt x="30" y="7"/>
                    </a:moveTo>
                    <a:lnTo>
                      <a:pt x="18" y="0"/>
                    </a:lnTo>
                    <a:lnTo>
                      <a:pt x="0" y="31"/>
                    </a:lnTo>
                    <a:lnTo>
                      <a:pt x="12" y="39"/>
                    </a:lnTo>
                    <a:lnTo>
                      <a:pt x="30"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74" name="Freeform 191"/>
              <p:cNvSpPr>
                <a:spLocks noEditPoints="1"/>
              </p:cNvSpPr>
              <p:nvPr/>
            </p:nvSpPr>
            <p:spPr bwMode="auto">
              <a:xfrm>
                <a:off x="5373688" y="4592638"/>
                <a:ext cx="277813" cy="187325"/>
              </a:xfrm>
              <a:custGeom>
                <a:avLst/>
                <a:gdLst>
                  <a:gd name="T0" fmla="*/ 175 w 175"/>
                  <a:gd name="T1" fmla="*/ 33 h 118"/>
                  <a:gd name="T2" fmla="*/ 167 w 175"/>
                  <a:gd name="T3" fmla="*/ 22 h 118"/>
                  <a:gd name="T4" fmla="*/ 98 w 175"/>
                  <a:gd name="T5" fmla="*/ 83 h 118"/>
                  <a:gd name="T6" fmla="*/ 98 w 175"/>
                  <a:gd name="T7" fmla="*/ 83 h 118"/>
                  <a:gd name="T8" fmla="*/ 94 w 175"/>
                  <a:gd name="T9" fmla="*/ 82 h 118"/>
                  <a:gd name="T10" fmla="*/ 90 w 175"/>
                  <a:gd name="T11" fmla="*/ 81 h 118"/>
                  <a:gd name="T12" fmla="*/ 90 w 175"/>
                  <a:gd name="T13" fmla="*/ 81 h 118"/>
                  <a:gd name="T14" fmla="*/ 85 w 175"/>
                  <a:gd name="T15" fmla="*/ 82 h 118"/>
                  <a:gd name="T16" fmla="*/ 11 w 175"/>
                  <a:gd name="T17" fmla="*/ 0 h 118"/>
                  <a:gd name="T18" fmla="*/ 0 w 175"/>
                  <a:gd name="T19" fmla="*/ 10 h 118"/>
                  <a:gd name="T20" fmla="*/ 74 w 175"/>
                  <a:gd name="T21" fmla="*/ 92 h 118"/>
                  <a:gd name="T22" fmla="*/ 74 w 175"/>
                  <a:gd name="T23" fmla="*/ 92 h 118"/>
                  <a:gd name="T24" fmla="*/ 73 w 175"/>
                  <a:gd name="T25" fmla="*/ 95 h 118"/>
                  <a:gd name="T26" fmla="*/ 72 w 175"/>
                  <a:gd name="T27" fmla="*/ 99 h 118"/>
                  <a:gd name="T28" fmla="*/ 72 w 175"/>
                  <a:gd name="T29" fmla="*/ 99 h 118"/>
                  <a:gd name="T30" fmla="*/ 72 w 175"/>
                  <a:gd name="T31" fmla="*/ 103 h 118"/>
                  <a:gd name="T32" fmla="*/ 73 w 175"/>
                  <a:gd name="T33" fmla="*/ 106 h 118"/>
                  <a:gd name="T34" fmla="*/ 75 w 175"/>
                  <a:gd name="T35" fmla="*/ 109 h 118"/>
                  <a:gd name="T36" fmla="*/ 77 w 175"/>
                  <a:gd name="T37" fmla="*/ 113 h 118"/>
                  <a:gd name="T38" fmla="*/ 77 w 175"/>
                  <a:gd name="T39" fmla="*/ 113 h 118"/>
                  <a:gd name="T40" fmla="*/ 79 w 175"/>
                  <a:gd name="T41" fmla="*/ 115 h 118"/>
                  <a:gd name="T42" fmla="*/ 82 w 175"/>
                  <a:gd name="T43" fmla="*/ 117 h 118"/>
                  <a:gd name="T44" fmla="*/ 87 w 175"/>
                  <a:gd name="T45" fmla="*/ 118 h 118"/>
                  <a:gd name="T46" fmla="*/ 90 w 175"/>
                  <a:gd name="T47" fmla="*/ 118 h 118"/>
                  <a:gd name="T48" fmla="*/ 90 w 175"/>
                  <a:gd name="T49" fmla="*/ 118 h 118"/>
                  <a:gd name="T50" fmla="*/ 96 w 175"/>
                  <a:gd name="T51" fmla="*/ 117 h 118"/>
                  <a:gd name="T52" fmla="*/ 102 w 175"/>
                  <a:gd name="T53" fmla="*/ 114 h 118"/>
                  <a:gd name="T54" fmla="*/ 102 w 175"/>
                  <a:gd name="T55" fmla="*/ 114 h 118"/>
                  <a:gd name="T56" fmla="*/ 106 w 175"/>
                  <a:gd name="T57" fmla="*/ 109 h 118"/>
                  <a:gd name="T58" fmla="*/ 107 w 175"/>
                  <a:gd name="T59" fmla="*/ 104 h 118"/>
                  <a:gd name="T60" fmla="*/ 108 w 175"/>
                  <a:gd name="T61" fmla="*/ 100 h 118"/>
                  <a:gd name="T62" fmla="*/ 107 w 175"/>
                  <a:gd name="T63" fmla="*/ 94 h 118"/>
                  <a:gd name="T64" fmla="*/ 175 w 175"/>
                  <a:gd name="T65" fmla="*/ 33 h 118"/>
                  <a:gd name="T66" fmla="*/ 93 w 175"/>
                  <a:gd name="T67" fmla="*/ 103 h 118"/>
                  <a:gd name="T68" fmla="*/ 93 w 175"/>
                  <a:gd name="T69" fmla="*/ 103 h 118"/>
                  <a:gd name="T70" fmla="*/ 91 w 175"/>
                  <a:gd name="T71" fmla="*/ 104 h 118"/>
                  <a:gd name="T72" fmla="*/ 90 w 175"/>
                  <a:gd name="T73" fmla="*/ 104 h 118"/>
                  <a:gd name="T74" fmla="*/ 90 w 175"/>
                  <a:gd name="T75" fmla="*/ 104 h 118"/>
                  <a:gd name="T76" fmla="*/ 89 w 175"/>
                  <a:gd name="T77" fmla="*/ 104 h 118"/>
                  <a:gd name="T78" fmla="*/ 87 w 175"/>
                  <a:gd name="T79" fmla="*/ 103 h 118"/>
                  <a:gd name="T80" fmla="*/ 87 w 175"/>
                  <a:gd name="T81" fmla="*/ 103 h 118"/>
                  <a:gd name="T82" fmla="*/ 86 w 175"/>
                  <a:gd name="T83" fmla="*/ 100 h 118"/>
                  <a:gd name="T84" fmla="*/ 86 w 175"/>
                  <a:gd name="T85" fmla="*/ 100 h 118"/>
                  <a:gd name="T86" fmla="*/ 88 w 175"/>
                  <a:gd name="T87" fmla="*/ 98 h 118"/>
                  <a:gd name="T88" fmla="*/ 88 w 175"/>
                  <a:gd name="T89" fmla="*/ 98 h 118"/>
                  <a:gd name="T90" fmla="*/ 89 w 175"/>
                  <a:gd name="T91" fmla="*/ 96 h 118"/>
                  <a:gd name="T92" fmla="*/ 90 w 175"/>
                  <a:gd name="T93" fmla="*/ 96 h 118"/>
                  <a:gd name="T94" fmla="*/ 90 w 175"/>
                  <a:gd name="T95" fmla="*/ 96 h 118"/>
                  <a:gd name="T96" fmla="*/ 91 w 175"/>
                  <a:gd name="T97" fmla="*/ 96 h 118"/>
                  <a:gd name="T98" fmla="*/ 93 w 175"/>
                  <a:gd name="T99" fmla="*/ 98 h 118"/>
                  <a:gd name="T100" fmla="*/ 93 w 175"/>
                  <a:gd name="T101" fmla="*/ 98 h 118"/>
                  <a:gd name="T102" fmla="*/ 94 w 175"/>
                  <a:gd name="T103" fmla="*/ 101 h 118"/>
                  <a:gd name="T104" fmla="*/ 93 w 175"/>
                  <a:gd name="T105" fmla="*/ 103 h 118"/>
                  <a:gd name="T106" fmla="*/ 93 w 175"/>
                  <a:gd name="T107" fmla="*/ 103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75" h="118">
                    <a:moveTo>
                      <a:pt x="175" y="33"/>
                    </a:moveTo>
                    <a:lnTo>
                      <a:pt x="167" y="22"/>
                    </a:lnTo>
                    <a:lnTo>
                      <a:pt x="98" y="83"/>
                    </a:lnTo>
                    <a:lnTo>
                      <a:pt x="98" y="83"/>
                    </a:lnTo>
                    <a:lnTo>
                      <a:pt x="94" y="82"/>
                    </a:lnTo>
                    <a:lnTo>
                      <a:pt x="90" y="81"/>
                    </a:lnTo>
                    <a:lnTo>
                      <a:pt x="90" y="81"/>
                    </a:lnTo>
                    <a:lnTo>
                      <a:pt x="85" y="82"/>
                    </a:lnTo>
                    <a:lnTo>
                      <a:pt x="11" y="0"/>
                    </a:lnTo>
                    <a:lnTo>
                      <a:pt x="0" y="10"/>
                    </a:lnTo>
                    <a:lnTo>
                      <a:pt x="74" y="92"/>
                    </a:lnTo>
                    <a:lnTo>
                      <a:pt x="74" y="92"/>
                    </a:lnTo>
                    <a:lnTo>
                      <a:pt x="73" y="95"/>
                    </a:lnTo>
                    <a:lnTo>
                      <a:pt x="72" y="99"/>
                    </a:lnTo>
                    <a:lnTo>
                      <a:pt x="72" y="99"/>
                    </a:lnTo>
                    <a:lnTo>
                      <a:pt x="72" y="103"/>
                    </a:lnTo>
                    <a:lnTo>
                      <a:pt x="73" y="106"/>
                    </a:lnTo>
                    <a:lnTo>
                      <a:pt x="75" y="109"/>
                    </a:lnTo>
                    <a:lnTo>
                      <a:pt x="77" y="113"/>
                    </a:lnTo>
                    <a:lnTo>
                      <a:pt x="77" y="113"/>
                    </a:lnTo>
                    <a:lnTo>
                      <a:pt x="79" y="115"/>
                    </a:lnTo>
                    <a:lnTo>
                      <a:pt x="82" y="117"/>
                    </a:lnTo>
                    <a:lnTo>
                      <a:pt x="87" y="118"/>
                    </a:lnTo>
                    <a:lnTo>
                      <a:pt x="90" y="118"/>
                    </a:lnTo>
                    <a:lnTo>
                      <a:pt x="90" y="118"/>
                    </a:lnTo>
                    <a:lnTo>
                      <a:pt x="96" y="117"/>
                    </a:lnTo>
                    <a:lnTo>
                      <a:pt x="102" y="114"/>
                    </a:lnTo>
                    <a:lnTo>
                      <a:pt x="102" y="114"/>
                    </a:lnTo>
                    <a:lnTo>
                      <a:pt x="106" y="109"/>
                    </a:lnTo>
                    <a:lnTo>
                      <a:pt x="107" y="104"/>
                    </a:lnTo>
                    <a:lnTo>
                      <a:pt x="108" y="100"/>
                    </a:lnTo>
                    <a:lnTo>
                      <a:pt x="107" y="94"/>
                    </a:lnTo>
                    <a:lnTo>
                      <a:pt x="175" y="33"/>
                    </a:lnTo>
                    <a:close/>
                    <a:moveTo>
                      <a:pt x="93" y="103"/>
                    </a:moveTo>
                    <a:lnTo>
                      <a:pt x="93" y="103"/>
                    </a:lnTo>
                    <a:lnTo>
                      <a:pt x="91" y="104"/>
                    </a:lnTo>
                    <a:lnTo>
                      <a:pt x="90" y="104"/>
                    </a:lnTo>
                    <a:lnTo>
                      <a:pt x="90" y="104"/>
                    </a:lnTo>
                    <a:lnTo>
                      <a:pt x="89" y="104"/>
                    </a:lnTo>
                    <a:lnTo>
                      <a:pt x="87" y="103"/>
                    </a:lnTo>
                    <a:lnTo>
                      <a:pt x="87" y="103"/>
                    </a:lnTo>
                    <a:lnTo>
                      <a:pt x="86" y="100"/>
                    </a:lnTo>
                    <a:lnTo>
                      <a:pt x="86" y="100"/>
                    </a:lnTo>
                    <a:lnTo>
                      <a:pt x="88" y="98"/>
                    </a:lnTo>
                    <a:lnTo>
                      <a:pt x="88" y="98"/>
                    </a:lnTo>
                    <a:lnTo>
                      <a:pt x="89" y="96"/>
                    </a:lnTo>
                    <a:lnTo>
                      <a:pt x="90" y="96"/>
                    </a:lnTo>
                    <a:lnTo>
                      <a:pt x="90" y="96"/>
                    </a:lnTo>
                    <a:lnTo>
                      <a:pt x="91" y="96"/>
                    </a:lnTo>
                    <a:lnTo>
                      <a:pt x="93" y="98"/>
                    </a:lnTo>
                    <a:lnTo>
                      <a:pt x="93" y="98"/>
                    </a:lnTo>
                    <a:lnTo>
                      <a:pt x="94" y="101"/>
                    </a:lnTo>
                    <a:lnTo>
                      <a:pt x="93" y="103"/>
                    </a:lnTo>
                    <a:lnTo>
                      <a:pt x="93" y="10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grpSp>
      </p:grpSp>
      <p:grpSp>
        <p:nvGrpSpPr>
          <p:cNvPr id="75" name="Group 27"/>
          <p:cNvGrpSpPr/>
          <p:nvPr/>
        </p:nvGrpSpPr>
        <p:grpSpPr>
          <a:xfrm>
            <a:off x="940829" y="2887281"/>
            <a:ext cx="2413252" cy="735021"/>
            <a:chOff x="944647" y="2730440"/>
            <a:chExt cx="2413252" cy="735021"/>
          </a:xfrm>
        </p:grpSpPr>
        <p:sp>
          <p:nvSpPr>
            <p:cNvPr id="76" name="Rectangle 3"/>
            <p:cNvSpPr txBox="1">
              <a:spLocks noChangeArrowheads="1"/>
            </p:cNvSpPr>
            <p:nvPr/>
          </p:nvSpPr>
          <p:spPr bwMode="auto">
            <a:xfrm flipH="1">
              <a:off x="944647" y="3032393"/>
              <a:ext cx="2413252" cy="433068"/>
            </a:xfrm>
            <a:prstGeom prst="rect">
              <a:avLst/>
            </a:prstGeom>
            <a:noFill/>
            <a:extLst/>
          </p:spPr>
          <p:txBody>
            <a:bodyPr wrap="square" lIns="90000" tIns="46800" rIns="90000" bIns="4680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itchFamily="34" charset="0"/>
                  <a:ea typeface="Tahoma" pitchFamily="34" charset="0"/>
                  <a:cs typeface="Tahoma" pitchFamily="34" charset="0"/>
                </a:defRPr>
              </a:lvl1pPr>
            </a:lstStyle>
            <a:p>
              <a:pPr algn="r" latinLnBrk="0"/>
              <a:r>
                <a:rPr lang="zh-CN" altLang="en-US" sz="1100" b="0" dirty="0">
                  <a:solidFill>
                    <a:schemeClr val="tx1"/>
                  </a:solidFill>
                  <a:effectLst/>
                  <a:latin typeface="微软雅黑" panose="020B0503020204020204" pitchFamily="34" charset="-122"/>
                  <a:ea typeface="微软雅黑" panose="020B0503020204020204" pitchFamily="34" charset="-122"/>
                </a:rPr>
                <a:t>让你能够深入运行中的</a:t>
              </a:r>
              <a:r>
                <a:rPr lang="en-US" altLang="zh-CN" sz="1100" b="0" dirty="0">
                  <a:solidFill>
                    <a:schemeClr val="tx1"/>
                  </a:solidFill>
                  <a:effectLst/>
                  <a:latin typeface="微软雅黑" panose="020B0503020204020204" pitchFamily="34" charset="-122"/>
                  <a:ea typeface="微软雅黑" panose="020B0503020204020204" pitchFamily="34" charset="-122"/>
                </a:rPr>
                <a:t>Spring Boot</a:t>
              </a:r>
              <a:r>
                <a:rPr lang="zh-CN" altLang="en-US" sz="1100" b="0" dirty="0">
                  <a:solidFill>
                    <a:schemeClr val="tx1"/>
                  </a:solidFill>
                  <a:effectLst/>
                  <a:latin typeface="微软雅黑" panose="020B0503020204020204" pitchFamily="34" charset="-122"/>
                  <a:ea typeface="微软雅黑" panose="020B0503020204020204" pitchFamily="34" charset="-122"/>
                </a:rPr>
                <a:t>应用程序，一探究竟</a:t>
              </a:r>
              <a:endParaRPr lang="en-US" altLang="ko-KR" sz="1100" b="0" dirty="0">
                <a:solidFill>
                  <a:schemeClr val="tx1"/>
                </a:solidFill>
                <a:effectLst/>
                <a:latin typeface="微软雅黑" panose="020B0503020204020204" pitchFamily="34" charset="-122"/>
                <a:ea typeface="微软雅黑" panose="020B0503020204020204" pitchFamily="34" charset="-122"/>
              </a:endParaRPr>
            </a:p>
          </p:txBody>
        </p:sp>
        <p:sp>
          <p:nvSpPr>
            <p:cNvPr id="77" name="TextBox 76"/>
            <p:cNvSpPr txBox="1"/>
            <p:nvPr/>
          </p:nvSpPr>
          <p:spPr>
            <a:xfrm>
              <a:off x="1209964" y="2730440"/>
              <a:ext cx="2147935" cy="338554"/>
            </a:xfrm>
            <a:prstGeom prst="rect">
              <a:avLst/>
            </a:prstGeom>
          </p:spPr>
          <p:txBody>
            <a:bodyPr wrap="square" rtlCol="0">
              <a:spAutoFit/>
            </a:bodyPr>
            <a:lstStyle/>
            <a:p>
              <a:pPr algn="r">
                <a:buClr>
                  <a:schemeClr val="tx1">
                    <a:lumMod val="85000"/>
                    <a:lumOff val="15000"/>
                  </a:schemeClr>
                </a:buClr>
                <a:buSzPct val="105000"/>
              </a:pPr>
              <a:r>
                <a:rPr lang="en-US" altLang="zh-CN" sz="1600" b="1" dirty="0">
                  <a:solidFill>
                    <a:srgbClr val="0070C0"/>
                  </a:solidFill>
                  <a:latin typeface="微软雅黑" panose="020B0503020204020204" pitchFamily="34" charset="-122"/>
                  <a:ea typeface="微软雅黑" panose="020B0503020204020204" pitchFamily="34" charset="-122"/>
                </a:rPr>
                <a:t>Actuator</a:t>
              </a:r>
              <a:endParaRPr lang="en-US" altLang="ko-KR" sz="1600" b="1" dirty="0">
                <a:solidFill>
                  <a:srgbClr val="0070C0"/>
                </a:solidFill>
                <a:latin typeface="微软雅黑" panose="020B0503020204020204" pitchFamily="34" charset="-122"/>
                <a:ea typeface="微软雅黑" panose="020B0503020204020204" pitchFamily="34" charset="-122"/>
              </a:endParaRPr>
            </a:p>
          </p:txBody>
        </p:sp>
      </p:grpSp>
      <p:grpSp>
        <p:nvGrpSpPr>
          <p:cNvPr id="78" name="Group 193"/>
          <p:cNvGrpSpPr/>
          <p:nvPr/>
        </p:nvGrpSpPr>
        <p:grpSpPr>
          <a:xfrm>
            <a:off x="940829" y="4265231"/>
            <a:ext cx="2413252" cy="904298"/>
            <a:chOff x="944647" y="2730440"/>
            <a:chExt cx="2413252" cy="904298"/>
          </a:xfrm>
        </p:grpSpPr>
        <p:sp>
          <p:nvSpPr>
            <p:cNvPr id="79" name="Rectangle 3"/>
            <p:cNvSpPr txBox="1">
              <a:spLocks noChangeArrowheads="1"/>
            </p:cNvSpPr>
            <p:nvPr/>
          </p:nvSpPr>
          <p:spPr bwMode="auto">
            <a:xfrm flipH="1">
              <a:off x="944647" y="3032393"/>
              <a:ext cx="2413252" cy="602345"/>
            </a:xfrm>
            <a:prstGeom prst="rect">
              <a:avLst/>
            </a:prstGeom>
            <a:noFill/>
            <a:extLst/>
          </p:spPr>
          <p:txBody>
            <a:bodyPr wrap="square" lIns="90000" tIns="46800" rIns="90000" bIns="4680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itchFamily="34" charset="0"/>
                  <a:ea typeface="Tahoma" pitchFamily="34" charset="0"/>
                  <a:cs typeface="Tahoma" pitchFamily="34" charset="0"/>
                </a:defRPr>
              </a:lvl1pPr>
            </a:lstStyle>
            <a:p>
              <a:pPr algn="r" latinLnBrk="0"/>
              <a:r>
                <a:rPr lang="en-US" altLang="zh-CN" sz="1100" b="0" dirty="0">
                  <a:solidFill>
                    <a:schemeClr val="tx1"/>
                  </a:solidFill>
                  <a:effectLst/>
                  <a:latin typeface="微软雅黑" panose="020B0503020204020204" pitchFamily="34" charset="-122"/>
                  <a:ea typeface="微软雅黑" panose="020B0503020204020204" pitchFamily="34" charset="-122"/>
                </a:rPr>
                <a:t>Spring Boot</a:t>
              </a:r>
              <a:r>
                <a:rPr lang="zh-CN" altLang="en-US" sz="1100" b="0" dirty="0">
                  <a:solidFill>
                    <a:schemeClr val="tx1"/>
                  </a:solidFill>
                  <a:effectLst/>
                  <a:latin typeface="微软雅黑" panose="020B0503020204020204" pitchFamily="34" charset="-122"/>
                  <a:ea typeface="微软雅黑" panose="020B0503020204020204" pitchFamily="34" charset="-122"/>
                </a:rPr>
                <a:t>的可选特性，借此只需写代码就能够完成完整的应用程序，无需传统的项目构建</a:t>
              </a:r>
              <a:endParaRPr lang="en-US" altLang="ko-KR" sz="1100" b="0" dirty="0">
                <a:solidFill>
                  <a:schemeClr val="tx1"/>
                </a:solidFill>
                <a:effectLst/>
                <a:latin typeface="微软雅黑" panose="020B0503020204020204" pitchFamily="34" charset="-122"/>
                <a:ea typeface="微软雅黑" panose="020B0503020204020204" pitchFamily="34" charset="-122"/>
              </a:endParaRPr>
            </a:p>
          </p:txBody>
        </p:sp>
        <p:sp>
          <p:nvSpPr>
            <p:cNvPr id="80" name="TextBox 79"/>
            <p:cNvSpPr txBox="1"/>
            <p:nvPr/>
          </p:nvSpPr>
          <p:spPr>
            <a:xfrm>
              <a:off x="1209964" y="2730440"/>
              <a:ext cx="2147935" cy="338554"/>
            </a:xfrm>
            <a:prstGeom prst="rect">
              <a:avLst/>
            </a:prstGeom>
          </p:spPr>
          <p:txBody>
            <a:bodyPr wrap="square" rtlCol="0">
              <a:spAutoFit/>
            </a:bodyPr>
            <a:lstStyle/>
            <a:p>
              <a:pPr algn="r">
                <a:buClr>
                  <a:schemeClr val="tx1">
                    <a:lumMod val="85000"/>
                    <a:lumOff val="15000"/>
                  </a:schemeClr>
                </a:buClr>
                <a:buSzPct val="105000"/>
              </a:pPr>
              <a:r>
                <a:rPr lang="zh-CN" altLang="en-US" sz="1600" b="1" dirty="0">
                  <a:solidFill>
                    <a:srgbClr val="0070C0"/>
                  </a:solidFill>
                  <a:latin typeface="微软雅黑" panose="020B0503020204020204" pitchFamily="34" charset="-122"/>
                  <a:ea typeface="微软雅黑" panose="020B0503020204020204" pitchFamily="34" charset="-122"/>
                </a:rPr>
                <a:t>命令行界面</a:t>
              </a:r>
              <a:endParaRPr lang="en-US" altLang="ko-KR" sz="1600" b="1" dirty="0">
                <a:solidFill>
                  <a:srgbClr val="0070C0"/>
                </a:solidFill>
                <a:latin typeface="微软雅黑" panose="020B0503020204020204" pitchFamily="34" charset="-122"/>
                <a:ea typeface="微软雅黑" panose="020B0503020204020204" pitchFamily="34" charset="-122"/>
              </a:endParaRPr>
            </a:p>
          </p:txBody>
        </p:sp>
      </p:grpSp>
      <p:grpSp>
        <p:nvGrpSpPr>
          <p:cNvPr id="81" name="Group 29"/>
          <p:cNvGrpSpPr/>
          <p:nvPr/>
        </p:nvGrpSpPr>
        <p:grpSpPr>
          <a:xfrm>
            <a:off x="8837919" y="2887281"/>
            <a:ext cx="2413252" cy="735021"/>
            <a:chOff x="8961810" y="2896806"/>
            <a:chExt cx="2413252" cy="735021"/>
          </a:xfrm>
        </p:grpSpPr>
        <p:sp>
          <p:nvSpPr>
            <p:cNvPr id="82" name="Rectangle 3"/>
            <p:cNvSpPr txBox="1">
              <a:spLocks noChangeArrowheads="1"/>
            </p:cNvSpPr>
            <p:nvPr/>
          </p:nvSpPr>
          <p:spPr bwMode="auto">
            <a:xfrm flipH="1">
              <a:off x="8961810" y="3198759"/>
              <a:ext cx="2413252" cy="433068"/>
            </a:xfrm>
            <a:prstGeom prst="rect">
              <a:avLst/>
            </a:prstGeom>
            <a:noFill/>
            <a:extLst/>
          </p:spPr>
          <p:txBody>
            <a:bodyPr wrap="square" lIns="90000" tIns="46800" rIns="90000" bIns="4680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itchFamily="34" charset="0"/>
                  <a:ea typeface="Tahoma" pitchFamily="34" charset="0"/>
                  <a:cs typeface="Tahoma" pitchFamily="34" charset="0"/>
                </a:defRPr>
              </a:lvl1pPr>
            </a:lstStyle>
            <a:p>
              <a:pPr algn="l" latinLnBrk="0"/>
              <a:r>
                <a:rPr lang="zh-CN" altLang="en-US" sz="1100" b="0" dirty="0">
                  <a:solidFill>
                    <a:schemeClr val="tx1"/>
                  </a:solidFill>
                  <a:effectLst/>
                  <a:latin typeface="微软雅黑" panose="020B0503020204020204" pitchFamily="34" charset="-122"/>
                  <a:ea typeface="微软雅黑" panose="020B0503020204020204" pitchFamily="34" charset="-122"/>
                </a:rPr>
                <a:t>告诉</a:t>
              </a:r>
              <a:r>
                <a:rPr lang="en-US" altLang="zh-CN" sz="1100" b="0" dirty="0">
                  <a:solidFill>
                    <a:schemeClr val="tx1"/>
                  </a:solidFill>
                  <a:effectLst/>
                  <a:latin typeface="微软雅黑" panose="020B0503020204020204" pitchFamily="34" charset="-122"/>
                  <a:ea typeface="微软雅黑" panose="020B0503020204020204" pitchFamily="34" charset="-122"/>
                </a:rPr>
                <a:t>Spring Boot</a:t>
              </a:r>
              <a:r>
                <a:rPr lang="zh-CN" altLang="en-US" sz="1100" b="0" dirty="0">
                  <a:solidFill>
                    <a:schemeClr val="tx1"/>
                  </a:solidFill>
                  <a:effectLst/>
                  <a:latin typeface="微软雅黑" panose="020B0503020204020204" pitchFamily="34" charset="-122"/>
                  <a:ea typeface="微软雅黑" panose="020B0503020204020204" pitchFamily="34" charset="-122"/>
                </a:rPr>
                <a:t>需要什么功能，它就能引入需要的库</a:t>
              </a:r>
              <a:endParaRPr lang="en-US" altLang="ko-KR" sz="1100" b="0" dirty="0">
                <a:solidFill>
                  <a:schemeClr val="tx1"/>
                </a:solidFill>
                <a:effectLst/>
                <a:latin typeface="微软雅黑" panose="020B0503020204020204" pitchFamily="34" charset="-122"/>
                <a:ea typeface="微软雅黑" panose="020B0503020204020204" pitchFamily="34" charset="-122"/>
              </a:endParaRPr>
            </a:p>
          </p:txBody>
        </p:sp>
        <p:sp>
          <p:nvSpPr>
            <p:cNvPr id="83" name="TextBox 82"/>
            <p:cNvSpPr txBox="1"/>
            <p:nvPr/>
          </p:nvSpPr>
          <p:spPr>
            <a:xfrm>
              <a:off x="8961810" y="2896806"/>
              <a:ext cx="2147935" cy="338554"/>
            </a:xfrm>
            <a:prstGeom prst="rect">
              <a:avLst/>
            </a:prstGeom>
          </p:spPr>
          <p:txBody>
            <a:bodyPr wrap="square" rtlCol="0">
              <a:spAutoFit/>
            </a:bodyPr>
            <a:lstStyle/>
            <a:p>
              <a:pPr>
                <a:buClr>
                  <a:schemeClr val="tx1">
                    <a:lumMod val="85000"/>
                    <a:lumOff val="15000"/>
                  </a:schemeClr>
                </a:buClr>
                <a:buSzPct val="105000"/>
              </a:pPr>
              <a:r>
                <a:rPr lang="zh-CN" altLang="en-US" sz="1600" b="1" dirty="0">
                  <a:solidFill>
                    <a:srgbClr val="0070C0"/>
                  </a:solidFill>
                  <a:latin typeface="微软雅黑" panose="020B0503020204020204" pitchFamily="34" charset="-122"/>
                  <a:ea typeface="微软雅黑" panose="020B0503020204020204" pitchFamily="34" charset="-122"/>
                </a:rPr>
                <a:t>起步依赖</a:t>
              </a:r>
              <a:endParaRPr lang="en-US" altLang="ko-KR" sz="1600" b="1" dirty="0">
                <a:solidFill>
                  <a:srgbClr val="0070C0"/>
                </a:solidFill>
                <a:latin typeface="微软雅黑" panose="020B0503020204020204" pitchFamily="34" charset="-122"/>
                <a:ea typeface="微软雅黑" panose="020B0503020204020204" pitchFamily="34" charset="-122"/>
              </a:endParaRPr>
            </a:p>
          </p:txBody>
        </p:sp>
      </p:grpSp>
      <p:grpSp>
        <p:nvGrpSpPr>
          <p:cNvPr id="84" name="Group 28"/>
          <p:cNvGrpSpPr/>
          <p:nvPr/>
        </p:nvGrpSpPr>
        <p:grpSpPr>
          <a:xfrm>
            <a:off x="8837919" y="4265231"/>
            <a:ext cx="2413252" cy="904298"/>
            <a:chOff x="8961810" y="4231785"/>
            <a:chExt cx="2413252" cy="904298"/>
          </a:xfrm>
        </p:grpSpPr>
        <p:sp>
          <p:nvSpPr>
            <p:cNvPr id="85" name="Rectangle 3"/>
            <p:cNvSpPr txBox="1">
              <a:spLocks noChangeArrowheads="1"/>
            </p:cNvSpPr>
            <p:nvPr/>
          </p:nvSpPr>
          <p:spPr bwMode="auto">
            <a:xfrm flipH="1">
              <a:off x="8961810" y="4533738"/>
              <a:ext cx="2413252" cy="602345"/>
            </a:xfrm>
            <a:prstGeom prst="rect">
              <a:avLst/>
            </a:prstGeom>
            <a:noFill/>
            <a:extLst/>
          </p:spPr>
          <p:txBody>
            <a:bodyPr wrap="square" lIns="90000" tIns="46800" rIns="90000" bIns="4680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itchFamily="34" charset="0"/>
                  <a:ea typeface="Tahoma" pitchFamily="34" charset="0"/>
                  <a:cs typeface="Tahoma" pitchFamily="34" charset="0"/>
                </a:defRPr>
              </a:lvl1pPr>
            </a:lstStyle>
            <a:p>
              <a:pPr algn="l" latinLnBrk="0"/>
              <a:r>
                <a:rPr lang="zh-CN" altLang="en-US" sz="1100" b="0" dirty="0">
                  <a:solidFill>
                    <a:schemeClr val="tx1"/>
                  </a:solidFill>
                  <a:effectLst/>
                  <a:latin typeface="微软雅黑" panose="020B0503020204020204" pitchFamily="34" charset="-122"/>
                  <a:ea typeface="微软雅黑" panose="020B0503020204020204" pitchFamily="34" charset="-122"/>
                </a:rPr>
                <a:t>针对很多</a:t>
              </a:r>
              <a:r>
                <a:rPr lang="en-US" altLang="zh-CN" sz="1100" b="0" dirty="0">
                  <a:solidFill>
                    <a:schemeClr val="tx1"/>
                  </a:solidFill>
                  <a:effectLst/>
                  <a:latin typeface="微软雅黑" panose="020B0503020204020204" pitchFamily="34" charset="-122"/>
                  <a:ea typeface="微软雅黑" panose="020B0503020204020204" pitchFamily="34" charset="-122"/>
                </a:rPr>
                <a:t>Spring</a:t>
              </a:r>
              <a:r>
                <a:rPr lang="zh-CN" altLang="en-US" sz="1100" b="0" dirty="0">
                  <a:solidFill>
                    <a:schemeClr val="tx1"/>
                  </a:solidFill>
                  <a:effectLst/>
                  <a:latin typeface="微软雅黑" panose="020B0503020204020204" pitchFamily="34" charset="-122"/>
                  <a:ea typeface="微软雅黑" panose="020B0503020204020204" pitchFamily="34" charset="-122"/>
                </a:rPr>
                <a:t>应用程序常见的应用功能，</a:t>
              </a:r>
              <a:r>
                <a:rPr lang="en-US" altLang="zh-CN" sz="1100" b="0" dirty="0">
                  <a:solidFill>
                    <a:schemeClr val="tx1"/>
                  </a:solidFill>
                  <a:effectLst/>
                  <a:latin typeface="微软雅黑" panose="020B0503020204020204" pitchFamily="34" charset="-122"/>
                  <a:ea typeface="微软雅黑" panose="020B0503020204020204" pitchFamily="34" charset="-122"/>
                </a:rPr>
                <a:t>Spring Boot</a:t>
              </a:r>
              <a:r>
                <a:rPr lang="zh-CN" altLang="en-US" sz="1100" b="0" dirty="0">
                  <a:solidFill>
                    <a:schemeClr val="tx1"/>
                  </a:solidFill>
                  <a:effectLst/>
                  <a:latin typeface="微软雅黑" panose="020B0503020204020204" pitchFamily="34" charset="-122"/>
                  <a:ea typeface="微软雅黑" panose="020B0503020204020204" pitchFamily="34" charset="-122"/>
                </a:rPr>
                <a:t>能自动提供相关配置</a:t>
              </a:r>
              <a:endParaRPr lang="en-US" altLang="ko-KR" sz="1100" b="0" dirty="0">
                <a:solidFill>
                  <a:schemeClr val="tx1"/>
                </a:solidFill>
                <a:effectLst/>
                <a:latin typeface="微软雅黑" panose="020B0503020204020204" pitchFamily="34" charset="-122"/>
                <a:ea typeface="微软雅黑" panose="020B0503020204020204" pitchFamily="34" charset="-122"/>
              </a:endParaRPr>
            </a:p>
          </p:txBody>
        </p:sp>
        <p:sp>
          <p:nvSpPr>
            <p:cNvPr id="86" name="TextBox 85"/>
            <p:cNvSpPr txBox="1"/>
            <p:nvPr/>
          </p:nvSpPr>
          <p:spPr>
            <a:xfrm>
              <a:off x="8961810" y="4231785"/>
              <a:ext cx="2147935" cy="338554"/>
            </a:xfrm>
            <a:prstGeom prst="rect">
              <a:avLst/>
            </a:prstGeom>
          </p:spPr>
          <p:txBody>
            <a:bodyPr wrap="square" rtlCol="0">
              <a:spAutoFit/>
            </a:bodyPr>
            <a:lstStyle/>
            <a:p>
              <a:pPr>
                <a:buClr>
                  <a:schemeClr val="tx1">
                    <a:lumMod val="85000"/>
                    <a:lumOff val="15000"/>
                  </a:schemeClr>
                </a:buClr>
                <a:buSzPct val="105000"/>
              </a:pPr>
              <a:r>
                <a:rPr lang="zh-CN" altLang="en-US" sz="1600" b="1" dirty="0">
                  <a:solidFill>
                    <a:srgbClr val="0070C0"/>
                  </a:solidFill>
                  <a:latin typeface="微软雅黑" panose="020B0503020204020204" pitchFamily="34" charset="-122"/>
                  <a:ea typeface="微软雅黑" panose="020B0503020204020204" pitchFamily="34" charset="-122"/>
                </a:rPr>
                <a:t>自动配置</a:t>
              </a:r>
              <a:endParaRPr lang="en-US" altLang="ko-KR" sz="1600" b="1" dirty="0">
                <a:solidFill>
                  <a:srgbClr val="0070C0"/>
                </a:solidFill>
                <a:latin typeface="微软雅黑" panose="020B0503020204020204" pitchFamily="34" charset="-122"/>
                <a:ea typeface="微软雅黑" panose="020B0503020204020204" pitchFamily="34" charset="-122"/>
              </a:endParaRPr>
            </a:p>
          </p:txBody>
        </p:sp>
      </p:grpSp>
      <p:sp>
        <p:nvSpPr>
          <p:cNvPr id="87" name="TextBox 8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r>
              <a:rPr lang="en-US" altLang="zh-CN" sz="2400" b="1" dirty="0">
                <a:solidFill>
                  <a:schemeClr val="bg1"/>
                </a:solidFill>
                <a:latin typeface="微软雅黑" panose="020B0503020204020204" pitchFamily="34" charset="-122"/>
                <a:ea typeface="微软雅黑" panose="020B0503020204020204" pitchFamily="34" charset="-122"/>
              </a:rPr>
              <a:t>Spring Boot</a:t>
            </a:r>
            <a:r>
              <a:rPr lang="zh-CN" altLang="en-US" sz="2400" b="1" dirty="0">
                <a:solidFill>
                  <a:schemeClr val="bg1"/>
                </a:solidFill>
                <a:latin typeface="微软雅黑" panose="020B0503020204020204" pitchFamily="34" charset="-122"/>
                <a:ea typeface="微软雅黑" panose="020B0503020204020204" pitchFamily="34" charset="-122"/>
              </a:rPr>
              <a:t>介绍</a:t>
            </a:r>
          </a:p>
        </p:txBody>
      </p:sp>
      <p:sp>
        <p:nvSpPr>
          <p:cNvPr id="88" name="矩形 87"/>
          <p:cNvSpPr/>
          <p:nvPr/>
        </p:nvSpPr>
        <p:spPr>
          <a:xfrm>
            <a:off x="0" y="1073427"/>
            <a:ext cx="23555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矩形 88"/>
          <p:cNvSpPr/>
          <p:nvPr/>
        </p:nvSpPr>
        <p:spPr>
          <a:xfrm>
            <a:off x="735495" y="1073426"/>
            <a:ext cx="4239593"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TextBox 89"/>
          <p:cNvSpPr txBox="1"/>
          <p:nvPr/>
        </p:nvSpPr>
        <p:spPr>
          <a:xfrm>
            <a:off x="1051891" y="1065798"/>
            <a:ext cx="3923197" cy="369332"/>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使用</a:t>
            </a:r>
            <a:r>
              <a:rPr lang="en-US" altLang="zh-CN" dirty="0">
                <a:solidFill>
                  <a:schemeClr val="bg1"/>
                </a:solidFill>
                <a:latin typeface="微软雅黑" panose="020B0503020204020204" pitchFamily="34" charset="-122"/>
                <a:ea typeface="微软雅黑" panose="020B0503020204020204" pitchFamily="34" charset="-122"/>
              </a:rPr>
              <a:t>Spring Boot</a:t>
            </a:r>
            <a:r>
              <a:rPr lang="zh-CN" altLang="en-US" dirty="0">
                <a:solidFill>
                  <a:schemeClr val="bg1"/>
                </a:solidFill>
                <a:latin typeface="微软雅黑" panose="020B0503020204020204" pitchFamily="34" charset="-122"/>
                <a:ea typeface="微软雅黑" panose="020B0503020204020204" pitchFamily="34" charset="-122"/>
              </a:rPr>
              <a:t>搭建后台开发框架</a:t>
            </a:r>
          </a:p>
        </p:txBody>
      </p:sp>
    </p:spTree>
    <p:extLst>
      <p:ext uri="{BB962C8B-B14F-4D97-AF65-F5344CB8AC3E}">
        <p14:creationId xmlns:p14="http://schemas.microsoft.com/office/powerpoint/2010/main" val="15184836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r>
              <a:rPr lang="en-US" altLang="zh-CN" sz="2400" b="1" dirty="0">
                <a:solidFill>
                  <a:schemeClr val="bg1"/>
                </a:solidFill>
                <a:latin typeface="微软雅黑" panose="020B0503020204020204" pitchFamily="34" charset="-122"/>
                <a:ea typeface="微软雅黑" panose="020B0503020204020204" pitchFamily="34" charset="-122"/>
              </a:rPr>
              <a:t>Spring Boot</a:t>
            </a:r>
            <a:r>
              <a:rPr lang="zh-CN" altLang="en-US" sz="2400" b="1" dirty="0">
                <a:solidFill>
                  <a:schemeClr val="bg1"/>
                </a:solidFill>
                <a:latin typeface="微软雅黑" panose="020B0503020204020204" pitchFamily="34" charset="-122"/>
                <a:ea typeface="微软雅黑" panose="020B0503020204020204" pitchFamily="34" charset="-122"/>
              </a:rPr>
              <a:t>介绍</a:t>
            </a:r>
          </a:p>
        </p:txBody>
      </p:sp>
      <p:sp>
        <p:nvSpPr>
          <p:cNvPr id="5" name="TextBox 4"/>
          <p:cNvSpPr txBox="1"/>
          <p:nvPr/>
        </p:nvSpPr>
        <p:spPr>
          <a:xfrm>
            <a:off x="390418" y="939914"/>
            <a:ext cx="7988038" cy="4524315"/>
          </a:xfrm>
          <a:prstGeom prst="rect">
            <a:avLst/>
          </a:prstGeom>
          <a:noFill/>
        </p:spPr>
        <p:txBody>
          <a:bodyPr wrap="square" rtlCol="0">
            <a:spAutoFit/>
          </a:bodyPr>
          <a:lstStyle/>
          <a:p>
            <a:pPr>
              <a:lnSpc>
                <a:spcPct val="150000"/>
              </a:lnSpc>
            </a:pPr>
            <a:endParaRPr lang="en-US" altLang="zh-CN" sz="1600" dirty="0">
              <a:latin typeface="微软雅黑" panose="020B0503020204020204" pitchFamily="34" charset="-122"/>
              <a:ea typeface="微软雅黑" panose="020B0503020204020204" pitchFamily="34" charset="-122"/>
            </a:endParaRPr>
          </a:p>
          <a:p>
            <a:pPr>
              <a:lnSpc>
                <a:spcPct val="150000"/>
              </a:lnSpc>
            </a:pPr>
            <a:endParaRPr lang="en-US" altLang="zh-CN" sz="1600" dirty="0">
              <a:latin typeface="微软雅黑" panose="020B0503020204020204" pitchFamily="34" charset="-122"/>
              <a:ea typeface="微软雅黑" panose="020B0503020204020204" pitchFamily="34" charset="-122"/>
            </a:endParaRPr>
          </a:p>
          <a:p>
            <a:pPr>
              <a:lnSpc>
                <a:spcPct val="150000"/>
              </a:lnSpc>
            </a:pPr>
            <a:r>
              <a:rPr lang="en-US" altLang="zh-CN" sz="1600" dirty="0">
                <a:latin typeface="微软雅黑" panose="020B0503020204020204" pitchFamily="34" charset="-122"/>
                <a:ea typeface="微软雅黑" panose="020B0503020204020204" pitchFamily="34" charset="-122"/>
              </a:rPr>
              <a:t>Spring Initializr</a:t>
            </a:r>
            <a:r>
              <a:rPr lang="zh-CN" altLang="en-US" sz="1600" dirty="0">
                <a:latin typeface="微软雅黑" panose="020B0503020204020204" pitchFamily="34" charset="-122"/>
                <a:ea typeface="微软雅黑" panose="020B0503020204020204" pitchFamily="34" charset="-122"/>
              </a:rPr>
              <a:t>是一个</a:t>
            </a:r>
            <a:r>
              <a:rPr lang="en-US" altLang="zh-CN" sz="1600" dirty="0">
                <a:latin typeface="微软雅黑" panose="020B0503020204020204" pitchFamily="34" charset="-122"/>
                <a:ea typeface="微软雅黑" panose="020B0503020204020204" pitchFamily="34" charset="-122"/>
              </a:rPr>
              <a:t>Web</a:t>
            </a:r>
            <a:r>
              <a:rPr lang="zh-CN" altLang="en-US" sz="1600" dirty="0">
                <a:latin typeface="微软雅黑" panose="020B0503020204020204" pitchFamily="34" charset="-122"/>
                <a:ea typeface="微软雅黑" panose="020B0503020204020204" pitchFamily="34" charset="-122"/>
              </a:rPr>
              <a:t>应用程序，它能为你生成</a:t>
            </a:r>
            <a:r>
              <a:rPr lang="en-US" altLang="zh-CN" sz="1600" dirty="0">
                <a:latin typeface="微软雅黑" panose="020B0503020204020204" pitchFamily="34" charset="-122"/>
                <a:ea typeface="微软雅黑" panose="020B0503020204020204" pitchFamily="34" charset="-122"/>
              </a:rPr>
              <a:t>Spring Boot</a:t>
            </a:r>
            <a:r>
              <a:rPr lang="zh-CN" altLang="en-US" sz="1600" dirty="0">
                <a:latin typeface="微软雅黑" panose="020B0503020204020204" pitchFamily="34" charset="-122"/>
                <a:ea typeface="微软雅黑" panose="020B0503020204020204" pitchFamily="34" charset="-122"/>
              </a:rPr>
              <a:t>项目结构。虽然不能生成应用程序代码，但它能为你提供一个基本的项目架构，以及一个用于构建代码的</a:t>
            </a:r>
            <a:r>
              <a:rPr lang="en-US" altLang="zh-CN" sz="1600" dirty="0">
                <a:latin typeface="微软雅黑" panose="020B0503020204020204" pitchFamily="34" charset="-122"/>
                <a:ea typeface="微软雅黑" panose="020B0503020204020204" pitchFamily="34" charset="-122"/>
              </a:rPr>
              <a:t>Maven</a:t>
            </a:r>
            <a:r>
              <a:rPr lang="zh-CN" altLang="en-US" sz="1600" dirty="0">
                <a:latin typeface="微软雅黑" panose="020B0503020204020204" pitchFamily="34" charset="-122"/>
                <a:ea typeface="微软雅黑" panose="020B0503020204020204" pitchFamily="34" charset="-122"/>
              </a:rPr>
              <a:t>或</a:t>
            </a:r>
            <a:r>
              <a:rPr lang="en-US" altLang="zh-CN" sz="1600" dirty="0" err="1">
                <a:latin typeface="微软雅黑" panose="020B0503020204020204" pitchFamily="34" charset="-122"/>
                <a:ea typeface="微软雅黑" panose="020B0503020204020204" pitchFamily="34" charset="-122"/>
              </a:rPr>
              <a:t>Gradle</a:t>
            </a:r>
            <a:r>
              <a:rPr lang="zh-CN" altLang="en-US" sz="1600" dirty="0">
                <a:latin typeface="微软雅黑" panose="020B0503020204020204" pitchFamily="34" charset="-122"/>
                <a:ea typeface="微软雅黑" panose="020B0503020204020204" pitchFamily="34" charset="-122"/>
              </a:rPr>
              <a:t>构建说明文件。在此基础上，只需写应用程序的代码即可。</a:t>
            </a:r>
            <a:endParaRPr lang="en-US" altLang="zh-CN" sz="1600" dirty="0">
              <a:latin typeface="微软雅黑" panose="020B0503020204020204" pitchFamily="34" charset="-122"/>
              <a:ea typeface="微软雅黑" panose="020B0503020204020204" pitchFamily="34" charset="-122"/>
            </a:endParaRPr>
          </a:p>
          <a:p>
            <a:pPr>
              <a:lnSpc>
                <a:spcPct val="150000"/>
              </a:lnSpc>
            </a:pPr>
            <a:endParaRPr lang="en-US" altLang="zh-CN" sz="1600" dirty="0">
              <a:latin typeface="微软雅黑" panose="020B0503020204020204" pitchFamily="34" charset="-122"/>
              <a:ea typeface="微软雅黑" panose="020B0503020204020204" pitchFamily="34" charset="-122"/>
            </a:endParaRPr>
          </a:p>
          <a:p>
            <a:pPr>
              <a:lnSpc>
                <a:spcPct val="150000"/>
              </a:lnSpc>
            </a:pPr>
            <a:r>
              <a:rPr lang="zh-CN" altLang="en-US" sz="1600" dirty="0">
                <a:latin typeface="微软雅黑" panose="020B0503020204020204" pitchFamily="34" charset="-122"/>
                <a:ea typeface="微软雅黑" panose="020B0503020204020204" pitchFamily="34" charset="-122"/>
              </a:rPr>
              <a:t>基本用法：</a:t>
            </a:r>
            <a:endParaRPr lang="en-US" altLang="zh-CN" sz="1600" dirty="0">
              <a:latin typeface="微软雅黑" panose="020B0503020204020204" pitchFamily="34" charset="-122"/>
              <a:ea typeface="微软雅黑" panose="020B0503020204020204" pitchFamily="34" charset="-122"/>
            </a:endParaRPr>
          </a:p>
          <a:p>
            <a:pPr marL="285750" indent="-285750">
              <a:lnSpc>
                <a:spcPct val="150000"/>
              </a:lnSpc>
              <a:buFont typeface="Wingdings" panose="05000000000000000000" pitchFamily="2" charset="2"/>
              <a:buChar char="l"/>
            </a:pPr>
            <a:r>
              <a:rPr lang="zh-CN" altLang="en-US" sz="1600" dirty="0">
                <a:latin typeface="微软雅黑" panose="020B0503020204020204" pitchFamily="34" charset="-122"/>
                <a:ea typeface="微软雅黑" panose="020B0503020204020204" pitchFamily="34" charset="-122"/>
              </a:rPr>
              <a:t>通过</a:t>
            </a:r>
            <a:r>
              <a:rPr lang="en-US" altLang="zh-CN" sz="1600" dirty="0">
                <a:latin typeface="微软雅黑" panose="020B0503020204020204" pitchFamily="34" charset="-122"/>
                <a:ea typeface="微软雅黑" panose="020B0503020204020204" pitchFamily="34" charset="-122"/>
              </a:rPr>
              <a:t>Web</a:t>
            </a:r>
            <a:r>
              <a:rPr lang="zh-CN" altLang="en-US" sz="1600" dirty="0">
                <a:latin typeface="微软雅黑" panose="020B0503020204020204" pitchFamily="34" charset="-122"/>
                <a:ea typeface="微软雅黑" panose="020B0503020204020204" pitchFamily="34" charset="-122"/>
              </a:rPr>
              <a:t>界面使用（</a:t>
            </a:r>
            <a:r>
              <a:rPr lang="en-US" altLang="zh-CN" sz="1600" dirty="0">
                <a:latin typeface="微软雅黑" panose="020B0503020204020204" pitchFamily="34" charset="-122"/>
                <a:ea typeface="微软雅黑" panose="020B0503020204020204" pitchFamily="34" charset="-122"/>
              </a:rPr>
              <a:t>start.spring.io</a:t>
            </a:r>
            <a:r>
              <a:rPr lang="zh-CN" altLang="en-US" sz="1600" dirty="0">
                <a:latin typeface="微软雅黑" panose="020B0503020204020204" pitchFamily="34" charset="-122"/>
                <a:ea typeface="微软雅黑" panose="020B0503020204020204" pitchFamily="34" charset="-122"/>
              </a:rPr>
              <a:t>）</a:t>
            </a:r>
            <a:endParaRPr lang="en-US" altLang="zh-CN" sz="1600" dirty="0">
              <a:latin typeface="微软雅黑" panose="020B0503020204020204" pitchFamily="34" charset="-122"/>
              <a:ea typeface="微软雅黑" panose="020B0503020204020204" pitchFamily="34" charset="-122"/>
            </a:endParaRPr>
          </a:p>
          <a:p>
            <a:pPr marL="285750" indent="-285750">
              <a:lnSpc>
                <a:spcPct val="150000"/>
              </a:lnSpc>
              <a:buFont typeface="Wingdings" panose="05000000000000000000" pitchFamily="2" charset="2"/>
              <a:buChar char="l"/>
            </a:pPr>
            <a:r>
              <a:rPr lang="zh-CN" altLang="en-US" sz="1600" dirty="0">
                <a:latin typeface="微软雅黑" panose="020B0503020204020204" pitchFamily="34" charset="-122"/>
                <a:ea typeface="微软雅黑" panose="020B0503020204020204" pitchFamily="34" charset="-122"/>
              </a:rPr>
              <a:t>通过</a:t>
            </a:r>
            <a:r>
              <a:rPr lang="en-US" altLang="zh-CN" sz="1600" dirty="0">
                <a:latin typeface="微软雅黑" panose="020B0503020204020204" pitchFamily="34" charset="-122"/>
                <a:ea typeface="微软雅黑" panose="020B0503020204020204" pitchFamily="34" charset="-122"/>
              </a:rPr>
              <a:t>Spring Tool Suite</a:t>
            </a:r>
            <a:r>
              <a:rPr lang="zh-CN" altLang="en-US" sz="1600" dirty="0">
                <a:latin typeface="微软雅黑" panose="020B0503020204020204" pitchFamily="34" charset="-122"/>
                <a:ea typeface="微软雅黑" panose="020B0503020204020204" pitchFamily="34" charset="-122"/>
              </a:rPr>
              <a:t>使用</a:t>
            </a:r>
            <a:endParaRPr lang="en-US" altLang="zh-CN" sz="1600" dirty="0">
              <a:latin typeface="微软雅黑" panose="020B0503020204020204" pitchFamily="34" charset="-122"/>
              <a:ea typeface="微软雅黑" panose="020B0503020204020204" pitchFamily="34" charset="-122"/>
            </a:endParaRPr>
          </a:p>
          <a:p>
            <a:pPr marL="285750" indent="-285750">
              <a:lnSpc>
                <a:spcPct val="150000"/>
              </a:lnSpc>
              <a:buFont typeface="Wingdings" panose="05000000000000000000" pitchFamily="2" charset="2"/>
              <a:buChar char="l"/>
            </a:pPr>
            <a:r>
              <a:rPr lang="zh-CN" altLang="en-US" sz="1600" dirty="0">
                <a:latin typeface="微软雅黑" panose="020B0503020204020204" pitchFamily="34" charset="-122"/>
                <a:ea typeface="微软雅黑" panose="020B0503020204020204" pitchFamily="34" charset="-122"/>
              </a:rPr>
              <a:t>通过</a:t>
            </a:r>
            <a:r>
              <a:rPr lang="en-US" altLang="zh-CN" sz="1600" dirty="0">
                <a:latin typeface="微软雅黑" panose="020B0503020204020204" pitchFamily="34" charset="-122"/>
                <a:ea typeface="微软雅黑" panose="020B0503020204020204" pitchFamily="34" charset="-122"/>
              </a:rPr>
              <a:t>IntelliJ IDEA</a:t>
            </a:r>
            <a:r>
              <a:rPr lang="zh-CN" altLang="en-US" sz="1600" dirty="0">
                <a:latin typeface="微软雅黑" panose="020B0503020204020204" pitchFamily="34" charset="-122"/>
                <a:ea typeface="微软雅黑" panose="020B0503020204020204" pitchFamily="34" charset="-122"/>
              </a:rPr>
              <a:t>使用</a:t>
            </a:r>
            <a:endParaRPr lang="en-US" altLang="zh-CN" sz="1600" dirty="0">
              <a:latin typeface="微软雅黑" panose="020B0503020204020204" pitchFamily="34" charset="-122"/>
              <a:ea typeface="微软雅黑" panose="020B0503020204020204" pitchFamily="34" charset="-122"/>
            </a:endParaRPr>
          </a:p>
          <a:p>
            <a:pPr marL="285750" indent="-285750">
              <a:lnSpc>
                <a:spcPct val="150000"/>
              </a:lnSpc>
              <a:buFont typeface="Wingdings" panose="05000000000000000000" pitchFamily="2" charset="2"/>
              <a:buChar char="l"/>
            </a:pPr>
            <a:r>
              <a:rPr lang="zh-CN" altLang="en-US" sz="1600" dirty="0">
                <a:latin typeface="微软雅黑" panose="020B0503020204020204" pitchFamily="34" charset="-122"/>
                <a:ea typeface="微软雅黑" panose="020B0503020204020204" pitchFamily="34" charset="-122"/>
              </a:rPr>
              <a:t>使用</a:t>
            </a:r>
            <a:r>
              <a:rPr lang="en-US" altLang="zh-CN" sz="1600" dirty="0">
                <a:latin typeface="微软雅黑" panose="020B0503020204020204" pitchFamily="34" charset="-122"/>
                <a:ea typeface="微软雅黑" panose="020B0503020204020204" pitchFamily="34" charset="-122"/>
              </a:rPr>
              <a:t>Spring Boot CLI</a:t>
            </a:r>
            <a:r>
              <a:rPr lang="zh-CN" altLang="en-US" sz="1600" dirty="0">
                <a:latin typeface="微软雅黑" panose="020B0503020204020204" pitchFamily="34" charset="-122"/>
                <a:ea typeface="微软雅黑" panose="020B0503020204020204" pitchFamily="34" charset="-122"/>
              </a:rPr>
              <a:t>使用</a:t>
            </a:r>
            <a:endParaRPr lang="en-US" altLang="zh-CN" sz="1600" dirty="0">
              <a:latin typeface="微软雅黑" panose="020B0503020204020204" pitchFamily="34" charset="-122"/>
              <a:ea typeface="微软雅黑" panose="020B0503020204020204" pitchFamily="34" charset="-122"/>
            </a:endParaRPr>
          </a:p>
          <a:p>
            <a:pPr marL="285750" indent="-285750">
              <a:lnSpc>
                <a:spcPct val="150000"/>
              </a:lnSpc>
              <a:buFont typeface="Arial" panose="020B0604020202020204" pitchFamily="34" charset="0"/>
              <a:buChar char="•"/>
            </a:pPr>
            <a:endParaRPr lang="zh-CN" altLang="en-US" sz="1600" dirty="0">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2"/>
          <a:stretch>
            <a:fillRect/>
          </a:stretch>
        </p:blipFill>
        <p:spPr>
          <a:xfrm>
            <a:off x="4384437" y="2870790"/>
            <a:ext cx="7562519" cy="3568622"/>
          </a:xfrm>
          <a:prstGeom prst="rect">
            <a:avLst/>
          </a:prstGeom>
        </p:spPr>
      </p:pic>
      <p:sp>
        <p:nvSpPr>
          <p:cNvPr id="6" name="矩形 5"/>
          <p:cNvSpPr/>
          <p:nvPr/>
        </p:nvSpPr>
        <p:spPr>
          <a:xfrm>
            <a:off x="0" y="1073427"/>
            <a:ext cx="23555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735495" y="1073426"/>
            <a:ext cx="5101779"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TextBox 89"/>
          <p:cNvSpPr txBox="1"/>
          <p:nvPr/>
        </p:nvSpPr>
        <p:spPr>
          <a:xfrm>
            <a:off x="1051891" y="1065798"/>
            <a:ext cx="5019300" cy="369332"/>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使用</a:t>
            </a:r>
            <a:r>
              <a:rPr lang="en-US" altLang="zh-CN" dirty="0">
                <a:solidFill>
                  <a:schemeClr val="bg1"/>
                </a:solidFill>
                <a:latin typeface="微软雅黑" panose="020B0503020204020204" pitchFamily="34" charset="-122"/>
                <a:ea typeface="微软雅黑" panose="020B0503020204020204" pitchFamily="34" charset="-122"/>
              </a:rPr>
              <a:t>Spring Initializr</a:t>
            </a:r>
            <a:r>
              <a:rPr lang="zh-CN" altLang="en-US" dirty="0">
                <a:solidFill>
                  <a:schemeClr val="bg1"/>
                </a:solidFill>
                <a:latin typeface="微软雅黑" panose="020B0503020204020204" pitchFamily="34" charset="-122"/>
                <a:ea typeface="微软雅黑" panose="020B0503020204020204" pitchFamily="34" charset="-122"/>
              </a:rPr>
              <a:t>初始化</a:t>
            </a:r>
            <a:r>
              <a:rPr lang="en-US" altLang="zh-CN" dirty="0">
                <a:solidFill>
                  <a:schemeClr val="bg1"/>
                </a:solidFill>
                <a:latin typeface="微软雅黑" panose="020B0503020204020204" pitchFamily="34" charset="-122"/>
                <a:ea typeface="微软雅黑" panose="020B0503020204020204" pitchFamily="34" charset="-122"/>
              </a:rPr>
              <a:t>Spring Boot</a:t>
            </a:r>
            <a:r>
              <a:rPr lang="zh-CN" altLang="en-US" dirty="0">
                <a:solidFill>
                  <a:schemeClr val="bg1"/>
                </a:solidFill>
                <a:latin typeface="微软雅黑" panose="020B0503020204020204" pitchFamily="34" charset="-122"/>
                <a:ea typeface="微软雅黑" panose="020B0503020204020204" pitchFamily="34" charset="-122"/>
              </a:rPr>
              <a:t>项目</a:t>
            </a:r>
          </a:p>
        </p:txBody>
      </p:sp>
    </p:spTree>
    <p:extLst>
      <p:ext uri="{BB962C8B-B14F-4D97-AF65-F5344CB8AC3E}">
        <p14:creationId xmlns:p14="http://schemas.microsoft.com/office/powerpoint/2010/main" val="3395676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r>
              <a:rPr lang="en-US" altLang="zh-CN" sz="2400" b="1" dirty="0">
                <a:solidFill>
                  <a:schemeClr val="bg1"/>
                </a:solidFill>
                <a:latin typeface="微软雅黑" panose="020B0503020204020204" pitchFamily="34" charset="-122"/>
                <a:ea typeface="微软雅黑" panose="020B0503020204020204" pitchFamily="34" charset="-122"/>
              </a:rPr>
              <a:t>Spring Boot</a:t>
            </a:r>
            <a:r>
              <a:rPr lang="zh-CN" altLang="en-US" sz="2400" b="1" dirty="0">
                <a:solidFill>
                  <a:schemeClr val="bg1"/>
                </a:solidFill>
                <a:latin typeface="微软雅黑" panose="020B0503020204020204" pitchFamily="34" charset="-122"/>
                <a:ea typeface="微软雅黑" panose="020B0503020204020204" pitchFamily="34" charset="-122"/>
              </a:rPr>
              <a:t>介绍</a:t>
            </a:r>
          </a:p>
        </p:txBody>
      </p:sp>
      <p:sp>
        <p:nvSpPr>
          <p:cNvPr id="5" name="TextBox 4"/>
          <p:cNvSpPr txBox="1"/>
          <p:nvPr/>
        </p:nvSpPr>
        <p:spPr>
          <a:xfrm>
            <a:off x="390418" y="939914"/>
            <a:ext cx="7988038" cy="5632311"/>
          </a:xfrm>
          <a:prstGeom prst="rect">
            <a:avLst/>
          </a:prstGeom>
          <a:noFill/>
        </p:spPr>
        <p:txBody>
          <a:bodyPr wrap="square" rtlCol="0">
            <a:spAutoFit/>
          </a:bodyPr>
          <a:lstStyle/>
          <a:p>
            <a:pPr>
              <a:lnSpc>
                <a:spcPct val="150000"/>
              </a:lnSpc>
            </a:pPr>
            <a:endParaRPr lang="en-US" altLang="zh-CN" sz="1600" dirty="0">
              <a:latin typeface="微软雅黑" panose="020B0503020204020204" pitchFamily="34" charset="-122"/>
              <a:ea typeface="微软雅黑" panose="020B0503020204020204" pitchFamily="34" charset="-122"/>
            </a:endParaRPr>
          </a:p>
          <a:p>
            <a:pPr>
              <a:lnSpc>
                <a:spcPct val="150000"/>
              </a:lnSpc>
            </a:pPr>
            <a:endParaRPr lang="en-US" altLang="zh-CN" sz="1600" dirty="0">
              <a:latin typeface="微软雅黑" panose="020B0503020204020204" pitchFamily="34" charset="-122"/>
              <a:ea typeface="微软雅黑" panose="020B0503020204020204" pitchFamily="34" charset="-122"/>
            </a:endParaRPr>
          </a:p>
          <a:p>
            <a:pPr marL="285750" indent="-285750">
              <a:lnSpc>
                <a:spcPct val="150000"/>
              </a:lnSpc>
              <a:buFont typeface="Wingdings" panose="05000000000000000000" pitchFamily="2" charset="2"/>
              <a:buChar char="l"/>
            </a:pPr>
            <a:r>
              <a:rPr lang="zh-CN" altLang="en-US" sz="1600" dirty="0">
                <a:latin typeface="微软雅黑" panose="020B0503020204020204" pitchFamily="34" charset="-122"/>
                <a:ea typeface="微软雅黑" panose="020B0503020204020204" pitchFamily="34" charset="-122"/>
              </a:rPr>
              <a:t>生成可运行的</a:t>
            </a:r>
            <a:r>
              <a:rPr lang="en-US" altLang="zh-CN" sz="1600" dirty="0">
                <a:latin typeface="微软雅黑" panose="020B0503020204020204" pitchFamily="34" charset="-122"/>
                <a:ea typeface="微软雅黑" panose="020B0503020204020204" pitchFamily="34" charset="-122"/>
              </a:rPr>
              <a:t>JAR</a:t>
            </a:r>
            <a:r>
              <a:rPr lang="zh-CN" altLang="en-US" sz="1600" dirty="0">
                <a:latin typeface="微软雅黑" panose="020B0503020204020204" pitchFamily="34" charset="-122"/>
                <a:ea typeface="微软雅黑" panose="020B0503020204020204" pitchFamily="34" charset="-122"/>
              </a:rPr>
              <a:t>文件，在命令行中运行。</a:t>
            </a:r>
            <a:endParaRPr lang="en-US" altLang="zh-CN" sz="1600" dirty="0">
              <a:latin typeface="微软雅黑" panose="020B0503020204020204" pitchFamily="34" charset="-122"/>
              <a:ea typeface="微软雅黑" panose="020B0503020204020204" pitchFamily="34" charset="-122"/>
            </a:endParaRPr>
          </a:p>
          <a:p>
            <a:pPr>
              <a:lnSpc>
                <a:spcPct val="150000"/>
              </a:lnSpc>
            </a:pPr>
            <a:r>
              <a:rPr lang="en-US" altLang="zh-CN" sz="1600" dirty="0">
                <a:highlight>
                  <a:srgbClr val="FFFF00"/>
                </a:highlight>
                <a:latin typeface="微软雅黑" panose="020B0503020204020204" pitchFamily="34" charset="-122"/>
                <a:ea typeface="微软雅黑" panose="020B0503020204020204" pitchFamily="34" charset="-122"/>
              </a:rPr>
              <a:t>Java –jar xxx.jar</a:t>
            </a:r>
          </a:p>
          <a:p>
            <a:pPr>
              <a:lnSpc>
                <a:spcPct val="150000"/>
              </a:lnSpc>
            </a:pPr>
            <a:endParaRPr lang="en-US" altLang="zh-CN" sz="1600" dirty="0">
              <a:latin typeface="微软雅黑" panose="020B0503020204020204" pitchFamily="34" charset="-122"/>
              <a:ea typeface="微软雅黑" panose="020B0503020204020204" pitchFamily="34" charset="-122"/>
            </a:endParaRPr>
          </a:p>
          <a:p>
            <a:pPr>
              <a:lnSpc>
                <a:spcPct val="150000"/>
              </a:lnSpc>
            </a:pPr>
            <a:endParaRPr lang="en-US" altLang="zh-CN" sz="1600" dirty="0">
              <a:latin typeface="微软雅黑" panose="020B0503020204020204" pitchFamily="34" charset="-122"/>
              <a:ea typeface="微软雅黑" panose="020B0503020204020204" pitchFamily="34" charset="-122"/>
            </a:endParaRPr>
          </a:p>
          <a:p>
            <a:pPr>
              <a:lnSpc>
                <a:spcPct val="150000"/>
              </a:lnSpc>
            </a:pPr>
            <a:endParaRPr lang="en-US" altLang="zh-CN" sz="1600" dirty="0">
              <a:latin typeface="微软雅黑" panose="020B0503020204020204" pitchFamily="34" charset="-122"/>
              <a:ea typeface="微软雅黑" panose="020B0503020204020204" pitchFamily="34" charset="-122"/>
            </a:endParaRPr>
          </a:p>
          <a:p>
            <a:pPr>
              <a:lnSpc>
                <a:spcPct val="150000"/>
              </a:lnSpc>
            </a:pPr>
            <a:endParaRPr lang="en-US" altLang="zh-CN" sz="1600" dirty="0">
              <a:latin typeface="微软雅黑" panose="020B0503020204020204" pitchFamily="34" charset="-122"/>
              <a:ea typeface="微软雅黑" panose="020B0503020204020204" pitchFamily="34" charset="-122"/>
            </a:endParaRPr>
          </a:p>
          <a:p>
            <a:pPr>
              <a:lnSpc>
                <a:spcPct val="150000"/>
              </a:lnSpc>
            </a:pPr>
            <a:endParaRPr lang="en-US" altLang="zh-CN" sz="1600" dirty="0">
              <a:latin typeface="微软雅黑" panose="020B0503020204020204" pitchFamily="34" charset="-122"/>
              <a:ea typeface="微软雅黑" panose="020B0503020204020204" pitchFamily="34" charset="-122"/>
            </a:endParaRPr>
          </a:p>
          <a:p>
            <a:pPr>
              <a:lnSpc>
                <a:spcPct val="150000"/>
              </a:lnSpc>
            </a:pPr>
            <a:endParaRPr lang="en-US" altLang="zh-CN" sz="1600" dirty="0">
              <a:latin typeface="微软雅黑" panose="020B0503020204020204" pitchFamily="34" charset="-122"/>
              <a:ea typeface="微软雅黑" panose="020B0503020204020204" pitchFamily="34" charset="-122"/>
            </a:endParaRPr>
          </a:p>
          <a:p>
            <a:pPr>
              <a:lnSpc>
                <a:spcPct val="150000"/>
              </a:lnSpc>
            </a:pPr>
            <a:endParaRPr lang="en-US" altLang="zh-CN" sz="1600" dirty="0">
              <a:latin typeface="微软雅黑" panose="020B0503020204020204" pitchFamily="34" charset="-122"/>
              <a:ea typeface="微软雅黑" panose="020B0503020204020204" pitchFamily="34" charset="-122"/>
            </a:endParaRPr>
          </a:p>
          <a:p>
            <a:pPr>
              <a:lnSpc>
                <a:spcPct val="150000"/>
              </a:lnSpc>
            </a:pPr>
            <a:endParaRPr lang="en-US" altLang="zh-CN" sz="1600" dirty="0">
              <a:latin typeface="微软雅黑" panose="020B0503020204020204" pitchFamily="34" charset="-122"/>
              <a:ea typeface="微软雅黑" panose="020B0503020204020204" pitchFamily="34" charset="-122"/>
            </a:endParaRPr>
          </a:p>
          <a:p>
            <a:pPr>
              <a:lnSpc>
                <a:spcPct val="150000"/>
              </a:lnSpc>
            </a:pPr>
            <a:endParaRPr lang="en-US" altLang="zh-CN" sz="1600" dirty="0">
              <a:latin typeface="微软雅黑" panose="020B0503020204020204" pitchFamily="34" charset="-122"/>
              <a:ea typeface="微软雅黑" panose="020B0503020204020204" pitchFamily="34" charset="-122"/>
            </a:endParaRPr>
          </a:p>
          <a:p>
            <a:pPr>
              <a:lnSpc>
                <a:spcPct val="150000"/>
              </a:lnSpc>
            </a:pPr>
            <a:endParaRPr lang="en-US" altLang="zh-CN" sz="1600" dirty="0">
              <a:latin typeface="微软雅黑" panose="020B0503020204020204" pitchFamily="34" charset="-122"/>
              <a:ea typeface="微软雅黑" panose="020B0503020204020204" pitchFamily="34" charset="-122"/>
            </a:endParaRPr>
          </a:p>
          <a:p>
            <a:pPr>
              <a:lnSpc>
                <a:spcPct val="150000"/>
              </a:lnSpc>
            </a:pPr>
            <a:endParaRPr lang="zh-CN" altLang="en-US" sz="1600" dirty="0">
              <a:latin typeface="微软雅黑" panose="020B0503020204020204" pitchFamily="34" charset="-122"/>
              <a:ea typeface="微软雅黑" panose="020B0503020204020204" pitchFamily="34" charset="-122"/>
            </a:endParaRPr>
          </a:p>
        </p:txBody>
      </p:sp>
      <p:sp>
        <p:nvSpPr>
          <p:cNvPr id="6" name="矩形 5"/>
          <p:cNvSpPr/>
          <p:nvPr/>
        </p:nvSpPr>
        <p:spPr>
          <a:xfrm>
            <a:off x="0" y="1073427"/>
            <a:ext cx="23555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735495" y="1073426"/>
            <a:ext cx="5101779"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TextBox 89"/>
          <p:cNvSpPr txBox="1"/>
          <p:nvPr/>
        </p:nvSpPr>
        <p:spPr>
          <a:xfrm>
            <a:off x="1051891" y="1065798"/>
            <a:ext cx="5019300" cy="369332"/>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部署</a:t>
            </a:r>
            <a:r>
              <a:rPr lang="en-US" altLang="zh-CN" dirty="0">
                <a:solidFill>
                  <a:schemeClr val="bg1"/>
                </a:solidFill>
                <a:latin typeface="微软雅黑" panose="020B0503020204020204" pitchFamily="34" charset="-122"/>
                <a:ea typeface="微软雅黑" panose="020B0503020204020204" pitchFamily="34" charset="-122"/>
              </a:rPr>
              <a:t>Spring</a:t>
            </a:r>
            <a:r>
              <a:rPr lang="zh-CN" altLang="en-US" dirty="0">
                <a:solidFill>
                  <a:schemeClr val="bg1"/>
                </a:solidFill>
                <a:latin typeface="微软雅黑" panose="020B0503020204020204" pitchFamily="34" charset="-122"/>
                <a:ea typeface="微软雅黑" panose="020B0503020204020204" pitchFamily="34" charset="-122"/>
              </a:rPr>
              <a:t> </a:t>
            </a:r>
            <a:r>
              <a:rPr lang="en-US" altLang="zh-CN" dirty="0">
                <a:solidFill>
                  <a:schemeClr val="bg1"/>
                </a:solidFill>
                <a:latin typeface="微软雅黑" panose="020B0503020204020204" pitchFamily="34" charset="-122"/>
                <a:ea typeface="微软雅黑" panose="020B0503020204020204" pitchFamily="34" charset="-122"/>
              </a:rPr>
              <a:t>Boot</a:t>
            </a:r>
            <a:r>
              <a:rPr lang="zh-CN" altLang="en-US" dirty="0">
                <a:solidFill>
                  <a:schemeClr val="bg1"/>
                </a:solidFill>
                <a:latin typeface="微软雅黑" panose="020B0503020204020204" pitchFamily="34" charset="-122"/>
                <a:ea typeface="微软雅黑" panose="020B0503020204020204" pitchFamily="34" charset="-122"/>
              </a:rPr>
              <a:t>应用程序</a:t>
            </a:r>
          </a:p>
        </p:txBody>
      </p:sp>
      <p:pic>
        <p:nvPicPr>
          <p:cNvPr id="3" name="图片 2"/>
          <p:cNvPicPr>
            <a:picLocks noChangeAspect="1"/>
          </p:cNvPicPr>
          <p:nvPr/>
        </p:nvPicPr>
        <p:blipFill>
          <a:blip r:embed="rId2"/>
          <a:stretch>
            <a:fillRect/>
          </a:stretch>
        </p:blipFill>
        <p:spPr>
          <a:xfrm>
            <a:off x="112474" y="2640640"/>
            <a:ext cx="8543925" cy="3448050"/>
          </a:xfrm>
          <a:prstGeom prst="rect">
            <a:avLst/>
          </a:prstGeom>
        </p:spPr>
      </p:pic>
      <p:pic>
        <p:nvPicPr>
          <p:cNvPr id="4" name="图片 3"/>
          <p:cNvPicPr>
            <a:picLocks noChangeAspect="1"/>
          </p:cNvPicPr>
          <p:nvPr/>
        </p:nvPicPr>
        <p:blipFill>
          <a:blip r:embed="rId3"/>
          <a:stretch>
            <a:fillRect/>
          </a:stretch>
        </p:blipFill>
        <p:spPr>
          <a:xfrm>
            <a:off x="6534038" y="1739627"/>
            <a:ext cx="5248275" cy="2771775"/>
          </a:xfrm>
          <a:prstGeom prst="rect">
            <a:avLst/>
          </a:prstGeom>
        </p:spPr>
      </p:pic>
    </p:spTree>
    <p:extLst>
      <p:ext uri="{BB962C8B-B14F-4D97-AF65-F5344CB8AC3E}">
        <p14:creationId xmlns:p14="http://schemas.microsoft.com/office/powerpoint/2010/main" val="2821347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r>
              <a:rPr lang="en-US" altLang="zh-CN" sz="2400" b="1" dirty="0">
                <a:solidFill>
                  <a:schemeClr val="bg1"/>
                </a:solidFill>
                <a:latin typeface="微软雅黑" panose="020B0503020204020204" pitchFamily="34" charset="-122"/>
                <a:ea typeface="微软雅黑" panose="020B0503020204020204" pitchFamily="34" charset="-122"/>
              </a:rPr>
              <a:t>Spring Boot</a:t>
            </a:r>
            <a:r>
              <a:rPr lang="zh-CN" altLang="en-US" sz="2400" b="1" dirty="0">
                <a:solidFill>
                  <a:schemeClr val="bg1"/>
                </a:solidFill>
                <a:latin typeface="微软雅黑" panose="020B0503020204020204" pitchFamily="34" charset="-122"/>
                <a:ea typeface="微软雅黑" panose="020B0503020204020204" pitchFamily="34" charset="-122"/>
              </a:rPr>
              <a:t>介绍</a:t>
            </a:r>
          </a:p>
        </p:txBody>
      </p:sp>
      <p:sp>
        <p:nvSpPr>
          <p:cNvPr id="5" name="TextBox 4"/>
          <p:cNvSpPr txBox="1"/>
          <p:nvPr/>
        </p:nvSpPr>
        <p:spPr>
          <a:xfrm>
            <a:off x="390418" y="939914"/>
            <a:ext cx="7988038" cy="5262979"/>
          </a:xfrm>
          <a:prstGeom prst="rect">
            <a:avLst/>
          </a:prstGeom>
          <a:noFill/>
        </p:spPr>
        <p:txBody>
          <a:bodyPr wrap="square" rtlCol="0">
            <a:spAutoFit/>
          </a:bodyPr>
          <a:lstStyle/>
          <a:p>
            <a:pPr>
              <a:lnSpc>
                <a:spcPct val="150000"/>
              </a:lnSpc>
            </a:pPr>
            <a:endParaRPr lang="en-US" altLang="zh-CN" sz="1600" dirty="0">
              <a:latin typeface="微软雅黑" panose="020B0503020204020204" pitchFamily="34" charset="-122"/>
              <a:ea typeface="微软雅黑" panose="020B0503020204020204" pitchFamily="34" charset="-122"/>
            </a:endParaRPr>
          </a:p>
          <a:p>
            <a:pPr>
              <a:lnSpc>
                <a:spcPct val="150000"/>
              </a:lnSpc>
            </a:pPr>
            <a:endParaRPr lang="en-US" altLang="zh-CN" sz="1600" dirty="0">
              <a:latin typeface="微软雅黑" panose="020B0503020204020204" pitchFamily="34" charset="-122"/>
              <a:ea typeface="微软雅黑" panose="020B0503020204020204" pitchFamily="34" charset="-122"/>
            </a:endParaRPr>
          </a:p>
          <a:p>
            <a:pPr marL="285750" indent="-285750">
              <a:lnSpc>
                <a:spcPct val="150000"/>
              </a:lnSpc>
              <a:buFont typeface="Wingdings" panose="05000000000000000000" pitchFamily="2" charset="2"/>
              <a:buChar char="l"/>
            </a:pPr>
            <a:r>
              <a:rPr lang="zh-CN" altLang="en-US" sz="1600" dirty="0">
                <a:latin typeface="微软雅黑" panose="020B0503020204020204" pitchFamily="34" charset="-122"/>
                <a:ea typeface="微软雅黑" panose="020B0503020204020204" pitchFamily="34" charset="-122"/>
              </a:rPr>
              <a:t>生成</a:t>
            </a:r>
            <a:r>
              <a:rPr lang="en-US" altLang="zh-CN" sz="1600" dirty="0">
                <a:latin typeface="微软雅黑" panose="020B0503020204020204" pitchFamily="34" charset="-122"/>
                <a:ea typeface="微软雅黑" panose="020B0503020204020204" pitchFamily="34" charset="-122"/>
              </a:rPr>
              <a:t>WAR</a:t>
            </a:r>
            <a:r>
              <a:rPr lang="zh-CN" altLang="en-US" sz="1600" dirty="0">
                <a:latin typeface="微软雅黑" panose="020B0503020204020204" pitchFamily="34" charset="-122"/>
                <a:ea typeface="微软雅黑" panose="020B0503020204020204" pitchFamily="34" charset="-122"/>
              </a:rPr>
              <a:t>文件，在</a:t>
            </a:r>
            <a:r>
              <a:rPr lang="en-US" altLang="zh-CN" sz="1600" dirty="0">
                <a:latin typeface="微软雅黑" panose="020B0503020204020204" pitchFamily="34" charset="-122"/>
                <a:ea typeface="微软雅黑" panose="020B0503020204020204" pitchFamily="34" charset="-122"/>
              </a:rPr>
              <a:t>Tomcat</a:t>
            </a:r>
            <a:r>
              <a:rPr lang="zh-CN" altLang="en-US" sz="1600" dirty="0">
                <a:latin typeface="微软雅黑" panose="020B0503020204020204" pitchFamily="34" charset="-122"/>
                <a:ea typeface="微软雅黑" panose="020B0503020204020204" pitchFamily="34" charset="-122"/>
              </a:rPr>
              <a:t>中运行。</a:t>
            </a:r>
            <a:endParaRPr lang="en-US" altLang="zh-CN" sz="1600" dirty="0">
              <a:latin typeface="微软雅黑" panose="020B0503020204020204" pitchFamily="34" charset="-122"/>
              <a:ea typeface="微软雅黑" panose="020B0503020204020204" pitchFamily="34" charset="-122"/>
            </a:endParaRPr>
          </a:p>
          <a:p>
            <a:pPr>
              <a:lnSpc>
                <a:spcPct val="150000"/>
              </a:lnSpc>
            </a:pPr>
            <a:endParaRPr lang="en-US" altLang="zh-CN" sz="1600" dirty="0">
              <a:latin typeface="微软雅黑" panose="020B0503020204020204" pitchFamily="34" charset="-122"/>
              <a:ea typeface="微软雅黑" panose="020B0503020204020204" pitchFamily="34" charset="-122"/>
            </a:endParaRPr>
          </a:p>
          <a:p>
            <a:pPr>
              <a:lnSpc>
                <a:spcPct val="150000"/>
              </a:lnSpc>
            </a:pPr>
            <a:endParaRPr lang="en-US" altLang="zh-CN" sz="1600" dirty="0">
              <a:latin typeface="微软雅黑" panose="020B0503020204020204" pitchFamily="34" charset="-122"/>
              <a:ea typeface="微软雅黑" panose="020B0503020204020204" pitchFamily="34" charset="-122"/>
            </a:endParaRPr>
          </a:p>
          <a:p>
            <a:pPr>
              <a:lnSpc>
                <a:spcPct val="150000"/>
              </a:lnSpc>
            </a:pPr>
            <a:endParaRPr lang="en-US" altLang="zh-CN" sz="1600" dirty="0">
              <a:latin typeface="微软雅黑" panose="020B0503020204020204" pitchFamily="34" charset="-122"/>
              <a:ea typeface="微软雅黑" panose="020B0503020204020204" pitchFamily="34" charset="-122"/>
            </a:endParaRPr>
          </a:p>
          <a:p>
            <a:pPr>
              <a:lnSpc>
                <a:spcPct val="150000"/>
              </a:lnSpc>
            </a:pPr>
            <a:endParaRPr lang="en-US" altLang="zh-CN" sz="1600" dirty="0">
              <a:latin typeface="微软雅黑" panose="020B0503020204020204" pitchFamily="34" charset="-122"/>
              <a:ea typeface="微软雅黑" panose="020B0503020204020204" pitchFamily="34" charset="-122"/>
            </a:endParaRPr>
          </a:p>
          <a:p>
            <a:pPr>
              <a:lnSpc>
                <a:spcPct val="150000"/>
              </a:lnSpc>
            </a:pPr>
            <a:endParaRPr lang="en-US" altLang="zh-CN" sz="1600" dirty="0">
              <a:latin typeface="微软雅黑" panose="020B0503020204020204" pitchFamily="34" charset="-122"/>
              <a:ea typeface="微软雅黑" panose="020B0503020204020204" pitchFamily="34" charset="-122"/>
            </a:endParaRPr>
          </a:p>
          <a:p>
            <a:pPr>
              <a:lnSpc>
                <a:spcPct val="150000"/>
              </a:lnSpc>
            </a:pPr>
            <a:endParaRPr lang="en-US" altLang="zh-CN" sz="1600" dirty="0">
              <a:latin typeface="微软雅黑" panose="020B0503020204020204" pitchFamily="34" charset="-122"/>
              <a:ea typeface="微软雅黑" panose="020B0503020204020204" pitchFamily="34" charset="-122"/>
            </a:endParaRPr>
          </a:p>
          <a:p>
            <a:pPr>
              <a:lnSpc>
                <a:spcPct val="150000"/>
              </a:lnSpc>
            </a:pPr>
            <a:endParaRPr lang="en-US" altLang="zh-CN" sz="1600" dirty="0">
              <a:latin typeface="微软雅黑" panose="020B0503020204020204" pitchFamily="34" charset="-122"/>
              <a:ea typeface="微软雅黑" panose="020B0503020204020204" pitchFamily="34" charset="-122"/>
            </a:endParaRPr>
          </a:p>
          <a:p>
            <a:pPr>
              <a:lnSpc>
                <a:spcPct val="150000"/>
              </a:lnSpc>
            </a:pPr>
            <a:endParaRPr lang="en-US" altLang="zh-CN" sz="1600" dirty="0">
              <a:latin typeface="微软雅黑" panose="020B0503020204020204" pitchFamily="34" charset="-122"/>
              <a:ea typeface="微软雅黑" panose="020B0503020204020204" pitchFamily="34" charset="-122"/>
            </a:endParaRPr>
          </a:p>
          <a:p>
            <a:pPr>
              <a:lnSpc>
                <a:spcPct val="150000"/>
              </a:lnSpc>
            </a:pPr>
            <a:endParaRPr lang="en-US" altLang="zh-CN" sz="1600" dirty="0">
              <a:latin typeface="微软雅黑" panose="020B0503020204020204" pitchFamily="34" charset="-122"/>
              <a:ea typeface="微软雅黑" panose="020B0503020204020204" pitchFamily="34" charset="-122"/>
            </a:endParaRPr>
          </a:p>
          <a:p>
            <a:pPr>
              <a:lnSpc>
                <a:spcPct val="150000"/>
              </a:lnSpc>
            </a:pPr>
            <a:endParaRPr lang="en-US" altLang="zh-CN" sz="1600" dirty="0">
              <a:latin typeface="微软雅黑" panose="020B0503020204020204" pitchFamily="34" charset="-122"/>
              <a:ea typeface="微软雅黑" panose="020B0503020204020204" pitchFamily="34" charset="-122"/>
            </a:endParaRPr>
          </a:p>
          <a:p>
            <a:pPr>
              <a:lnSpc>
                <a:spcPct val="150000"/>
              </a:lnSpc>
            </a:pPr>
            <a:endParaRPr lang="zh-CN" altLang="en-US" sz="1600" dirty="0">
              <a:latin typeface="微软雅黑" panose="020B0503020204020204" pitchFamily="34" charset="-122"/>
              <a:ea typeface="微软雅黑" panose="020B0503020204020204" pitchFamily="34" charset="-122"/>
            </a:endParaRPr>
          </a:p>
        </p:txBody>
      </p:sp>
      <p:sp>
        <p:nvSpPr>
          <p:cNvPr id="6" name="矩形 5"/>
          <p:cNvSpPr/>
          <p:nvPr/>
        </p:nvSpPr>
        <p:spPr>
          <a:xfrm>
            <a:off x="0" y="1073427"/>
            <a:ext cx="23555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735495" y="1073426"/>
            <a:ext cx="5101779"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TextBox 89"/>
          <p:cNvSpPr txBox="1"/>
          <p:nvPr/>
        </p:nvSpPr>
        <p:spPr>
          <a:xfrm>
            <a:off x="1051891" y="1065798"/>
            <a:ext cx="5019300" cy="369332"/>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部署</a:t>
            </a:r>
            <a:r>
              <a:rPr lang="en-US" altLang="zh-CN" dirty="0">
                <a:solidFill>
                  <a:schemeClr val="bg1"/>
                </a:solidFill>
                <a:latin typeface="微软雅黑" panose="020B0503020204020204" pitchFamily="34" charset="-122"/>
                <a:ea typeface="微软雅黑" panose="020B0503020204020204" pitchFamily="34" charset="-122"/>
              </a:rPr>
              <a:t>Spring</a:t>
            </a:r>
            <a:r>
              <a:rPr lang="zh-CN" altLang="en-US" dirty="0">
                <a:solidFill>
                  <a:schemeClr val="bg1"/>
                </a:solidFill>
                <a:latin typeface="微软雅黑" panose="020B0503020204020204" pitchFamily="34" charset="-122"/>
                <a:ea typeface="微软雅黑" panose="020B0503020204020204" pitchFamily="34" charset="-122"/>
              </a:rPr>
              <a:t> </a:t>
            </a:r>
            <a:r>
              <a:rPr lang="en-US" altLang="zh-CN" dirty="0">
                <a:solidFill>
                  <a:schemeClr val="bg1"/>
                </a:solidFill>
                <a:latin typeface="微软雅黑" panose="020B0503020204020204" pitchFamily="34" charset="-122"/>
                <a:ea typeface="微软雅黑" panose="020B0503020204020204" pitchFamily="34" charset="-122"/>
              </a:rPr>
              <a:t>Boot</a:t>
            </a:r>
            <a:r>
              <a:rPr lang="zh-CN" altLang="en-US" dirty="0">
                <a:solidFill>
                  <a:schemeClr val="bg1"/>
                </a:solidFill>
                <a:latin typeface="微软雅黑" panose="020B0503020204020204" pitchFamily="34" charset="-122"/>
                <a:ea typeface="微软雅黑" panose="020B0503020204020204" pitchFamily="34" charset="-122"/>
              </a:rPr>
              <a:t>应用程序</a:t>
            </a:r>
          </a:p>
        </p:txBody>
      </p:sp>
      <p:pic>
        <p:nvPicPr>
          <p:cNvPr id="3" name="图片 2"/>
          <p:cNvPicPr>
            <a:picLocks noChangeAspect="1"/>
          </p:cNvPicPr>
          <p:nvPr/>
        </p:nvPicPr>
        <p:blipFill>
          <a:blip r:embed="rId2"/>
          <a:stretch>
            <a:fillRect/>
          </a:stretch>
        </p:blipFill>
        <p:spPr>
          <a:xfrm>
            <a:off x="112474" y="2247235"/>
            <a:ext cx="8543925" cy="3448050"/>
          </a:xfrm>
          <a:prstGeom prst="rect">
            <a:avLst/>
          </a:prstGeom>
        </p:spPr>
      </p:pic>
      <p:pic>
        <p:nvPicPr>
          <p:cNvPr id="2" name="图片 1"/>
          <p:cNvPicPr>
            <a:picLocks noChangeAspect="1"/>
          </p:cNvPicPr>
          <p:nvPr/>
        </p:nvPicPr>
        <p:blipFill>
          <a:blip r:embed="rId3"/>
          <a:stretch>
            <a:fillRect/>
          </a:stretch>
        </p:blipFill>
        <p:spPr>
          <a:xfrm>
            <a:off x="6552233" y="1964192"/>
            <a:ext cx="4486275" cy="1885950"/>
          </a:xfrm>
          <a:prstGeom prst="rect">
            <a:avLst/>
          </a:prstGeom>
        </p:spPr>
      </p:pic>
    </p:spTree>
    <p:extLst>
      <p:ext uri="{BB962C8B-B14F-4D97-AF65-F5344CB8AC3E}">
        <p14:creationId xmlns:p14="http://schemas.microsoft.com/office/powerpoint/2010/main" val="2917836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r>
              <a:rPr lang="en-US" altLang="zh-CN" sz="2400" b="1" dirty="0">
                <a:solidFill>
                  <a:schemeClr val="bg1"/>
                </a:solidFill>
                <a:latin typeface="微软雅黑" panose="020B0503020204020204" pitchFamily="34" charset="-122"/>
                <a:ea typeface="微软雅黑" panose="020B0503020204020204" pitchFamily="34" charset="-122"/>
              </a:rPr>
              <a:t>JWT</a:t>
            </a:r>
            <a:r>
              <a:rPr lang="zh-CN" altLang="en-US" sz="2400" b="1" dirty="0">
                <a:solidFill>
                  <a:schemeClr val="bg1"/>
                </a:solidFill>
                <a:latin typeface="微软雅黑" panose="020B0503020204020204" pitchFamily="34" charset="-122"/>
                <a:ea typeface="微软雅黑" panose="020B0503020204020204" pitchFamily="34" charset="-122"/>
              </a:rPr>
              <a:t>介绍</a:t>
            </a:r>
          </a:p>
        </p:txBody>
      </p:sp>
      <p:sp>
        <p:nvSpPr>
          <p:cNvPr id="6" name="矩形 5"/>
          <p:cNvSpPr/>
          <p:nvPr/>
        </p:nvSpPr>
        <p:spPr>
          <a:xfrm>
            <a:off x="0" y="1073427"/>
            <a:ext cx="23555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735496" y="1073426"/>
            <a:ext cx="3272978"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TextBox 89"/>
          <p:cNvSpPr txBox="1"/>
          <p:nvPr/>
        </p:nvSpPr>
        <p:spPr>
          <a:xfrm>
            <a:off x="1051890" y="1065798"/>
            <a:ext cx="2956583" cy="369332"/>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会话管理、身份认证与鉴权</a:t>
            </a:r>
          </a:p>
        </p:txBody>
      </p:sp>
      <p:sp>
        <p:nvSpPr>
          <p:cNvPr id="10" name="内容占位符 2"/>
          <p:cNvSpPr txBox="1">
            <a:spLocks/>
          </p:cNvSpPr>
          <p:nvPr/>
        </p:nvSpPr>
        <p:spPr>
          <a:xfrm>
            <a:off x="175620" y="1750827"/>
            <a:ext cx="11871067" cy="4660605"/>
          </a:xfrm>
          <a:prstGeom prst="rect">
            <a:avLst/>
          </a:prstGeom>
        </p:spPr>
        <p:txBody>
          <a:bodyPr>
            <a:normAutofit/>
          </a:bodyPr>
          <a:lstStyle>
            <a:lvl1pPr marL="274320" indent="-228600" algn="l" defTabSz="914400" rtl="0" eaLnBrk="1" latinLnBrk="0" hangingPunct="1">
              <a:lnSpc>
                <a:spcPct val="90000"/>
              </a:lnSpc>
              <a:spcBef>
                <a:spcPts val="1800"/>
              </a:spcBef>
              <a:buClr>
                <a:schemeClr val="tx2"/>
              </a:buClr>
              <a:buSzPct val="80000"/>
              <a:buFont typeface="Wingdings" pitchFamily="2" charset="2"/>
              <a:buChar char="§"/>
              <a:defRPr lang="zh-CN" sz="2000" kern="1200">
                <a:solidFill>
                  <a:schemeClr val="tx2"/>
                </a:solidFill>
                <a:latin typeface="Microsoft YaHei" panose="020B0503020204020204" pitchFamily="34" charset="-122"/>
                <a:ea typeface="Microsoft YaHei" panose="020B0503020204020204" pitchFamily="34" charset="-122"/>
                <a:cs typeface="+mn-cs"/>
              </a:defRPr>
            </a:lvl1pPr>
            <a:lvl2pPr marL="594360" indent="-228600" algn="l" defTabSz="914400" rtl="0" eaLnBrk="1" latinLnBrk="0" hangingPunct="1">
              <a:lnSpc>
                <a:spcPct val="90000"/>
              </a:lnSpc>
              <a:spcBef>
                <a:spcPts val="1000"/>
              </a:spcBef>
              <a:buClr>
                <a:schemeClr val="tx2"/>
              </a:buClr>
              <a:buSzPct val="80000"/>
              <a:buFont typeface="Wingdings" pitchFamily="2" charset="2"/>
              <a:buChar char="§"/>
              <a:defRPr lang="zh-CN" sz="1800" kern="1200">
                <a:solidFill>
                  <a:schemeClr val="tx2"/>
                </a:solidFill>
                <a:latin typeface="Microsoft YaHei" panose="020B0503020204020204" pitchFamily="34" charset="-122"/>
                <a:ea typeface="Microsoft YaHei" panose="020B0503020204020204" pitchFamily="34" charset="-122"/>
                <a:cs typeface="+mn-cs"/>
              </a:defRPr>
            </a:lvl2pPr>
            <a:lvl3pPr marL="914400" indent="-228600" algn="l" defTabSz="914400" rtl="0" eaLnBrk="1" latinLnBrk="0" hangingPunct="1">
              <a:lnSpc>
                <a:spcPct val="90000"/>
              </a:lnSpc>
              <a:spcBef>
                <a:spcPts val="800"/>
              </a:spcBef>
              <a:buClr>
                <a:schemeClr val="tx2"/>
              </a:buClr>
              <a:buSzPct val="80000"/>
              <a:buFont typeface="Wingdings" pitchFamily="2" charset="2"/>
              <a:buChar char="§"/>
              <a:defRPr lang="zh-CN" sz="1600" kern="1200">
                <a:solidFill>
                  <a:schemeClr val="tx2"/>
                </a:solidFill>
                <a:latin typeface="Microsoft YaHei" panose="020B0503020204020204" pitchFamily="34" charset="-122"/>
                <a:ea typeface="Microsoft YaHei" panose="020B0503020204020204" pitchFamily="34" charset="-122"/>
                <a:cs typeface="+mn-cs"/>
              </a:defRPr>
            </a:lvl3pPr>
            <a:lvl4pPr marL="123444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4pPr>
            <a:lvl5pPr marL="155448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5pPr>
            <a:lvl6pPr marL="1874520" indent="-228600" algn="l" defTabSz="914400" rtl="0" eaLnBrk="1" latinLnBrk="0" hangingPunct="1">
              <a:lnSpc>
                <a:spcPct val="90000"/>
              </a:lnSpc>
              <a:spcBef>
                <a:spcPts val="800"/>
              </a:spcBef>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6pPr>
            <a:lvl7pPr marL="219456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7pPr>
            <a:lvl8pPr marL="251460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8pPr>
            <a:lvl9pPr marL="283464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9pPr>
          </a:lstStyle>
          <a:p>
            <a:pPr marL="45720" indent="0">
              <a:lnSpc>
                <a:spcPct val="150000"/>
              </a:lnSpc>
              <a:buNone/>
            </a:pPr>
            <a:endParaRPr lang="zh-CN" altLang="en-US" dirty="0"/>
          </a:p>
        </p:txBody>
      </p:sp>
      <p:sp>
        <p:nvSpPr>
          <p:cNvPr id="2" name="矩形 1">
            <a:extLst>
              <a:ext uri="{FF2B5EF4-FFF2-40B4-BE49-F238E27FC236}">
                <a16:creationId xmlns:a16="http://schemas.microsoft.com/office/drawing/2014/main" id="{3FF165DB-4007-4178-B164-59EAD9C4BD5F}"/>
              </a:ext>
            </a:extLst>
          </p:cNvPr>
          <p:cNvSpPr/>
          <p:nvPr/>
        </p:nvSpPr>
        <p:spPr>
          <a:xfrm>
            <a:off x="15152" y="1550443"/>
            <a:ext cx="11914577" cy="4708981"/>
          </a:xfrm>
          <a:prstGeom prst="rect">
            <a:avLst/>
          </a:prstGeom>
        </p:spPr>
        <p:txBody>
          <a:bodyPr wrap="square">
            <a:spAutoFit/>
          </a:bodyPr>
          <a:lstStyle/>
          <a:p>
            <a:pPr>
              <a:lnSpc>
                <a:spcPct val="150000"/>
              </a:lnSpc>
              <a:buClr>
                <a:schemeClr val="tx2"/>
              </a:buClr>
              <a:buSzPct val="80000"/>
            </a:pPr>
            <a:r>
              <a:rPr lang="en-US" altLang="zh-CN" sz="2000" dirty="0">
                <a:solidFill>
                  <a:schemeClr val="tx2"/>
                </a:solidFill>
                <a:latin typeface="Microsoft YaHei" panose="020B0503020204020204" pitchFamily="34" charset="-122"/>
                <a:ea typeface="Microsoft YaHei" panose="020B0503020204020204" pitchFamily="34" charset="-122"/>
              </a:rPr>
              <a:t>1. </a:t>
            </a:r>
            <a:r>
              <a:rPr lang="zh-CN" altLang="en-US" sz="2000" dirty="0">
                <a:solidFill>
                  <a:schemeClr val="tx2"/>
                </a:solidFill>
                <a:latin typeface="Microsoft YaHei" panose="020B0503020204020204" pitchFamily="34" charset="-122"/>
                <a:ea typeface="Microsoft YaHei" panose="020B0503020204020204" pitchFamily="34" charset="-122"/>
              </a:rPr>
              <a:t>单点登录（</a:t>
            </a:r>
            <a:r>
              <a:rPr lang="en-US" altLang="zh-CN" sz="2000" dirty="0">
                <a:solidFill>
                  <a:schemeClr val="tx2"/>
                </a:solidFill>
                <a:latin typeface="Microsoft YaHei" panose="020B0503020204020204" pitchFamily="34" charset="-122"/>
                <a:ea typeface="Microsoft YaHei" panose="020B0503020204020204" pitchFamily="34" charset="-122"/>
              </a:rPr>
              <a:t>SSO</a:t>
            </a:r>
            <a:r>
              <a:rPr lang="zh-CN" altLang="en-US" sz="2000" dirty="0">
                <a:solidFill>
                  <a:schemeClr val="tx2"/>
                </a:solidFill>
                <a:latin typeface="Microsoft YaHei" panose="020B0503020204020204" pitchFamily="34" charset="-122"/>
                <a:ea typeface="Microsoft YaHei" panose="020B0503020204020204" pitchFamily="34" charset="-122"/>
              </a:rPr>
              <a:t>）</a:t>
            </a:r>
          </a:p>
          <a:p>
            <a:pPr>
              <a:lnSpc>
                <a:spcPct val="150000"/>
              </a:lnSpc>
              <a:buClr>
                <a:schemeClr val="tx2"/>
              </a:buClr>
              <a:buSzPct val="80000"/>
            </a:pPr>
            <a:r>
              <a:rPr lang="zh-CN" altLang="en-US" sz="2000" dirty="0">
                <a:solidFill>
                  <a:schemeClr val="tx2"/>
                </a:solidFill>
                <a:latin typeface="Microsoft YaHei" panose="020B0503020204020204" pitchFamily="34" charset="-122"/>
                <a:ea typeface="Microsoft YaHei" panose="020B0503020204020204" pitchFamily="34" charset="-122"/>
              </a:rPr>
              <a:t>这种方案意味着每个面向用户的服务都必须与认证服务交互，这会产生大量非常琐碎的网络流量和重复的工作，当动辄数十个应用端点时，这种方案的弊端会更加明显。</a:t>
            </a:r>
            <a:endParaRPr lang="en-US" altLang="zh-CN" sz="2000" dirty="0">
              <a:solidFill>
                <a:schemeClr val="tx2"/>
              </a:solidFill>
              <a:latin typeface="Microsoft YaHei" panose="020B0503020204020204" pitchFamily="34" charset="-122"/>
              <a:ea typeface="Microsoft YaHei" panose="020B0503020204020204" pitchFamily="34" charset="-122"/>
            </a:endParaRPr>
          </a:p>
          <a:p>
            <a:pPr>
              <a:lnSpc>
                <a:spcPct val="150000"/>
              </a:lnSpc>
              <a:buClr>
                <a:schemeClr val="tx2"/>
              </a:buClr>
              <a:buSzPct val="80000"/>
            </a:pPr>
            <a:endParaRPr lang="zh-CN" altLang="en-US" sz="2000" dirty="0">
              <a:solidFill>
                <a:schemeClr val="tx2"/>
              </a:solidFill>
              <a:latin typeface="Microsoft YaHei" panose="020B0503020204020204" pitchFamily="34" charset="-122"/>
              <a:ea typeface="Microsoft YaHei" panose="020B0503020204020204" pitchFamily="34" charset="-122"/>
            </a:endParaRPr>
          </a:p>
          <a:p>
            <a:pPr>
              <a:lnSpc>
                <a:spcPct val="150000"/>
              </a:lnSpc>
              <a:buClr>
                <a:schemeClr val="tx2"/>
              </a:buClr>
              <a:buSzPct val="80000"/>
            </a:pPr>
            <a:r>
              <a:rPr lang="en-US" altLang="zh-CN" sz="2000" dirty="0">
                <a:solidFill>
                  <a:schemeClr val="tx2"/>
                </a:solidFill>
                <a:latin typeface="Microsoft YaHei" panose="020B0503020204020204" pitchFamily="34" charset="-122"/>
                <a:ea typeface="Microsoft YaHei" panose="020B0503020204020204" pitchFamily="34" charset="-122"/>
              </a:rPr>
              <a:t>2. </a:t>
            </a:r>
            <a:r>
              <a:rPr lang="zh-CN" altLang="en-US" sz="2000" dirty="0">
                <a:solidFill>
                  <a:schemeClr val="tx2"/>
                </a:solidFill>
                <a:latin typeface="Microsoft YaHei" panose="020B0503020204020204" pitchFamily="34" charset="-122"/>
                <a:ea typeface="Microsoft YaHei" panose="020B0503020204020204" pitchFamily="34" charset="-122"/>
              </a:rPr>
              <a:t>分布式 </a:t>
            </a:r>
            <a:r>
              <a:rPr lang="en-US" altLang="zh-CN" sz="2000" dirty="0">
                <a:solidFill>
                  <a:schemeClr val="tx2"/>
                </a:solidFill>
                <a:latin typeface="Microsoft YaHei" panose="020B0503020204020204" pitchFamily="34" charset="-122"/>
                <a:ea typeface="Microsoft YaHei" panose="020B0503020204020204" pitchFamily="34" charset="-122"/>
              </a:rPr>
              <a:t>Session </a:t>
            </a:r>
            <a:r>
              <a:rPr lang="zh-CN" altLang="en-US" sz="2000" dirty="0">
                <a:solidFill>
                  <a:schemeClr val="tx2"/>
                </a:solidFill>
                <a:latin typeface="Microsoft YaHei" panose="020B0503020204020204" pitchFamily="34" charset="-122"/>
                <a:ea typeface="Microsoft YaHei" panose="020B0503020204020204" pitchFamily="34" charset="-122"/>
              </a:rPr>
              <a:t>方案</a:t>
            </a:r>
          </a:p>
          <a:p>
            <a:pPr>
              <a:lnSpc>
                <a:spcPct val="150000"/>
              </a:lnSpc>
              <a:buClr>
                <a:schemeClr val="tx2"/>
              </a:buClr>
              <a:buSzPct val="80000"/>
            </a:pPr>
            <a:r>
              <a:rPr lang="zh-CN" altLang="en-US" sz="2000" dirty="0">
                <a:solidFill>
                  <a:schemeClr val="tx2"/>
                </a:solidFill>
                <a:latin typeface="Microsoft YaHei" panose="020B0503020204020204" pitchFamily="34" charset="-122"/>
                <a:ea typeface="Microsoft YaHei" panose="020B0503020204020204" pitchFamily="34" charset="-122"/>
              </a:rPr>
              <a:t>分布式会话方案原理主要是将关于用户认证的信息存储在共享存储中，且通常由用户会话作为 </a:t>
            </a:r>
            <a:r>
              <a:rPr lang="en-US" altLang="zh-CN" sz="2000" dirty="0">
                <a:solidFill>
                  <a:schemeClr val="tx2"/>
                </a:solidFill>
                <a:latin typeface="Microsoft YaHei" panose="020B0503020204020204" pitchFamily="34" charset="-122"/>
                <a:ea typeface="Microsoft YaHei" panose="020B0503020204020204" pitchFamily="34" charset="-122"/>
              </a:rPr>
              <a:t>key </a:t>
            </a:r>
            <a:r>
              <a:rPr lang="zh-CN" altLang="en-US" sz="2000" dirty="0">
                <a:solidFill>
                  <a:schemeClr val="tx2"/>
                </a:solidFill>
                <a:latin typeface="Microsoft YaHei" panose="020B0503020204020204" pitchFamily="34" charset="-122"/>
                <a:ea typeface="Microsoft YaHei" panose="020B0503020204020204" pitchFamily="34" charset="-122"/>
              </a:rPr>
              <a:t>来实现的简单分布式哈希映射。当用户访问服务时，用户数据可以从共享存储中获取。在某些场景下，这种方案很不错，用户登录状态是不透明的。同时也是一个高可用且可扩展的解决方案。这种方案的缺点在于共享存储需要一定保护机制，因此需要通过安全链接来访问，这时解决方案的实现就通常具有相当高的复杂性了。</a:t>
            </a:r>
          </a:p>
        </p:txBody>
      </p:sp>
    </p:spTree>
    <p:extLst>
      <p:ext uri="{BB962C8B-B14F-4D97-AF65-F5344CB8AC3E}">
        <p14:creationId xmlns:p14="http://schemas.microsoft.com/office/powerpoint/2010/main" val="35989560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r>
              <a:rPr lang="en-US" altLang="zh-CN" sz="2400" b="1" dirty="0">
                <a:solidFill>
                  <a:schemeClr val="bg1"/>
                </a:solidFill>
                <a:latin typeface="微软雅黑" panose="020B0503020204020204" pitchFamily="34" charset="-122"/>
                <a:ea typeface="微软雅黑" panose="020B0503020204020204" pitchFamily="34" charset="-122"/>
              </a:rPr>
              <a:t>JWT</a:t>
            </a:r>
            <a:r>
              <a:rPr lang="zh-CN" altLang="en-US" sz="2400" b="1" dirty="0">
                <a:solidFill>
                  <a:schemeClr val="bg1"/>
                </a:solidFill>
                <a:latin typeface="微软雅黑" panose="020B0503020204020204" pitchFamily="34" charset="-122"/>
                <a:ea typeface="微软雅黑" panose="020B0503020204020204" pitchFamily="34" charset="-122"/>
              </a:rPr>
              <a:t>介绍</a:t>
            </a:r>
          </a:p>
        </p:txBody>
      </p:sp>
      <p:sp>
        <p:nvSpPr>
          <p:cNvPr id="6" name="矩形 5"/>
          <p:cNvSpPr/>
          <p:nvPr/>
        </p:nvSpPr>
        <p:spPr>
          <a:xfrm>
            <a:off x="0" y="1073427"/>
            <a:ext cx="23555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735496" y="1073426"/>
            <a:ext cx="3272978"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TextBox 89"/>
          <p:cNvSpPr txBox="1"/>
          <p:nvPr/>
        </p:nvSpPr>
        <p:spPr>
          <a:xfrm>
            <a:off x="1051890" y="1065798"/>
            <a:ext cx="2956583" cy="369332"/>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会话管理、身份认证与鉴权</a:t>
            </a:r>
          </a:p>
        </p:txBody>
      </p:sp>
      <p:sp>
        <p:nvSpPr>
          <p:cNvPr id="10" name="内容占位符 2"/>
          <p:cNvSpPr txBox="1">
            <a:spLocks/>
          </p:cNvSpPr>
          <p:nvPr/>
        </p:nvSpPr>
        <p:spPr>
          <a:xfrm>
            <a:off x="175620" y="1750827"/>
            <a:ext cx="11871067" cy="4660605"/>
          </a:xfrm>
          <a:prstGeom prst="rect">
            <a:avLst/>
          </a:prstGeom>
        </p:spPr>
        <p:txBody>
          <a:bodyPr>
            <a:normAutofit/>
          </a:bodyPr>
          <a:lstStyle>
            <a:lvl1pPr marL="274320" indent="-228600" algn="l" defTabSz="914400" rtl="0" eaLnBrk="1" latinLnBrk="0" hangingPunct="1">
              <a:lnSpc>
                <a:spcPct val="90000"/>
              </a:lnSpc>
              <a:spcBef>
                <a:spcPts val="1800"/>
              </a:spcBef>
              <a:buClr>
                <a:schemeClr val="tx2"/>
              </a:buClr>
              <a:buSzPct val="80000"/>
              <a:buFont typeface="Wingdings" pitchFamily="2" charset="2"/>
              <a:buChar char="§"/>
              <a:defRPr lang="zh-CN" sz="2000" kern="1200">
                <a:solidFill>
                  <a:schemeClr val="tx2"/>
                </a:solidFill>
                <a:latin typeface="Microsoft YaHei" panose="020B0503020204020204" pitchFamily="34" charset="-122"/>
                <a:ea typeface="Microsoft YaHei" panose="020B0503020204020204" pitchFamily="34" charset="-122"/>
                <a:cs typeface="+mn-cs"/>
              </a:defRPr>
            </a:lvl1pPr>
            <a:lvl2pPr marL="594360" indent="-228600" algn="l" defTabSz="914400" rtl="0" eaLnBrk="1" latinLnBrk="0" hangingPunct="1">
              <a:lnSpc>
                <a:spcPct val="90000"/>
              </a:lnSpc>
              <a:spcBef>
                <a:spcPts val="1000"/>
              </a:spcBef>
              <a:buClr>
                <a:schemeClr val="tx2"/>
              </a:buClr>
              <a:buSzPct val="80000"/>
              <a:buFont typeface="Wingdings" pitchFamily="2" charset="2"/>
              <a:buChar char="§"/>
              <a:defRPr lang="zh-CN" sz="1800" kern="1200">
                <a:solidFill>
                  <a:schemeClr val="tx2"/>
                </a:solidFill>
                <a:latin typeface="Microsoft YaHei" panose="020B0503020204020204" pitchFamily="34" charset="-122"/>
                <a:ea typeface="Microsoft YaHei" panose="020B0503020204020204" pitchFamily="34" charset="-122"/>
                <a:cs typeface="+mn-cs"/>
              </a:defRPr>
            </a:lvl2pPr>
            <a:lvl3pPr marL="914400" indent="-228600" algn="l" defTabSz="914400" rtl="0" eaLnBrk="1" latinLnBrk="0" hangingPunct="1">
              <a:lnSpc>
                <a:spcPct val="90000"/>
              </a:lnSpc>
              <a:spcBef>
                <a:spcPts val="800"/>
              </a:spcBef>
              <a:buClr>
                <a:schemeClr val="tx2"/>
              </a:buClr>
              <a:buSzPct val="80000"/>
              <a:buFont typeface="Wingdings" pitchFamily="2" charset="2"/>
              <a:buChar char="§"/>
              <a:defRPr lang="zh-CN" sz="1600" kern="1200">
                <a:solidFill>
                  <a:schemeClr val="tx2"/>
                </a:solidFill>
                <a:latin typeface="Microsoft YaHei" panose="020B0503020204020204" pitchFamily="34" charset="-122"/>
                <a:ea typeface="Microsoft YaHei" panose="020B0503020204020204" pitchFamily="34" charset="-122"/>
                <a:cs typeface="+mn-cs"/>
              </a:defRPr>
            </a:lvl3pPr>
            <a:lvl4pPr marL="123444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4pPr>
            <a:lvl5pPr marL="155448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5pPr>
            <a:lvl6pPr marL="1874520" indent="-228600" algn="l" defTabSz="914400" rtl="0" eaLnBrk="1" latinLnBrk="0" hangingPunct="1">
              <a:lnSpc>
                <a:spcPct val="90000"/>
              </a:lnSpc>
              <a:spcBef>
                <a:spcPts val="800"/>
              </a:spcBef>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6pPr>
            <a:lvl7pPr marL="219456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7pPr>
            <a:lvl8pPr marL="251460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8pPr>
            <a:lvl9pPr marL="283464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9pPr>
          </a:lstStyle>
          <a:p>
            <a:pPr marL="45720" indent="0">
              <a:lnSpc>
                <a:spcPct val="150000"/>
              </a:lnSpc>
              <a:buNone/>
            </a:pPr>
            <a:endParaRPr lang="zh-CN" altLang="en-US" dirty="0"/>
          </a:p>
        </p:txBody>
      </p:sp>
      <p:sp>
        <p:nvSpPr>
          <p:cNvPr id="2" name="矩形 1">
            <a:extLst>
              <a:ext uri="{FF2B5EF4-FFF2-40B4-BE49-F238E27FC236}">
                <a16:creationId xmlns:a16="http://schemas.microsoft.com/office/drawing/2014/main" id="{3FF165DB-4007-4178-B164-59EAD9C4BD5F}"/>
              </a:ext>
            </a:extLst>
          </p:cNvPr>
          <p:cNvSpPr/>
          <p:nvPr/>
        </p:nvSpPr>
        <p:spPr>
          <a:xfrm>
            <a:off x="15152" y="1550443"/>
            <a:ext cx="11914577" cy="4247317"/>
          </a:xfrm>
          <a:prstGeom prst="rect">
            <a:avLst/>
          </a:prstGeom>
        </p:spPr>
        <p:txBody>
          <a:bodyPr wrap="square">
            <a:spAutoFit/>
          </a:bodyPr>
          <a:lstStyle/>
          <a:p>
            <a:pPr>
              <a:lnSpc>
                <a:spcPct val="150000"/>
              </a:lnSpc>
              <a:buClr>
                <a:schemeClr val="tx2"/>
              </a:buClr>
              <a:buSzPct val="80000"/>
            </a:pPr>
            <a:r>
              <a:rPr lang="en-US" altLang="zh-CN" sz="2000" dirty="0">
                <a:solidFill>
                  <a:schemeClr val="tx2"/>
                </a:solidFill>
                <a:latin typeface="Microsoft YaHei" panose="020B0503020204020204" pitchFamily="34" charset="-122"/>
                <a:ea typeface="Microsoft YaHei" panose="020B0503020204020204" pitchFamily="34" charset="-122"/>
              </a:rPr>
              <a:t>3. </a:t>
            </a:r>
            <a:r>
              <a:rPr lang="zh-CN" altLang="en-US" sz="2000" dirty="0">
                <a:solidFill>
                  <a:schemeClr val="tx2"/>
                </a:solidFill>
                <a:highlight>
                  <a:srgbClr val="FFFF00"/>
                </a:highlight>
                <a:latin typeface="Microsoft YaHei" panose="020B0503020204020204" pitchFamily="34" charset="-122"/>
                <a:ea typeface="Microsoft YaHei" panose="020B0503020204020204" pitchFamily="34" charset="-122"/>
              </a:rPr>
              <a:t>客户端 </a:t>
            </a:r>
            <a:r>
              <a:rPr lang="en-US" altLang="zh-CN" sz="2000" dirty="0">
                <a:solidFill>
                  <a:schemeClr val="tx2"/>
                </a:solidFill>
                <a:highlight>
                  <a:srgbClr val="FFFF00"/>
                </a:highlight>
                <a:latin typeface="Microsoft YaHei" panose="020B0503020204020204" pitchFamily="34" charset="-122"/>
                <a:ea typeface="Microsoft YaHei" panose="020B0503020204020204" pitchFamily="34" charset="-122"/>
              </a:rPr>
              <a:t>Token </a:t>
            </a:r>
            <a:r>
              <a:rPr lang="zh-CN" altLang="en-US" sz="2000" dirty="0">
                <a:solidFill>
                  <a:schemeClr val="tx2"/>
                </a:solidFill>
                <a:highlight>
                  <a:srgbClr val="FFFF00"/>
                </a:highlight>
                <a:latin typeface="Microsoft YaHei" panose="020B0503020204020204" pitchFamily="34" charset="-122"/>
                <a:ea typeface="Microsoft YaHei" panose="020B0503020204020204" pitchFamily="34" charset="-122"/>
              </a:rPr>
              <a:t>方案</a:t>
            </a:r>
          </a:p>
          <a:p>
            <a:pPr>
              <a:lnSpc>
                <a:spcPct val="150000"/>
              </a:lnSpc>
              <a:buClr>
                <a:schemeClr val="tx2"/>
              </a:buClr>
              <a:buSzPct val="80000"/>
            </a:pPr>
            <a:r>
              <a:rPr lang="zh-CN" altLang="en-US" sz="2000" dirty="0">
                <a:solidFill>
                  <a:schemeClr val="tx2"/>
                </a:solidFill>
                <a:latin typeface="Microsoft YaHei" panose="020B0503020204020204" pitchFamily="34" charset="-122"/>
                <a:ea typeface="Microsoft YaHei" panose="020B0503020204020204" pitchFamily="34" charset="-122"/>
              </a:rPr>
              <a:t>令牌在客户端生成，由身份验证服务进行签名，并且必须包含足够的信息，以便可以在所有微服务中建立用户身份。令牌会附加到每个请求上，为服务提供用户身份验证，这种解决方案的安全性相对较好，但身份验证注销是一个大问题，缓解这种情况的方法可以使用短期令牌和频繁检查认证服务等。客户端令牌的编码方案有很多，通用的如</a:t>
            </a:r>
            <a:r>
              <a:rPr lang="en-US" altLang="zh-CN" sz="2000" dirty="0">
                <a:solidFill>
                  <a:schemeClr val="tx2"/>
                </a:solidFill>
                <a:latin typeface="Microsoft YaHei" panose="020B0503020204020204" pitchFamily="34" charset="-122"/>
                <a:ea typeface="Microsoft YaHei" panose="020B0503020204020204" pitchFamily="34" charset="-122"/>
              </a:rPr>
              <a:t>JSON Web Tokens</a:t>
            </a:r>
            <a:r>
              <a:rPr lang="zh-CN" altLang="en-US" sz="2000" dirty="0">
                <a:solidFill>
                  <a:schemeClr val="tx2"/>
                </a:solidFill>
                <a:latin typeface="Microsoft YaHei" panose="020B0503020204020204" pitchFamily="34" charset="-122"/>
                <a:ea typeface="Microsoft YaHei" panose="020B0503020204020204" pitchFamily="34" charset="-122"/>
              </a:rPr>
              <a:t>（</a:t>
            </a:r>
            <a:r>
              <a:rPr lang="en-US" altLang="zh-CN" sz="2000" dirty="0">
                <a:solidFill>
                  <a:schemeClr val="tx2"/>
                </a:solidFill>
                <a:latin typeface="Microsoft YaHei" panose="020B0503020204020204" pitchFamily="34" charset="-122"/>
                <a:ea typeface="Microsoft YaHei" panose="020B0503020204020204" pitchFamily="34" charset="-122"/>
              </a:rPr>
              <a:t>JWT</a:t>
            </a:r>
            <a:r>
              <a:rPr lang="zh-CN" altLang="en-US" sz="2000" dirty="0">
                <a:solidFill>
                  <a:schemeClr val="tx2"/>
                </a:solidFill>
                <a:latin typeface="Microsoft YaHei" panose="020B0503020204020204" pitchFamily="34" charset="-122"/>
                <a:ea typeface="Microsoft YaHei" panose="020B0503020204020204" pitchFamily="34" charset="-122"/>
              </a:rPr>
              <a:t>），它足够简单且库支持程度也比较好。</a:t>
            </a:r>
            <a:endParaRPr lang="en-US" altLang="zh-CN" sz="2000" dirty="0">
              <a:solidFill>
                <a:schemeClr val="tx2"/>
              </a:solidFill>
              <a:latin typeface="Microsoft YaHei" panose="020B0503020204020204" pitchFamily="34" charset="-122"/>
              <a:ea typeface="Microsoft YaHei" panose="020B0503020204020204" pitchFamily="34" charset="-122"/>
            </a:endParaRPr>
          </a:p>
          <a:p>
            <a:pPr>
              <a:lnSpc>
                <a:spcPct val="150000"/>
              </a:lnSpc>
              <a:buClr>
                <a:schemeClr val="tx2"/>
              </a:buClr>
              <a:buSzPct val="80000"/>
            </a:pPr>
            <a:endParaRPr lang="zh-CN" altLang="en-US" sz="2000" dirty="0">
              <a:solidFill>
                <a:schemeClr val="tx2"/>
              </a:solidFill>
              <a:latin typeface="Microsoft YaHei" panose="020B0503020204020204" pitchFamily="34" charset="-122"/>
              <a:ea typeface="Microsoft YaHei" panose="020B0503020204020204" pitchFamily="34" charset="-122"/>
            </a:endParaRPr>
          </a:p>
          <a:p>
            <a:pPr>
              <a:lnSpc>
                <a:spcPct val="150000"/>
              </a:lnSpc>
              <a:buClr>
                <a:schemeClr val="tx2"/>
              </a:buClr>
              <a:buSzPct val="80000"/>
            </a:pPr>
            <a:r>
              <a:rPr lang="en-US" altLang="zh-CN" sz="2000" dirty="0">
                <a:solidFill>
                  <a:schemeClr val="tx2"/>
                </a:solidFill>
                <a:latin typeface="Microsoft YaHei" panose="020B0503020204020204" pitchFamily="34" charset="-122"/>
                <a:ea typeface="Microsoft YaHei" panose="020B0503020204020204" pitchFamily="34" charset="-122"/>
              </a:rPr>
              <a:t>4. </a:t>
            </a:r>
            <a:r>
              <a:rPr lang="zh-CN" altLang="en-US" sz="2000" dirty="0">
                <a:solidFill>
                  <a:schemeClr val="tx2"/>
                </a:solidFill>
                <a:latin typeface="Microsoft YaHei" panose="020B0503020204020204" pitchFamily="34" charset="-122"/>
                <a:ea typeface="Microsoft YaHei" panose="020B0503020204020204" pitchFamily="34" charset="-122"/>
              </a:rPr>
              <a:t>客户端 </a:t>
            </a:r>
            <a:r>
              <a:rPr lang="en-US" altLang="zh-CN" sz="2000" dirty="0">
                <a:solidFill>
                  <a:schemeClr val="tx2"/>
                </a:solidFill>
                <a:latin typeface="Microsoft YaHei" panose="020B0503020204020204" pitchFamily="34" charset="-122"/>
                <a:ea typeface="Microsoft YaHei" panose="020B0503020204020204" pitchFamily="34" charset="-122"/>
              </a:rPr>
              <a:t>Token </a:t>
            </a:r>
            <a:r>
              <a:rPr lang="zh-CN" altLang="en-US" sz="2000" dirty="0">
                <a:solidFill>
                  <a:schemeClr val="tx2"/>
                </a:solidFill>
                <a:latin typeface="Microsoft YaHei" panose="020B0503020204020204" pitchFamily="34" charset="-122"/>
                <a:ea typeface="Microsoft YaHei" panose="020B0503020204020204" pitchFamily="34" charset="-122"/>
              </a:rPr>
              <a:t>与 </a:t>
            </a:r>
            <a:r>
              <a:rPr lang="en-US" altLang="zh-CN" sz="2000" dirty="0">
                <a:solidFill>
                  <a:schemeClr val="tx2"/>
                </a:solidFill>
                <a:latin typeface="Microsoft YaHei" panose="020B0503020204020204" pitchFamily="34" charset="-122"/>
                <a:ea typeface="Microsoft YaHei" panose="020B0503020204020204" pitchFamily="34" charset="-122"/>
              </a:rPr>
              <a:t>API </a:t>
            </a:r>
            <a:r>
              <a:rPr lang="zh-CN" altLang="en-US" sz="2000" dirty="0">
                <a:solidFill>
                  <a:schemeClr val="tx2"/>
                </a:solidFill>
                <a:latin typeface="Microsoft YaHei" panose="020B0503020204020204" pitchFamily="34" charset="-122"/>
                <a:ea typeface="Microsoft YaHei" panose="020B0503020204020204" pitchFamily="34" charset="-122"/>
              </a:rPr>
              <a:t>网关结合</a:t>
            </a:r>
          </a:p>
          <a:p>
            <a:pPr>
              <a:lnSpc>
                <a:spcPct val="150000"/>
              </a:lnSpc>
              <a:buClr>
                <a:schemeClr val="tx2"/>
              </a:buClr>
              <a:buSzPct val="80000"/>
            </a:pPr>
            <a:r>
              <a:rPr lang="zh-CN" altLang="en-US" sz="2000" dirty="0">
                <a:solidFill>
                  <a:schemeClr val="tx2"/>
                </a:solidFill>
                <a:latin typeface="Microsoft YaHei" panose="020B0503020204020204" pitchFamily="34" charset="-122"/>
                <a:ea typeface="Microsoft YaHei" panose="020B0503020204020204" pitchFamily="34" charset="-122"/>
              </a:rPr>
              <a:t>这个方案意味着所有请求都通过网关，从而有效地隐藏了服务的多样化。 在请求时，网关将原始用户令牌转换为内部会话 </a:t>
            </a:r>
            <a:r>
              <a:rPr lang="en-US" altLang="zh-CN" sz="2000" dirty="0">
                <a:solidFill>
                  <a:schemeClr val="tx2"/>
                </a:solidFill>
                <a:latin typeface="Microsoft YaHei" panose="020B0503020204020204" pitchFamily="34" charset="-122"/>
                <a:ea typeface="Microsoft YaHei" panose="020B0503020204020204" pitchFamily="34" charset="-122"/>
              </a:rPr>
              <a:t>ID </a:t>
            </a:r>
            <a:r>
              <a:rPr lang="zh-CN" altLang="en-US" sz="2000" dirty="0">
                <a:solidFill>
                  <a:schemeClr val="tx2"/>
                </a:solidFill>
                <a:latin typeface="Microsoft YaHei" panose="020B0503020204020204" pitchFamily="34" charset="-122"/>
                <a:ea typeface="Microsoft YaHei" panose="020B0503020204020204" pitchFamily="34" charset="-122"/>
              </a:rPr>
              <a:t>令牌。在这种情况下，注销就不是问题，因为网关可以在注销时撤销用户的令牌。</a:t>
            </a:r>
          </a:p>
        </p:txBody>
      </p:sp>
    </p:spTree>
    <p:extLst>
      <p:ext uri="{BB962C8B-B14F-4D97-AF65-F5344CB8AC3E}">
        <p14:creationId xmlns:p14="http://schemas.microsoft.com/office/powerpoint/2010/main" val="8224189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r>
              <a:rPr lang="en-US" altLang="zh-CN" sz="2400" b="1" dirty="0">
                <a:solidFill>
                  <a:schemeClr val="bg1"/>
                </a:solidFill>
                <a:latin typeface="微软雅黑" panose="020B0503020204020204" pitchFamily="34" charset="-122"/>
                <a:ea typeface="微软雅黑" panose="020B0503020204020204" pitchFamily="34" charset="-122"/>
              </a:rPr>
              <a:t>JWT</a:t>
            </a:r>
            <a:r>
              <a:rPr lang="zh-CN" altLang="en-US" sz="2400" b="1" dirty="0">
                <a:solidFill>
                  <a:schemeClr val="bg1"/>
                </a:solidFill>
                <a:latin typeface="微软雅黑" panose="020B0503020204020204" pitchFamily="34" charset="-122"/>
                <a:ea typeface="微软雅黑" panose="020B0503020204020204" pitchFamily="34" charset="-122"/>
              </a:rPr>
              <a:t>介绍</a:t>
            </a:r>
          </a:p>
        </p:txBody>
      </p:sp>
      <p:sp>
        <p:nvSpPr>
          <p:cNvPr id="6" name="矩形 5"/>
          <p:cNvSpPr/>
          <p:nvPr/>
        </p:nvSpPr>
        <p:spPr>
          <a:xfrm>
            <a:off x="0" y="1073427"/>
            <a:ext cx="23555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735497" y="1073426"/>
            <a:ext cx="3145388"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TextBox 89"/>
          <p:cNvSpPr txBox="1"/>
          <p:nvPr/>
        </p:nvSpPr>
        <p:spPr>
          <a:xfrm>
            <a:off x="1051891" y="1065798"/>
            <a:ext cx="2828993" cy="369332"/>
          </a:xfrm>
          <a:prstGeom prst="rect">
            <a:avLst/>
          </a:prstGeom>
          <a:noFill/>
        </p:spPr>
        <p:txBody>
          <a:bodyPr wrap="squar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token-based</a:t>
            </a:r>
            <a:r>
              <a:rPr lang="zh-CN" altLang="en-US" dirty="0">
                <a:solidFill>
                  <a:schemeClr val="bg1"/>
                </a:solidFill>
                <a:latin typeface="微软雅黑" panose="020B0503020204020204" pitchFamily="34" charset="-122"/>
                <a:ea typeface="微软雅黑" panose="020B0503020204020204" pitchFamily="34" charset="-122"/>
              </a:rPr>
              <a:t>的管理方式</a:t>
            </a:r>
          </a:p>
        </p:txBody>
      </p:sp>
      <p:sp>
        <p:nvSpPr>
          <p:cNvPr id="10" name="内容占位符 2"/>
          <p:cNvSpPr txBox="1">
            <a:spLocks/>
          </p:cNvSpPr>
          <p:nvPr/>
        </p:nvSpPr>
        <p:spPr>
          <a:xfrm>
            <a:off x="111826" y="1580706"/>
            <a:ext cx="11998658" cy="4862623"/>
          </a:xfrm>
          <a:prstGeom prst="rect">
            <a:avLst/>
          </a:prstGeom>
        </p:spPr>
        <p:txBody>
          <a:bodyPr/>
          <a:lstStyle>
            <a:lvl1pPr marL="274320" indent="-228600" algn="l" defTabSz="914400" rtl="0" eaLnBrk="1" latinLnBrk="0" hangingPunct="1">
              <a:lnSpc>
                <a:spcPct val="90000"/>
              </a:lnSpc>
              <a:spcBef>
                <a:spcPts val="1800"/>
              </a:spcBef>
              <a:buClr>
                <a:schemeClr val="tx2"/>
              </a:buClr>
              <a:buSzPct val="80000"/>
              <a:buFont typeface="Wingdings" pitchFamily="2" charset="2"/>
              <a:buChar char="§"/>
              <a:defRPr lang="zh-CN" sz="2000" kern="1200">
                <a:solidFill>
                  <a:schemeClr val="tx2"/>
                </a:solidFill>
                <a:latin typeface="Microsoft YaHei" panose="020B0503020204020204" pitchFamily="34" charset="-122"/>
                <a:ea typeface="Microsoft YaHei" panose="020B0503020204020204" pitchFamily="34" charset="-122"/>
                <a:cs typeface="+mn-cs"/>
              </a:defRPr>
            </a:lvl1pPr>
            <a:lvl2pPr marL="594360" indent="-228600" algn="l" defTabSz="914400" rtl="0" eaLnBrk="1" latinLnBrk="0" hangingPunct="1">
              <a:lnSpc>
                <a:spcPct val="90000"/>
              </a:lnSpc>
              <a:spcBef>
                <a:spcPts val="1000"/>
              </a:spcBef>
              <a:buClr>
                <a:schemeClr val="tx2"/>
              </a:buClr>
              <a:buSzPct val="80000"/>
              <a:buFont typeface="Wingdings" pitchFamily="2" charset="2"/>
              <a:buChar char="§"/>
              <a:defRPr lang="zh-CN" sz="1800" kern="1200">
                <a:solidFill>
                  <a:schemeClr val="tx2"/>
                </a:solidFill>
                <a:latin typeface="Microsoft YaHei" panose="020B0503020204020204" pitchFamily="34" charset="-122"/>
                <a:ea typeface="Microsoft YaHei" panose="020B0503020204020204" pitchFamily="34" charset="-122"/>
                <a:cs typeface="+mn-cs"/>
              </a:defRPr>
            </a:lvl2pPr>
            <a:lvl3pPr marL="914400" indent="-228600" algn="l" defTabSz="914400" rtl="0" eaLnBrk="1" latinLnBrk="0" hangingPunct="1">
              <a:lnSpc>
                <a:spcPct val="90000"/>
              </a:lnSpc>
              <a:spcBef>
                <a:spcPts val="800"/>
              </a:spcBef>
              <a:buClr>
                <a:schemeClr val="tx2"/>
              </a:buClr>
              <a:buSzPct val="80000"/>
              <a:buFont typeface="Wingdings" pitchFamily="2" charset="2"/>
              <a:buChar char="§"/>
              <a:defRPr lang="zh-CN" sz="1600" kern="1200">
                <a:solidFill>
                  <a:schemeClr val="tx2"/>
                </a:solidFill>
                <a:latin typeface="Microsoft YaHei" panose="020B0503020204020204" pitchFamily="34" charset="-122"/>
                <a:ea typeface="Microsoft YaHei" panose="020B0503020204020204" pitchFamily="34" charset="-122"/>
                <a:cs typeface="+mn-cs"/>
              </a:defRPr>
            </a:lvl3pPr>
            <a:lvl4pPr marL="123444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4pPr>
            <a:lvl5pPr marL="155448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5pPr>
            <a:lvl6pPr marL="1874520" indent="-228600" algn="l" defTabSz="914400" rtl="0" eaLnBrk="1" latinLnBrk="0" hangingPunct="1">
              <a:lnSpc>
                <a:spcPct val="90000"/>
              </a:lnSpc>
              <a:spcBef>
                <a:spcPts val="800"/>
              </a:spcBef>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6pPr>
            <a:lvl7pPr marL="219456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7pPr>
            <a:lvl8pPr marL="251460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8pPr>
            <a:lvl9pPr marL="283464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9pPr>
          </a:lstStyle>
          <a:p>
            <a:pPr marL="0" indent="0">
              <a:lnSpc>
                <a:spcPct val="150000"/>
              </a:lnSpc>
              <a:spcBef>
                <a:spcPts val="0"/>
              </a:spcBef>
              <a:buFont typeface="Wingdings" pitchFamily="2" charset="2"/>
              <a:buNone/>
            </a:pPr>
            <a:r>
              <a:rPr lang="zh-CN" altLang="en-US" dirty="0"/>
              <a:t>前面两种会话管理方式因为都用到</a:t>
            </a:r>
            <a:r>
              <a:rPr lang="en-US" altLang="zh-CN" dirty="0"/>
              <a:t>cookie</a:t>
            </a:r>
            <a:r>
              <a:rPr lang="en-US" altLang="en-US" dirty="0"/>
              <a:t>，</a:t>
            </a:r>
            <a:r>
              <a:rPr lang="zh-CN" altLang="en-US" dirty="0"/>
              <a:t>不适合用在</a:t>
            </a:r>
            <a:r>
              <a:rPr lang="en-US" altLang="zh-CN" dirty="0"/>
              <a:t>native app</a:t>
            </a:r>
            <a:r>
              <a:rPr lang="zh-CN" altLang="en-US" dirty="0"/>
              <a:t>里面：</a:t>
            </a:r>
            <a:r>
              <a:rPr lang="en-US" altLang="zh-CN" dirty="0"/>
              <a:t>native app</a:t>
            </a:r>
            <a:r>
              <a:rPr lang="zh-CN" altLang="en-US" dirty="0"/>
              <a:t>不好管理</a:t>
            </a:r>
            <a:r>
              <a:rPr lang="en-US" altLang="zh-CN" dirty="0"/>
              <a:t>cookie</a:t>
            </a:r>
            <a:r>
              <a:rPr lang="en-US" altLang="en-US" dirty="0"/>
              <a:t>，</a:t>
            </a:r>
            <a:r>
              <a:rPr lang="zh-CN" altLang="en-US" dirty="0"/>
              <a:t>毕竟它不是浏览器。这两种方案都不适合用来做纯</a:t>
            </a:r>
            <a:r>
              <a:rPr lang="en-US" altLang="zh-CN" dirty="0" err="1"/>
              <a:t>api</a:t>
            </a:r>
            <a:r>
              <a:rPr lang="zh-CN" altLang="en-US" dirty="0"/>
              <a:t>服务的登录认证。要实现</a:t>
            </a:r>
            <a:r>
              <a:rPr lang="en-US" altLang="zh-CN" dirty="0" err="1"/>
              <a:t>api</a:t>
            </a:r>
            <a:r>
              <a:rPr lang="zh-CN" altLang="en-US" dirty="0"/>
              <a:t>服务的登录认证，就要考虑</a:t>
            </a:r>
            <a:r>
              <a:rPr lang="en-US" altLang="zh-CN" dirty="0"/>
              <a:t>token-based</a:t>
            </a:r>
            <a:r>
              <a:rPr lang="zh-CN" altLang="en-US" dirty="0"/>
              <a:t>会话管理方式。</a:t>
            </a:r>
          </a:p>
          <a:p>
            <a:pPr marL="0" indent="0">
              <a:lnSpc>
                <a:spcPct val="150000"/>
              </a:lnSpc>
              <a:spcBef>
                <a:spcPts val="0"/>
              </a:spcBef>
              <a:buFont typeface="Wingdings" pitchFamily="2" charset="2"/>
              <a:buNone/>
            </a:pPr>
            <a:endParaRPr lang="zh-CN" altLang="en-US" dirty="0"/>
          </a:p>
          <a:p>
            <a:pPr marL="0" indent="0">
              <a:lnSpc>
                <a:spcPct val="150000"/>
              </a:lnSpc>
              <a:spcBef>
                <a:spcPts val="0"/>
              </a:spcBef>
              <a:buFont typeface="Wingdings" pitchFamily="2" charset="2"/>
              <a:buNone/>
            </a:pPr>
            <a:r>
              <a:rPr lang="zh-CN" altLang="en-US" dirty="0"/>
              <a:t>这种方式从流程和实现上来说，跟</a:t>
            </a:r>
            <a:r>
              <a:rPr lang="en-US" altLang="zh-CN" dirty="0"/>
              <a:t>cookie-based</a:t>
            </a:r>
            <a:r>
              <a:rPr lang="zh-CN" altLang="en-US" dirty="0"/>
              <a:t>的方式没有太多区别，只不过</a:t>
            </a:r>
            <a:r>
              <a:rPr lang="en-US" altLang="zh-CN" dirty="0"/>
              <a:t>cookie-based</a:t>
            </a:r>
            <a:r>
              <a:rPr lang="zh-CN" altLang="en-US" dirty="0"/>
              <a:t>里面写到</a:t>
            </a:r>
            <a:r>
              <a:rPr lang="en-US" altLang="zh-CN" dirty="0"/>
              <a:t>cookie</a:t>
            </a:r>
            <a:r>
              <a:rPr lang="zh-CN" altLang="en-US" dirty="0"/>
              <a:t>里面的</a:t>
            </a:r>
            <a:r>
              <a:rPr lang="en-US" altLang="zh-CN" dirty="0"/>
              <a:t>ticket</a:t>
            </a:r>
            <a:r>
              <a:rPr lang="zh-CN" altLang="en-US" dirty="0"/>
              <a:t>在这种方式下称为</a:t>
            </a:r>
            <a:r>
              <a:rPr lang="en-US" altLang="zh-CN" dirty="0"/>
              <a:t>token</a:t>
            </a:r>
            <a:r>
              <a:rPr lang="en-US" altLang="en-US" dirty="0"/>
              <a:t>，</a:t>
            </a:r>
            <a:r>
              <a:rPr lang="zh-CN" altLang="en-US" dirty="0"/>
              <a:t>这个</a:t>
            </a:r>
            <a:r>
              <a:rPr lang="en-US" altLang="zh-CN" dirty="0"/>
              <a:t>token</a:t>
            </a:r>
            <a:r>
              <a:rPr lang="zh-CN" altLang="en-US" dirty="0"/>
              <a:t>在返回给客户端之后，</a:t>
            </a:r>
            <a:r>
              <a:rPr lang="zh-CN" altLang="en-US" dirty="0">
                <a:highlight>
                  <a:srgbClr val="FFFF00"/>
                </a:highlight>
              </a:rPr>
              <a:t>后续请求都必须通过</a:t>
            </a:r>
            <a:r>
              <a:rPr lang="en-US" altLang="zh-CN" dirty="0" err="1">
                <a:highlight>
                  <a:srgbClr val="FFFF00"/>
                </a:highlight>
              </a:rPr>
              <a:t>url</a:t>
            </a:r>
            <a:r>
              <a:rPr lang="zh-CN" altLang="en-US" dirty="0">
                <a:highlight>
                  <a:srgbClr val="FFFF00"/>
                </a:highlight>
              </a:rPr>
              <a:t>参数或者是</a:t>
            </a:r>
            <a:r>
              <a:rPr lang="en-US" altLang="zh-CN" dirty="0">
                <a:highlight>
                  <a:srgbClr val="FFFF00"/>
                </a:highlight>
              </a:rPr>
              <a:t>http header</a:t>
            </a:r>
            <a:r>
              <a:rPr lang="zh-CN" altLang="en-US" dirty="0">
                <a:highlight>
                  <a:srgbClr val="FFFF00"/>
                </a:highlight>
              </a:rPr>
              <a:t>的形式，主动带上</a:t>
            </a:r>
            <a:r>
              <a:rPr lang="en-US" altLang="zh-CN" dirty="0">
                <a:highlight>
                  <a:srgbClr val="FFFF00"/>
                </a:highlight>
              </a:rPr>
              <a:t>token</a:t>
            </a:r>
            <a:r>
              <a:rPr lang="en-US" altLang="en-US" dirty="0">
                <a:highlight>
                  <a:srgbClr val="FFFF00"/>
                </a:highlight>
              </a:rPr>
              <a:t>，</a:t>
            </a:r>
            <a:r>
              <a:rPr lang="zh-CN" altLang="en-US" dirty="0"/>
              <a:t>这样服务端接收到请求之后就能直接从</a:t>
            </a:r>
            <a:r>
              <a:rPr lang="en-US" altLang="zh-CN" dirty="0"/>
              <a:t>http header</a:t>
            </a:r>
            <a:r>
              <a:rPr lang="zh-CN" altLang="en-US" dirty="0"/>
              <a:t>或者</a:t>
            </a:r>
            <a:r>
              <a:rPr lang="en-US" altLang="zh-CN" dirty="0" err="1"/>
              <a:t>url</a:t>
            </a:r>
            <a:r>
              <a:rPr lang="zh-CN" altLang="en-US" dirty="0"/>
              <a:t>里面取到</a:t>
            </a:r>
            <a:r>
              <a:rPr lang="en-US" altLang="zh-CN" dirty="0"/>
              <a:t>token</a:t>
            </a:r>
            <a:r>
              <a:rPr lang="zh-CN" altLang="en-US" dirty="0"/>
              <a:t>进行验证。</a:t>
            </a:r>
          </a:p>
        </p:txBody>
      </p:sp>
    </p:spTree>
    <p:extLst>
      <p:ext uri="{BB962C8B-B14F-4D97-AF65-F5344CB8AC3E}">
        <p14:creationId xmlns:p14="http://schemas.microsoft.com/office/powerpoint/2010/main" val="22203499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r>
              <a:rPr lang="en-US" altLang="zh-CN" sz="2400" b="1" dirty="0">
                <a:solidFill>
                  <a:schemeClr val="bg1"/>
                </a:solidFill>
                <a:latin typeface="微软雅黑" panose="020B0503020204020204" pitchFamily="34" charset="-122"/>
                <a:ea typeface="微软雅黑" panose="020B0503020204020204" pitchFamily="34" charset="-122"/>
              </a:rPr>
              <a:t>JWT</a:t>
            </a:r>
            <a:r>
              <a:rPr lang="zh-CN" altLang="en-US" sz="2400" b="1" dirty="0">
                <a:solidFill>
                  <a:schemeClr val="bg1"/>
                </a:solidFill>
                <a:latin typeface="微软雅黑" panose="020B0503020204020204" pitchFamily="34" charset="-122"/>
                <a:ea typeface="微软雅黑" panose="020B0503020204020204" pitchFamily="34" charset="-122"/>
              </a:rPr>
              <a:t>介绍</a:t>
            </a:r>
          </a:p>
        </p:txBody>
      </p:sp>
      <p:sp>
        <p:nvSpPr>
          <p:cNvPr id="6" name="矩形 5"/>
          <p:cNvSpPr/>
          <p:nvPr/>
        </p:nvSpPr>
        <p:spPr>
          <a:xfrm>
            <a:off x="0" y="1073427"/>
            <a:ext cx="23555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735497" y="1073426"/>
            <a:ext cx="2464903"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TextBox 89"/>
          <p:cNvSpPr txBox="1"/>
          <p:nvPr/>
        </p:nvSpPr>
        <p:spPr>
          <a:xfrm>
            <a:off x="1051891" y="1065798"/>
            <a:ext cx="2148509" cy="369332"/>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客户端 </a:t>
            </a:r>
            <a:r>
              <a:rPr lang="en-US" altLang="zh-CN" dirty="0">
                <a:solidFill>
                  <a:schemeClr val="bg1"/>
                </a:solidFill>
                <a:latin typeface="微软雅黑" panose="020B0503020204020204" pitchFamily="34" charset="-122"/>
                <a:ea typeface="微软雅黑" panose="020B0503020204020204" pitchFamily="34" charset="-122"/>
              </a:rPr>
              <a:t>Token </a:t>
            </a:r>
            <a:r>
              <a:rPr lang="zh-CN" altLang="en-US" dirty="0">
                <a:solidFill>
                  <a:schemeClr val="bg1"/>
                </a:solidFill>
                <a:latin typeface="微软雅黑" panose="020B0503020204020204" pitchFamily="34" charset="-122"/>
                <a:ea typeface="微软雅黑" panose="020B0503020204020204" pitchFamily="34" charset="-122"/>
              </a:rPr>
              <a:t>方案</a:t>
            </a:r>
          </a:p>
        </p:txBody>
      </p:sp>
      <p:sp>
        <p:nvSpPr>
          <p:cNvPr id="11" name="内容占位符 2"/>
          <p:cNvSpPr txBox="1">
            <a:spLocks/>
          </p:cNvSpPr>
          <p:nvPr/>
        </p:nvSpPr>
        <p:spPr>
          <a:xfrm>
            <a:off x="133091" y="1601972"/>
            <a:ext cx="8915400" cy="3777622"/>
          </a:xfrm>
          <a:prstGeom prst="rect">
            <a:avLst/>
          </a:prstGeom>
        </p:spPr>
        <p:txBody>
          <a:bodyPr/>
          <a:lstStyle>
            <a:lvl1pPr marL="274320" indent="-228600" algn="l" defTabSz="914400" rtl="0" eaLnBrk="1" latinLnBrk="0" hangingPunct="1">
              <a:lnSpc>
                <a:spcPct val="90000"/>
              </a:lnSpc>
              <a:spcBef>
                <a:spcPts val="1800"/>
              </a:spcBef>
              <a:buClr>
                <a:schemeClr val="tx2"/>
              </a:buClr>
              <a:buSzPct val="80000"/>
              <a:buFont typeface="Wingdings" pitchFamily="2" charset="2"/>
              <a:buChar char="§"/>
              <a:defRPr lang="zh-CN" sz="2000" kern="1200">
                <a:solidFill>
                  <a:schemeClr val="tx2"/>
                </a:solidFill>
                <a:latin typeface="Microsoft YaHei" panose="020B0503020204020204" pitchFamily="34" charset="-122"/>
                <a:ea typeface="Microsoft YaHei" panose="020B0503020204020204" pitchFamily="34" charset="-122"/>
                <a:cs typeface="+mn-cs"/>
              </a:defRPr>
            </a:lvl1pPr>
            <a:lvl2pPr marL="594360" indent="-228600" algn="l" defTabSz="914400" rtl="0" eaLnBrk="1" latinLnBrk="0" hangingPunct="1">
              <a:lnSpc>
                <a:spcPct val="90000"/>
              </a:lnSpc>
              <a:spcBef>
                <a:spcPts val="1000"/>
              </a:spcBef>
              <a:buClr>
                <a:schemeClr val="tx2"/>
              </a:buClr>
              <a:buSzPct val="80000"/>
              <a:buFont typeface="Wingdings" pitchFamily="2" charset="2"/>
              <a:buChar char="§"/>
              <a:defRPr lang="zh-CN" sz="1800" kern="1200">
                <a:solidFill>
                  <a:schemeClr val="tx2"/>
                </a:solidFill>
                <a:latin typeface="Microsoft YaHei" panose="020B0503020204020204" pitchFamily="34" charset="-122"/>
                <a:ea typeface="Microsoft YaHei" panose="020B0503020204020204" pitchFamily="34" charset="-122"/>
                <a:cs typeface="+mn-cs"/>
              </a:defRPr>
            </a:lvl2pPr>
            <a:lvl3pPr marL="914400" indent="-228600" algn="l" defTabSz="914400" rtl="0" eaLnBrk="1" latinLnBrk="0" hangingPunct="1">
              <a:lnSpc>
                <a:spcPct val="90000"/>
              </a:lnSpc>
              <a:spcBef>
                <a:spcPts val="800"/>
              </a:spcBef>
              <a:buClr>
                <a:schemeClr val="tx2"/>
              </a:buClr>
              <a:buSzPct val="80000"/>
              <a:buFont typeface="Wingdings" pitchFamily="2" charset="2"/>
              <a:buChar char="§"/>
              <a:defRPr lang="zh-CN" sz="1600" kern="1200">
                <a:solidFill>
                  <a:schemeClr val="tx2"/>
                </a:solidFill>
                <a:latin typeface="Microsoft YaHei" panose="020B0503020204020204" pitchFamily="34" charset="-122"/>
                <a:ea typeface="Microsoft YaHei" panose="020B0503020204020204" pitchFamily="34" charset="-122"/>
                <a:cs typeface="+mn-cs"/>
              </a:defRPr>
            </a:lvl3pPr>
            <a:lvl4pPr marL="123444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4pPr>
            <a:lvl5pPr marL="155448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5pPr>
            <a:lvl6pPr marL="1874520" indent="-228600" algn="l" defTabSz="914400" rtl="0" eaLnBrk="1" latinLnBrk="0" hangingPunct="1">
              <a:lnSpc>
                <a:spcPct val="90000"/>
              </a:lnSpc>
              <a:spcBef>
                <a:spcPts val="800"/>
              </a:spcBef>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6pPr>
            <a:lvl7pPr marL="219456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7pPr>
            <a:lvl8pPr marL="251460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8pPr>
            <a:lvl9pPr marL="283464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9pPr>
          </a:lstStyle>
          <a:p>
            <a:pPr marL="0" indent="0">
              <a:buFont typeface="Wingdings" pitchFamily="2" charset="2"/>
              <a:buNone/>
            </a:pPr>
            <a:r>
              <a:rPr lang="zh-CN" altLang="en-US" dirty="0"/>
              <a:t>流程图：</a:t>
            </a:r>
          </a:p>
          <a:p>
            <a:pPr marL="0" indent="0">
              <a:buFont typeface="Wingdings" pitchFamily="2" charset="2"/>
              <a:buNone/>
            </a:pPr>
            <a:endParaRPr lang="zh-CN" altLang="en-US" dirty="0"/>
          </a:p>
        </p:txBody>
      </p:sp>
      <p:pic>
        <p:nvPicPr>
          <p:cNvPr id="12" name="图片 11"/>
          <p:cNvPicPr>
            <a:picLocks noChangeAspect="1"/>
          </p:cNvPicPr>
          <p:nvPr/>
        </p:nvPicPr>
        <p:blipFill>
          <a:blip r:embed="rId2"/>
          <a:stretch>
            <a:fillRect/>
          </a:stretch>
        </p:blipFill>
        <p:spPr>
          <a:xfrm>
            <a:off x="1612109" y="1699627"/>
            <a:ext cx="7723277" cy="4526556"/>
          </a:xfrm>
          <a:prstGeom prst="rect">
            <a:avLst/>
          </a:prstGeom>
        </p:spPr>
      </p:pic>
    </p:spTree>
    <p:extLst>
      <p:ext uri="{BB962C8B-B14F-4D97-AF65-F5344CB8AC3E}">
        <p14:creationId xmlns:p14="http://schemas.microsoft.com/office/powerpoint/2010/main" val="2808216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r>
              <a:rPr lang="en-US" altLang="zh-CN" sz="2400" b="1" dirty="0">
                <a:solidFill>
                  <a:schemeClr val="bg1"/>
                </a:solidFill>
                <a:latin typeface="微软雅黑" panose="020B0503020204020204" pitchFamily="34" charset="-122"/>
                <a:ea typeface="微软雅黑" panose="020B0503020204020204" pitchFamily="34" charset="-122"/>
              </a:rPr>
              <a:t>JWT</a:t>
            </a:r>
            <a:r>
              <a:rPr lang="zh-CN" altLang="en-US" sz="2400" b="1" dirty="0">
                <a:solidFill>
                  <a:schemeClr val="bg1"/>
                </a:solidFill>
                <a:latin typeface="微软雅黑" panose="020B0503020204020204" pitchFamily="34" charset="-122"/>
                <a:ea typeface="微软雅黑" panose="020B0503020204020204" pitchFamily="34" charset="-122"/>
              </a:rPr>
              <a:t>介绍</a:t>
            </a:r>
          </a:p>
        </p:txBody>
      </p:sp>
      <p:sp>
        <p:nvSpPr>
          <p:cNvPr id="6" name="矩形 5"/>
          <p:cNvSpPr/>
          <p:nvPr/>
        </p:nvSpPr>
        <p:spPr>
          <a:xfrm>
            <a:off x="0" y="1073427"/>
            <a:ext cx="23555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735497" y="1073426"/>
            <a:ext cx="3145388"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TextBox 89"/>
          <p:cNvSpPr txBox="1"/>
          <p:nvPr/>
        </p:nvSpPr>
        <p:spPr>
          <a:xfrm>
            <a:off x="1051891" y="1065798"/>
            <a:ext cx="2828994" cy="369332"/>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客户端 </a:t>
            </a:r>
            <a:r>
              <a:rPr lang="en-US" altLang="zh-CN" dirty="0">
                <a:solidFill>
                  <a:schemeClr val="bg1"/>
                </a:solidFill>
                <a:latin typeface="微软雅黑" panose="020B0503020204020204" pitchFamily="34" charset="-122"/>
                <a:ea typeface="微软雅黑" panose="020B0503020204020204" pitchFamily="34" charset="-122"/>
              </a:rPr>
              <a:t>Token </a:t>
            </a:r>
            <a:r>
              <a:rPr lang="zh-CN" altLang="en-US" dirty="0">
                <a:solidFill>
                  <a:schemeClr val="bg1"/>
                </a:solidFill>
                <a:latin typeface="微软雅黑" panose="020B0503020204020204" pitchFamily="34" charset="-122"/>
                <a:ea typeface="微软雅黑" panose="020B0503020204020204" pitchFamily="34" charset="-122"/>
              </a:rPr>
              <a:t>方案优点</a:t>
            </a:r>
          </a:p>
        </p:txBody>
      </p:sp>
      <p:sp>
        <p:nvSpPr>
          <p:cNvPr id="11" name="内容占位符 2"/>
          <p:cNvSpPr txBox="1">
            <a:spLocks/>
          </p:cNvSpPr>
          <p:nvPr/>
        </p:nvSpPr>
        <p:spPr>
          <a:xfrm>
            <a:off x="175621" y="1697664"/>
            <a:ext cx="11828537" cy="4671237"/>
          </a:xfrm>
          <a:prstGeom prst="rect">
            <a:avLst/>
          </a:prstGeom>
        </p:spPr>
        <p:txBody>
          <a:bodyPr>
            <a:normAutofit/>
          </a:bodyPr>
          <a:lstStyle>
            <a:lvl1pPr marL="274320" indent="-228600" algn="l" defTabSz="914400" rtl="0" eaLnBrk="1" latinLnBrk="0" hangingPunct="1">
              <a:lnSpc>
                <a:spcPct val="90000"/>
              </a:lnSpc>
              <a:spcBef>
                <a:spcPts val="1800"/>
              </a:spcBef>
              <a:buClr>
                <a:schemeClr val="tx2"/>
              </a:buClr>
              <a:buSzPct val="80000"/>
              <a:buFont typeface="Wingdings" pitchFamily="2" charset="2"/>
              <a:buChar char="§"/>
              <a:defRPr lang="zh-CN" sz="2000" kern="1200">
                <a:solidFill>
                  <a:schemeClr val="tx2"/>
                </a:solidFill>
                <a:latin typeface="Microsoft YaHei" panose="020B0503020204020204" pitchFamily="34" charset="-122"/>
                <a:ea typeface="Microsoft YaHei" panose="020B0503020204020204" pitchFamily="34" charset="-122"/>
                <a:cs typeface="+mn-cs"/>
              </a:defRPr>
            </a:lvl1pPr>
            <a:lvl2pPr marL="594360" indent="-228600" algn="l" defTabSz="914400" rtl="0" eaLnBrk="1" latinLnBrk="0" hangingPunct="1">
              <a:lnSpc>
                <a:spcPct val="90000"/>
              </a:lnSpc>
              <a:spcBef>
                <a:spcPts val="1000"/>
              </a:spcBef>
              <a:buClr>
                <a:schemeClr val="tx2"/>
              </a:buClr>
              <a:buSzPct val="80000"/>
              <a:buFont typeface="Wingdings" pitchFamily="2" charset="2"/>
              <a:buChar char="§"/>
              <a:defRPr lang="zh-CN" sz="1800" kern="1200">
                <a:solidFill>
                  <a:schemeClr val="tx2"/>
                </a:solidFill>
                <a:latin typeface="Microsoft YaHei" panose="020B0503020204020204" pitchFamily="34" charset="-122"/>
                <a:ea typeface="Microsoft YaHei" panose="020B0503020204020204" pitchFamily="34" charset="-122"/>
                <a:cs typeface="+mn-cs"/>
              </a:defRPr>
            </a:lvl2pPr>
            <a:lvl3pPr marL="914400" indent="-228600" algn="l" defTabSz="914400" rtl="0" eaLnBrk="1" latinLnBrk="0" hangingPunct="1">
              <a:lnSpc>
                <a:spcPct val="90000"/>
              </a:lnSpc>
              <a:spcBef>
                <a:spcPts val="800"/>
              </a:spcBef>
              <a:buClr>
                <a:schemeClr val="tx2"/>
              </a:buClr>
              <a:buSzPct val="80000"/>
              <a:buFont typeface="Wingdings" pitchFamily="2" charset="2"/>
              <a:buChar char="§"/>
              <a:defRPr lang="zh-CN" sz="1600" kern="1200">
                <a:solidFill>
                  <a:schemeClr val="tx2"/>
                </a:solidFill>
                <a:latin typeface="Microsoft YaHei" panose="020B0503020204020204" pitchFamily="34" charset="-122"/>
                <a:ea typeface="Microsoft YaHei" panose="020B0503020204020204" pitchFamily="34" charset="-122"/>
                <a:cs typeface="+mn-cs"/>
              </a:defRPr>
            </a:lvl3pPr>
            <a:lvl4pPr marL="123444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4pPr>
            <a:lvl5pPr marL="155448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5pPr>
            <a:lvl6pPr marL="1874520" indent="-228600" algn="l" defTabSz="914400" rtl="0" eaLnBrk="1" latinLnBrk="0" hangingPunct="1">
              <a:lnSpc>
                <a:spcPct val="90000"/>
              </a:lnSpc>
              <a:spcBef>
                <a:spcPts val="800"/>
              </a:spcBef>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6pPr>
            <a:lvl7pPr marL="219456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7pPr>
            <a:lvl8pPr marL="251460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8pPr>
            <a:lvl9pPr marL="283464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9pPr>
          </a:lstStyle>
          <a:p>
            <a:pPr marL="0" indent="0">
              <a:lnSpc>
                <a:spcPct val="150000"/>
              </a:lnSpc>
              <a:spcBef>
                <a:spcPts val="0"/>
              </a:spcBef>
              <a:buFont typeface="Wingdings" pitchFamily="2" charset="2"/>
              <a:buNone/>
            </a:pPr>
            <a:endParaRPr lang="zh-CN" altLang="en-US" dirty="0"/>
          </a:p>
        </p:txBody>
      </p:sp>
      <p:sp>
        <p:nvSpPr>
          <p:cNvPr id="2" name="矩形 1">
            <a:extLst>
              <a:ext uri="{FF2B5EF4-FFF2-40B4-BE49-F238E27FC236}">
                <a16:creationId xmlns:a16="http://schemas.microsoft.com/office/drawing/2014/main" id="{8F5BFD17-A933-45BD-BF29-1705539C77C2}"/>
              </a:ext>
            </a:extLst>
          </p:cNvPr>
          <p:cNvSpPr/>
          <p:nvPr/>
        </p:nvSpPr>
        <p:spPr>
          <a:xfrm>
            <a:off x="175620" y="1711498"/>
            <a:ext cx="11626519" cy="2807948"/>
          </a:xfrm>
          <a:prstGeom prst="rect">
            <a:avLst/>
          </a:prstGeom>
        </p:spPr>
        <p:txBody>
          <a:bodyPr wrap="square">
            <a:spAutoFit/>
          </a:bodyPr>
          <a:lstStyle/>
          <a:p>
            <a:pPr marL="457200" indent="-457200">
              <a:lnSpc>
                <a:spcPct val="150000"/>
              </a:lnSpc>
              <a:buClr>
                <a:schemeClr val="tx2"/>
              </a:buClr>
              <a:buSzPct val="80000"/>
              <a:buFont typeface="+mj-lt"/>
              <a:buAutoNum type="arabicPeriod"/>
            </a:pPr>
            <a:r>
              <a:rPr lang="zh-CN" altLang="en-US" sz="2000" dirty="0">
                <a:solidFill>
                  <a:schemeClr val="tx2"/>
                </a:solidFill>
                <a:latin typeface="Microsoft YaHei" panose="020B0503020204020204" pitchFamily="34" charset="-122"/>
                <a:ea typeface="Microsoft YaHei" panose="020B0503020204020204" pitchFamily="34" charset="-122"/>
              </a:rPr>
              <a:t>服务端无状态：</a:t>
            </a:r>
            <a:r>
              <a:rPr lang="en-US" altLang="zh-CN" sz="2000" dirty="0">
                <a:solidFill>
                  <a:schemeClr val="tx2"/>
                </a:solidFill>
                <a:latin typeface="Microsoft YaHei" panose="020B0503020204020204" pitchFamily="34" charset="-122"/>
                <a:ea typeface="Microsoft YaHei" panose="020B0503020204020204" pitchFamily="34" charset="-122"/>
              </a:rPr>
              <a:t>Token </a:t>
            </a:r>
            <a:r>
              <a:rPr lang="zh-CN" altLang="en-US" sz="2000" dirty="0">
                <a:solidFill>
                  <a:schemeClr val="tx2"/>
                </a:solidFill>
                <a:latin typeface="Microsoft YaHei" panose="020B0503020204020204" pitchFamily="34" charset="-122"/>
                <a:ea typeface="Microsoft YaHei" panose="020B0503020204020204" pitchFamily="34" charset="-122"/>
              </a:rPr>
              <a:t>机制在服务端不需要存储 </a:t>
            </a:r>
            <a:r>
              <a:rPr lang="en-US" altLang="zh-CN" sz="2000" dirty="0">
                <a:solidFill>
                  <a:schemeClr val="tx2"/>
                </a:solidFill>
                <a:latin typeface="Microsoft YaHei" panose="020B0503020204020204" pitchFamily="34" charset="-122"/>
                <a:ea typeface="Microsoft YaHei" panose="020B0503020204020204" pitchFamily="34" charset="-122"/>
              </a:rPr>
              <a:t>session </a:t>
            </a:r>
            <a:r>
              <a:rPr lang="zh-CN" altLang="en-US" sz="2000" dirty="0">
                <a:solidFill>
                  <a:schemeClr val="tx2"/>
                </a:solidFill>
                <a:latin typeface="Microsoft YaHei" panose="020B0503020204020204" pitchFamily="34" charset="-122"/>
                <a:ea typeface="Microsoft YaHei" panose="020B0503020204020204" pitchFamily="34" charset="-122"/>
              </a:rPr>
              <a:t>信息，因为 </a:t>
            </a:r>
            <a:r>
              <a:rPr lang="en-US" altLang="zh-CN" sz="2000" dirty="0">
                <a:solidFill>
                  <a:schemeClr val="tx2"/>
                </a:solidFill>
                <a:latin typeface="Microsoft YaHei" panose="020B0503020204020204" pitchFamily="34" charset="-122"/>
                <a:ea typeface="Microsoft YaHei" panose="020B0503020204020204" pitchFamily="34" charset="-122"/>
              </a:rPr>
              <a:t>Token </a:t>
            </a:r>
            <a:r>
              <a:rPr lang="zh-CN" altLang="en-US" sz="2000" dirty="0">
                <a:solidFill>
                  <a:schemeClr val="tx2"/>
                </a:solidFill>
                <a:latin typeface="Microsoft YaHei" panose="020B0503020204020204" pitchFamily="34" charset="-122"/>
                <a:ea typeface="Microsoft YaHei" panose="020B0503020204020204" pitchFamily="34" charset="-122"/>
              </a:rPr>
              <a:t>自身包含了所有用户的相关信息。</a:t>
            </a:r>
          </a:p>
          <a:p>
            <a:pPr marL="457200" indent="-457200">
              <a:lnSpc>
                <a:spcPct val="150000"/>
              </a:lnSpc>
              <a:buClr>
                <a:schemeClr val="tx2"/>
              </a:buClr>
              <a:buSzPct val="80000"/>
              <a:buFont typeface="+mj-lt"/>
              <a:buAutoNum type="arabicPeriod"/>
            </a:pPr>
            <a:r>
              <a:rPr lang="zh-CN" altLang="en-US" sz="2000" dirty="0">
                <a:solidFill>
                  <a:schemeClr val="tx2"/>
                </a:solidFill>
                <a:latin typeface="Microsoft YaHei" panose="020B0503020204020204" pitchFamily="34" charset="-122"/>
                <a:ea typeface="Microsoft YaHei" panose="020B0503020204020204" pitchFamily="34" charset="-122"/>
              </a:rPr>
              <a:t>性能较好，因为在验证 </a:t>
            </a:r>
            <a:r>
              <a:rPr lang="en-US" altLang="zh-CN" sz="2000" dirty="0">
                <a:solidFill>
                  <a:schemeClr val="tx2"/>
                </a:solidFill>
                <a:latin typeface="Microsoft YaHei" panose="020B0503020204020204" pitchFamily="34" charset="-122"/>
                <a:ea typeface="Microsoft YaHei" panose="020B0503020204020204" pitchFamily="34" charset="-122"/>
              </a:rPr>
              <a:t>Token </a:t>
            </a:r>
            <a:r>
              <a:rPr lang="zh-CN" altLang="en-US" sz="2000" dirty="0">
                <a:solidFill>
                  <a:schemeClr val="tx2"/>
                </a:solidFill>
                <a:latin typeface="Microsoft YaHei" panose="020B0503020204020204" pitchFamily="34" charset="-122"/>
                <a:ea typeface="Microsoft YaHei" panose="020B0503020204020204" pitchFamily="34" charset="-122"/>
              </a:rPr>
              <a:t>时不用再去访问数据库或者远程服务进行权限校验，自然可以提升不少性能。</a:t>
            </a:r>
          </a:p>
          <a:p>
            <a:pPr marL="457200" indent="-457200">
              <a:lnSpc>
                <a:spcPct val="150000"/>
              </a:lnSpc>
              <a:buClr>
                <a:schemeClr val="tx2"/>
              </a:buClr>
              <a:buSzPct val="80000"/>
              <a:buFont typeface="+mj-lt"/>
              <a:buAutoNum type="arabicPeriod"/>
            </a:pPr>
            <a:r>
              <a:rPr lang="zh-CN" altLang="en-US" sz="2000" dirty="0">
                <a:solidFill>
                  <a:schemeClr val="tx2"/>
                </a:solidFill>
                <a:latin typeface="Microsoft YaHei" panose="020B0503020204020204" pitchFamily="34" charset="-122"/>
                <a:ea typeface="Microsoft YaHei" panose="020B0503020204020204" pitchFamily="34" charset="-122"/>
              </a:rPr>
              <a:t>支持移动设备。</a:t>
            </a:r>
          </a:p>
          <a:p>
            <a:pPr marL="457200" indent="-457200">
              <a:lnSpc>
                <a:spcPct val="150000"/>
              </a:lnSpc>
              <a:buClr>
                <a:schemeClr val="tx2"/>
              </a:buClr>
              <a:buSzPct val="80000"/>
              <a:buFont typeface="+mj-lt"/>
              <a:buAutoNum type="arabicPeriod"/>
            </a:pPr>
            <a:r>
              <a:rPr lang="zh-CN" altLang="en-US" sz="2000" dirty="0">
                <a:solidFill>
                  <a:schemeClr val="tx2"/>
                </a:solidFill>
                <a:latin typeface="Microsoft YaHei" panose="020B0503020204020204" pitchFamily="34" charset="-122"/>
                <a:ea typeface="Microsoft YaHei" panose="020B0503020204020204" pitchFamily="34" charset="-122"/>
              </a:rPr>
              <a:t>支持跨程序调用，</a:t>
            </a:r>
            <a:r>
              <a:rPr lang="en-US" altLang="zh-CN" sz="2000" dirty="0">
                <a:solidFill>
                  <a:schemeClr val="tx2"/>
                </a:solidFill>
                <a:latin typeface="Microsoft YaHei" panose="020B0503020204020204" pitchFamily="34" charset="-122"/>
                <a:ea typeface="Microsoft YaHei" panose="020B0503020204020204" pitchFamily="34" charset="-122"/>
              </a:rPr>
              <a:t>Cookie </a:t>
            </a:r>
            <a:r>
              <a:rPr lang="zh-CN" altLang="en-US" sz="2000" dirty="0">
                <a:solidFill>
                  <a:schemeClr val="tx2"/>
                </a:solidFill>
                <a:latin typeface="Microsoft YaHei" panose="020B0503020204020204" pitchFamily="34" charset="-122"/>
                <a:ea typeface="Microsoft YaHei" panose="020B0503020204020204" pitchFamily="34" charset="-122"/>
              </a:rPr>
              <a:t>是不允许垮域访问的，而 </a:t>
            </a:r>
            <a:r>
              <a:rPr lang="en-US" altLang="zh-CN" sz="2000" dirty="0">
                <a:solidFill>
                  <a:schemeClr val="tx2"/>
                </a:solidFill>
                <a:latin typeface="Microsoft YaHei" panose="020B0503020204020204" pitchFamily="34" charset="-122"/>
                <a:ea typeface="Microsoft YaHei" panose="020B0503020204020204" pitchFamily="34" charset="-122"/>
              </a:rPr>
              <a:t>Token </a:t>
            </a:r>
            <a:r>
              <a:rPr lang="zh-CN" altLang="en-US" sz="2000" dirty="0">
                <a:solidFill>
                  <a:schemeClr val="tx2"/>
                </a:solidFill>
                <a:latin typeface="Microsoft YaHei" panose="020B0503020204020204" pitchFamily="34" charset="-122"/>
                <a:ea typeface="Microsoft YaHei" panose="020B0503020204020204" pitchFamily="34" charset="-122"/>
              </a:rPr>
              <a:t>则不存在这个问题。</a:t>
            </a:r>
          </a:p>
        </p:txBody>
      </p:sp>
    </p:spTree>
    <p:extLst>
      <p:ext uri="{BB962C8B-B14F-4D97-AF65-F5344CB8AC3E}">
        <p14:creationId xmlns:p14="http://schemas.microsoft.com/office/powerpoint/2010/main" val="42156066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r>
              <a:rPr lang="en-US" altLang="zh-CN" sz="2400" b="1" dirty="0">
                <a:solidFill>
                  <a:schemeClr val="bg1"/>
                </a:solidFill>
                <a:latin typeface="微软雅黑" panose="020B0503020204020204" pitchFamily="34" charset="-122"/>
                <a:ea typeface="微软雅黑" panose="020B0503020204020204" pitchFamily="34" charset="-122"/>
              </a:rPr>
              <a:t>JWT</a:t>
            </a:r>
            <a:r>
              <a:rPr lang="zh-CN" altLang="en-US" sz="2400" b="1" dirty="0">
                <a:solidFill>
                  <a:schemeClr val="bg1"/>
                </a:solidFill>
                <a:latin typeface="微软雅黑" panose="020B0503020204020204" pitchFamily="34" charset="-122"/>
                <a:ea typeface="微软雅黑" panose="020B0503020204020204" pitchFamily="34" charset="-122"/>
              </a:rPr>
              <a:t>介绍</a:t>
            </a:r>
          </a:p>
        </p:txBody>
      </p:sp>
      <p:sp>
        <p:nvSpPr>
          <p:cNvPr id="6" name="矩形 5"/>
          <p:cNvSpPr/>
          <p:nvPr/>
        </p:nvSpPr>
        <p:spPr>
          <a:xfrm>
            <a:off x="0" y="1073427"/>
            <a:ext cx="21796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735497" y="1073426"/>
            <a:ext cx="1444177"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TextBox 89"/>
          <p:cNvSpPr txBox="1"/>
          <p:nvPr/>
        </p:nvSpPr>
        <p:spPr>
          <a:xfrm>
            <a:off x="1051891" y="1065798"/>
            <a:ext cx="1127783" cy="369332"/>
          </a:xfrm>
          <a:prstGeom prst="rect">
            <a:avLst/>
          </a:prstGeom>
          <a:noFill/>
        </p:spPr>
        <p:txBody>
          <a:bodyPr wrap="squar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JWT</a:t>
            </a:r>
            <a:r>
              <a:rPr lang="zh-CN" altLang="en-US" dirty="0">
                <a:solidFill>
                  <a:schemeClr val="bg1"/>
                </a:solidFill>
                <a:latin typeface="微软雅黑" panose="020B0503020204020204" pitchFamily="34" charset="-122"/>
                <a:ea typeface="微软雅黑" panose="020B0503020204020204" pitchFamily="34" charset="-122"/>
              </a:rPr>
              <a:t>概述</a:t>
            </a:r>
          </a:p>
        </p:txBody>
      </p:sp>
      <p:sp>
        <p:nvSpPr>
          <p:cNvPr id="10" name="内容占位符 2"/>
          <p:cNvSpPr txBox="1">
            <a:spLocks/>
          </p:cNvSpPr>
          <p:nvPr/>
        </p:nvSpPr>
        <p:spPr>
          <a:xfrm>
            <a:off x="101194" y="1676400"/>
            <a:ext cx="11945494" cy="4681870"/>
          </a:xfrm>
          <a:prstGeom prst="rect">
            <a:avLst/>
          </a:prstGeom>
        </p:spPr>
        <p:txBody>
          <a:bodyPr/>
          <a:lstStyle>
            <a:lvl1pPr marL="274320" indent="-228600" algn="l" defTabSz="914400" rtl="0" eaLnBrk="1" latinLnBrk="0" hangingPunct="1">
              <a:lnSpc>
                <a:spcPct val="90000"/>
              </a:lnSpc>
              <a:spcBef>
                <a:spcPts val="1800"/>
              </a:spcBef>
              <a:buClr>
                <a:schemeClr val="tx2"/>
              </a:buClr>
              <a:buSzPct val="80000"/>
              <a:buFont typeface="Wingdings" pitchFamily="2" charset="2"/>
              <a:buChar char="§"/>
              <a:defRPr lang="zh-CN" sz="2000" kern="1200">
                <a:solidFill>
                  <a:schemeClr val="tx2"/>
                </a:solidFill>
                <a:latin typeface="Microsoft YaHei" panose="020B0503020204020204" pitchFamily="34" charset="-122"/>
                <a:ea typeface="Microsoft YaHei" panose="020B0503020204020204" pitchFamily="34" charset="-122"/>
                <a:cs typeface="+mn-cs"/>
              </a:defRPr>
            </a:lvl1pPr>
            <a:lvl2pPr marL="594360" indent="-228600" algn="l" defTabSz="914400" rtl="0" eaLnBrk="1" latinLnBrk="0" hangingPunct="1">
              <a:lnSpc>
                <a:spcPct val="90000"/>
              </a:lnSpc>
              <a:spcBef>
                <a:spcPts val="1000"/>
              </a:spcBef>
              <a:buClr>
                <a:schemeClr val="tx2"/>
              </a:buClr>
              <a:buSzPct val="80000"/>
              <a:buFont typeface="Wingdings" pitchFamily="2" charset="2"/>
              <a:buChar char="§"/>
              <a:defRPr lang="zh-CN" sz="1800" kern="1200">
                <a:solidFill>
                  <a:schemeClr val="tx2"/>
                </a:solidFill>
                <a:latin typeface="Microsoft YaHei" panose="020B0503020204020204" pitchFamily="34" charset="-122"/>
                <a:ea typeface="Microsoft YaHei" panose="020B0503020204020204" pitchFamily="34" charset="-122"/>
                <a:cs typeface="+mn-cs"/>
              </a:defRPr>
            </a:lvl2pPr>
            <a:lvl3pPr marL="914400" indent="-228600" algn="l" defTabSz="914400" rtl="0" eaLnBrk="1" latinLnBrk="0" hangingPunct="1">
              <a:lnSpc>
                <a:spcPct val="90000"/>
              </a:lnSpc>
              <a:spcBef>
                <a:spcPts val="800"/>
              </a:spcBef>
              <a:buClr>
                <a:schemeClr val="tx2"/>
              </a:buClr>
              <a:buSzPct val="80000"/>
              <a:buFont typeface="Wingdings" pitchFamily="2" charset="2"/>
              <a:buChar char="§"/>
              <a:defRPr lang="zh-CN" sz="1600" kern="1200">
                <a:solidFill>
                  <a:schemeClr val="tx2"/>
                </a:solidFill>
                <a:latin typeface="Microsoft YaHei" panose="020B0503020204020204" pitchFamily="34" charset="-122"/>
                <a:ea typeface="Microsoft YaHei" panose="020B0503020204020204" pitchFamily="34" charset="-122"/>
                <a:cs typeface="+mn-cs"/>
              </a:defRPr>
            </a:lvl3pPr>
            <a:lvl4pPr marL="123444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4pPr>
            <a:lvl5pPr marL="155448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5pPr>
            <a:lvl6pPr marL="1874520" indent="-228600" algn="l" defTabSz="914400" rtl="0" eaLnBrk="1" latinLnBrk="0" hangingPunct="1">
              <a:lnSpc>
                <a:spcPct val="90000"/>
              </a:lnSpc>
              <a:spcBef>
                <a:spcPts val="800"/>
              </a:spcBef>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6pPr>
            <a:lvl7pPr marL="219456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7pPr>
            <a:lvl8pPr marL="251460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8pPr>
            <a:lvl9pPr marL="283464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9pPr>
          </a:lstStyle>
          <a:p>
            <a:pPr marL="0" indent="0">
              <a:lnSpc>
                <a:spcPct val="150000"/>
              </a:lnSpc>
              <a:spcBef>
                <a:spcPts val="0"/>
              </a:spcBef>
              <a:buFont typeface="Wingdings" pitchFamily="2" charset="2"/>
              <a:buNone/>
            </a:pPr>
            <a:r>
              <a:rPr lang="en-US" altLang="zh-CN" dirty="0"/>
              <a:t>3</a:t>
            </a:r>
            <a:r>
              <a:rPr lang="zh-CN" altLang="en-US" dirty="0"/>
              <a:t>种会话管理的方式与前端关系最紧密的还是第三种方式，毕竟现在前端开发</a:t>
            </a:r>
            <a:r>
              <a:rPr lang="en-US" altLang="zh-CN" dirty="0"/>
              <a:t>SPA</a:t>
            </a:r>
            <a:r>
              <a:rPr lang="zh-CN" altLang="en-US" dirty="0"/>
              <a:t>应用以及</a:t>
            </a:r>
            <a:r>
              <a:rPr lang="en-US" altLang="zh-CN" dirty="0"/>
              <a:t>hybrid</a:t>
            </a:r>
            <a:r>
              <a:rPr lang="zh-CN" altLang="en-US" dirty="0"/>
              <a:t>应用已经非常流行了，所以掌握好这个方式的认证过程和使用方式，对前端来说，显然是很有帮助的。好在这个方式的技术其实早就有很多实现了，而且还有现成的标准可用，</a:t>
            </a:r>
            <a:r>
              <a:rPr lang="zh-CN" altLang="en-US" dirty="0">
                <a:highlight>
                  <a:srgbClr val="FFFF00"/>
                </a:highlight>
              </a:rPr>
              <a:t>这个标准就是</a:t>
            </a:r>
            <a:r>
              <a:rPr lang="en-US" altLang="zh-CN" dirty="0">
                <a:highlight>
                  <a:srgbClr val="FFFF00"/>
                </a:highlight>
              </a:rPr>
              <a:t>JWT(</a:t>
            </a:r>
            <a:r>
              <a:rPr lang="en-US" altLang="zh-CN" dirty="0" err="1">
                <a:highlight>
                  <a:srgbClr val="FFFF00"/>
                </a:highlight>
              </a:rPr>
              <a:t>json</a:t>
            </a:r>
            <a:r>
              <a:rPr lang="en-US" altLang="zh-CN" dirty="0">
                <a:highlight>
                  <a:srgbClr val="FFFF00"/>
                </a:highlight>
              </a:rPr>
              <a:t>-web-token)</a:t>
            </a:r>
            <a:r>
              <a:rPr lang="zh-CN" altLang="en-US" dirty="0"/>
              <a:t>。</a:t>
            </a:r>
          </a:p>
          <a:p>
            <a:pPr marL="0" indent="0">
              <a:lnSpc>
                <a:spcPct val="150000"/>
              </a:lnSpc>
              <a:spcBef>
                <a:spcPts val="0"/>
              </a:spcBef>
              <a:buFont typeface="Wingdings" pitchFamily="2" charset="2"/>
              <a:buNone/>
            </a:pPr>
            <a:endParaRPr lang="zh-CN" altLang="en-US" dirty="0"/>
          </a:p>
          <a:p>
            <a:pPr marL="0" indent="0">
              <a:lnSpc>
                <a:spcPct val="150000"/>
              </a:lnSpc>
              <a:spcBef>
                <a:spcPts val="0"/>
              </a:spcBef>
              <a:buFont typeface="Wingdings" pitchFamily="2" charset="2"/>
              <a:buNone/>
            </a:pPr>
            <a:r>
              <a:rPr lang="en-US" altLang="zh-CN" dirty="0"/>
              <a:t>JWT</a:t>
            </a:r>
            <a:r>
              <a:rPr lang="zh-CN" altLang="en-US" dirty="0"/>
              <a:t>本身并没有做任何技术实现，它只是定义了</a:t>
            </a:r>
            <a:r>
              <a:rPr lang="en-US" altLang="zh-CN" dirty="0"/>
              <a:t>token-based</a:t>
            </a:r>
            <a:r>
              <a:rPr lang="zh-CN" altLang="en-US" dirty="0"/>
              <a:t>的管理方式该如何实现，它规定了</a:t>
            </a:r>
            <a:r>
              <a:rPr lang="en-US" altLang="zh-CN" dirty="0"/>
              <a:t>token</a:t>
            </a:r>
            <a:r>
              <a:rPr lang="zh-CN" altLang="en-US" dirty="0"/>
              <a:t>的应该包含的标准内容以及</a:t>
            </a:r>
            <a:r>
              <a:rPr lang="en-US" altLang="zh-CN" dirty="0"/>
              <a:t>token</a:t>
            </a:r>
            <a:r>
              <a:rPr lang="zh-CN" altLang="en-US" dirty="0"/>
              <a:t>的生成过程和方法。目前实现了这个标准的技术已经有非常多。</a:t>
            </a:r>
          </a:p>
        </p:txBody>
      </p:sp>
    </p:spTree>
    <p:extLst>
      <p:ext uri="{BB962C8B-B14F-4D97-AF65-F5344CB8AC3E}">
        <p14:creationId xmlns:p14="http://schemas.microsoft.com/office/powerpoint/2010/main" val="30861412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p>
        </p:txBody>
      </p:sp>
      <p:sp>
        <p:nvSpPr>
          <p:cNvPr id="5" name="TextBox 4"/>
          <p:cNvSpPr txBox="1"/>
          <p:nvPr/>
        </p:nvSpPr>
        <p:spPr>
          <a:xfrm>
            <a:off x="390418" y="939914"/>
            <a:ext cx="7988038" cy="1338828"/>
          </a:xfrm>
          <a:prstGeom prst="rect">
            <a:avLst/>
          </a:prstGeom>
          <a:noFill/>
        </p:spPr>
        <p:txBody>
          <a:bodyPr wrap="square" rtlCol="0">
            <a:spAutoFit/>
          </a:bodyPr>
          <a:lstStyle/>
          <a:p>
            <a:pPr>
              <a:lnSpc>
                <a:spcPct val="150000"/>
              </a:lnSpc>
            </a:pPr>
            <a:r>
              <a:rPr lang="zh-CN" altLang="en-US" sz="2200" dirty="0">
                <a:latin typeface="微软雅黑" panose="020B0503020204020204" pitchFamily="34" charset="-122"/>
                <a:ea typeface="微软雅黑" panose="020B0503020204020204" pitchFamily="34" charset="-122"/>
              </a:rPr>
              <a:t>业务架构图：</a:t>
            </a:r>
            <a:endParaRPr lang="en-US" altLang="zh-CN" sz="2200" dirty="0">
              <a:latin typeface="微软雅黑" panose="020B0503020204020204" pitchFamily="34" charset="-122"/>
              <a:ea typeface="微软雅黑" panose="020B0503020204020204" pitchFamily="34" charset="-122"/>
            </a:endParaRPr>
          </a:p>
          <a:p>
            <a:pPr>
              <a:lnSpc>
                <a:spcPct val="150000"/>
              </a:lnSpc>
            </a:pPr>
            <a:endParaRPr lang="en-US" altLang="zh-CN" sz="1600" dirty="0">
              <a:latin typeface="微软雅黑" panose="020B0503020204020204" pitchFamily="34" charset="-122"/>
              <a:ea typeface="微软雅黑" panose="020B0503020204020204" pitchFamily="34" charset="-122"/>
            </a:endParaRPr>
          </a:p>
          <a:p>
            <a:pPr marL="285750" indent="-285750">
              <a:lnSpc>
                <a:spcPct val="150000"/>
              </a:lnSpc>
              <a:buFont typeface="Arial" panose="020B0604020202020204" pitchFamily="34" charset="0"/>
              <a:buChar char="•"/>
            </a:pPr>
            <a:endParaRPr lang="zh-CN" altLang="en-US" sz="1600" dirty="0">
              <a:latin typeface="微软雅黑" panose="020B0503020204020204" pitchFamily="34" charset="-122"/>
              <a:ea typeface="微软雅黑" panose="020B0503020204020204" pitchFamily="34" charset="-122"/>
            </a:endParaRPr>
          </a:p>
        </p:txBody>
      </p:sp>
      <p:pic>
        <p:nvPicPr>
          <p:cNvPr id="6" name="图片 5" descr="图片包含 屏幕截图&#10;&#10;已生成极高可信度的说明"/>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186645" y="1103200"/>
            <a:ext cx="10005355" cy="5275829"/>
          </a:xfrm>
          <a:prstGeom prst="rect">
            <a:avLst/>
          </a:prstGeom>
        </p:spPr>
      </p:pic>
    </p:spTree>
    <p:extLst>
      <p:ext uri="{BB962C8B-B14F-4D97-AF65-F5344CB8AC3E}">
        <p14:creationId xmlns:p14="http://schemas.microsoft.com/office/powerpoint/2010/main" val="502119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r>
              <a:rPr lang="en-US" altLang="zh-CN" sz="2400" b="1" dirty="0">
                <a:solidFill>
                  <a:schemeClr val="bg1"/>
                </a:solidFill>
                <a:latin typeface="微软雅黑" panose="020B0503020204020204" pitchFamily="34" charset="-122"/>
                <a:ea typeface="微软雅黑" panose="020B0503020204020204" pitchFamily="34" charset="-122"/>
              </a:rPr>
              <a:t>JWT</a:t>
            </a:r>
            <a:r>
              <a:rPr lang="zh-CN" altLang="en-US" sz="2400" b="1" dirty="0">
                <a:solidFill>
                  <a:schemeClr val="bg1"/>
                </a:solidFill>
                <a:latin typeface="微软雅黑" panose="020B0503020204020204" pitchFamily="34" charset="-122"/>
                <a:ea typeface="微软雅黑" panose="020B0503020204020204" pitchFamily="34" charset="-122"/>
              </a:rPr>
              <a:t>介绍</a:t>
            </a:r>
          </a:p>
        </p:txBody>
      </p:sp>
      <p:sp>
        <p:nvSpPr>
          <p:cNvPr id="6" name="矩形 5"/>
          <p:cNvSpPr/>
          <p:nvPr/>
        </p:nvSpPr>
        <p:spPr>
          <a:xfrm>
            <a:off x="0" y="1073427"/>
            <a:ext cx="21796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735497" y="1073426"/>
            <a:ext cx="1444177"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TextBox 89"/>
          <p:cNvSpPr txBox="1"/>
          <p:nvPr/>
        </p:nvSpPr>
        <p:spPr>
          <a:xfrm>
            <a:off x="1051891" y="1065798"/>
            <a:ext cx="1127783" cy="369332"/>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认识</a:t>
            </a:r>
            <a:r>
              <a:rPr lang="en-US" altLang="zh-CN" dirty="0">
                <a:solidFill>
                  <a:schemeClr val="bg1"/>
                </a:solidFill>
                <a:latin typeface="微软雅黑" panose="020B0503020204020204" pitchFamily="34" charset="-122"/>
                <a:ea typeface="微软雅黑" panose="020B0503020204020204" pitchFamily="34" charset="-122"/>
              </a:rPr>
              <a:t>JWT</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1" name="内容占位符 2"/>
          <p:cNvSpPr txBox="1">
            <a:spLocks/>
          </p:cNvSpPr>
          <p:nvPr/>
        </p:nvSpPr>
        <p:spPr>
          <a:xfrm>
            <a:off x="154355" y="1708298"/>
            <a:ext cx="11913597" cy="4660604"/>
          </a:xfrm>
          <a:prstGeom prst="rect">
            <a:avLst/>
          </a:prstGeom>
        </p:spPr>
        <p:txBody>
          <a:bodyPr>
            <a:normAutofit fontScale="92500"/>
          </a:bodyPr>
          <a:lstStyle>
            <a:lvl1pPr marL="274320" indent="-228600" algn="l" defTabSz="914400" rtl="0" eaLnBrk="1" latinLnBrk="0" hangingPunct="1">
              <a:lnSpc>
                <a:spcPct val="90000"/>
              </a:lnSpc>
              <a:spcBef>
                <a:spcPts val="1800"/>
              </a:spcBef>
              <a:buClr>
                <a:schemeClr val="tx2"/>
              </a:buClr>
              <a:buSzPct val="80000"/>
              <a:buFont typeface="Wingdings" pitchFamily="2" charset="2"/>
              <a:buChar char="§"/>
              <a:defRPr lang="zh-CN" sz="2000" kern="1200">
                <a:solidFill>
                  <a:schemeClr val="tx2"/>
                </a:solidFill>
                <a:latin typeface="Microsoft YaHei" panose="020B0503020204020204" pitchFamily="34" charset="-122"/>
                <a:ea typeface="Microsoft YaHei" panose="020B0503020204020204" pitchFamily="34" charset="-122"/>
                <a:cs typeface="+mn-cs"/>
              </a:defRPr>
            </a:lvl1pPr>
            <a:lvl2pPr marL="594360" indent="-228600" algn="l" defTabSz="914400" rtl="0" eaLnBrk="1" latinLnBrk="0" hangingPunct="1">
              <a:lnSpc>
                <a:spcPct val="90000"/>
              </a:lnSpc>
              <a:spcBef>
                <a:spcPts val="1000"/>
              </a:spcBef>
              <a:buClr>
                <a:schemeClr val="tx2"/>
              </a:buClr>
              <a:buSzPct val="80000"/>
              <a:buFont typeface="Wingdings" pitchFamily="2" charset="2"/>
              <a:buChar char="§"/>
              <a:defRPr lang="zh-CN" sz="1800" kern="1200">
                <a:solidFill>
                  <a:schemeClr val="tx2"/>
                </a:solidFill>
                <a:latin typeface="Microsoft YaHei" panose="020B0503020204020204" pitchFamily="34" charset="-122"/>
                <a:ea typeface="Microsoft YaHei" panose="020B0503020204020204" pitchFamily="34" charset="-122"/>
                <a:cs typeface="+mn-cs"/>
              </a:defRPr>
            </a:lvl2pPr>
            <a:lvl3pPr marL="914400" indent="-228600" algn="l" defTabSz="914400" rtl="0" eaLnBrk="1" latinLnBrk="0" hangingPunct="1">
              <a:lnSpc>
                <a:spcPct val="90000"/>
              </a:lnSpc>
              <a:spcBef>
                <a:spcPts val="800"/>
              </a:spcBef>
              <a:buClr>
                <a:schemeClr val="tx2"/>
              </a:buClr>
              <a:buSzPct val="80000"/>
              <a:buFont typeface="Wingdings" pitchFamily="2" charset="2"/>
              <a:buChar char="§"/>
              <a:defRPr lang="zh-CN" sz="1600" kern="1200">
                <a:solidFill>
                  <a:schemeClr val="tx2"/>
                </a:solidFill>
                <a:latin typeface="Microsoft YaHei" panose="020B0503020204020204" pitchFamily="34" charset="-122"/>
                <a:ea typeface="Microsoft YaHei" panose="020B0503020204020204" pitchFamily="34" charset="-122"/>
                <a:cs typeface="+mn-cs"/>
              </a:defRPr>
            </a:lvl3pPr>
            <a:lvl4pPr marL="123444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4pPr>
            <a:lvl5pPr marL="155448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5pPr>
            <a:lvl6pPr marL="1874520" indent="-228600" algn="l" defTabSz="914400" rtl="0" eaLnBrk="1" latinLnBrk="0" hangingPunct="1">
              <a:lnSpc>
                <a:spcPct val="90000"/>
              </a:lnSpc>
              <a:spcBef>
                <a:spcPts val="800"/>
              </a:spcBef>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6pPr>
            <a:lvl7pPr marL="219456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7pPr>
            <a:lvl8pPr marL="251460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8pPr>
            <a:lvl9pPr marL="283464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9pPr>
          </a:lstStyle>
          <a:p>
            <a:pPr marL="0" indent="0">
              <a:lnSpc>
                <a:spcPct val="150000"/>
              </a:lnSpc>
              <a:spcBef>
                <a:spcPts val="0"/>
              </a:spcBef>
              <a:buFont typeface="Wingdings" pitchFamily="2" charset="2"/>
              <a:buNone/>
            </a:pPr>
            <a:r>
              <a:rPr lang="en-US" altLang="zh-CN" dirty="0">
                <a:highlight>
                  <a:srgbClr val="FFFF00"/>
                </a:highlight>
              </a:rPr>
              <a:t>JSON Web Token</a:t>
            </a:r>
            <a:r>
              <a:rPr lang="zh-CN" altLang="en-US" dirty="0">
                <a:highlight>
                  <a:srgbClr val="FFFF00"/>
                </a:highlight>
              </a:rPr>
              <a:t>（</a:t>
            </a:r>
            <a:r>
              <a:rPr lang="en-US" altLang="zh-CN" dirty="0">
                <a:highlight>
                  <a:srgbClr val="FFFF00"/>
                </a:highlight>
              </a:rPr>
              <a:t>JWT</a:t>
            </a:r>
            <a:r>
              <a:rPr lang="zh-CN" altLang="en-US" dirty="0">
                <a:highlight>
                  <a:srgbClr val="FFFF00"/>
                </a:highlight>
              </a:rPr>
              <a:t>）</a:t>
            </a:r>
            <a:r>
              <a:rPr lang="zh-CN" altLang="en-US" dirty="0"/>
              <a:t>是一个开放标准（</a:t>
            </a:r>
            <a:r>
              <a:rPr lang="en-US" altLang="zh-CN" dirty="0"/>
              <a:t>RFC 7519</a:t>
            </a:r>
            <a:r>
              <a:rPr lang="zh-CN" altLang="en-US" dirty="0"/>
              <a:t>），它定义了一种紧凑和自包含的方式，用于在各方之间作为</a:t>
            </a:r>
            <a:r>
              <a:rPr lang="en-US" altLang="zh-CN" dirty="0"/>
              <a:t>JSON</a:t>
            </a:r>
            <a:r>
              <a:rPr lang="zh-CN" altLang="en-US" dirty="0"/>
              <a:t>对象安全地传输信息。作为标准，它没有提供技术实现，但是大部分的语言平台都有按照它规定的内容提供了自己的技术实现，所以实际在用的时候，只要根据自己当前项目的技术平台，到官网上选用合适的实现库即可。</a:t>
            </a:r>
          </a:p>
          <a:p>
            <a:pPr marL="0" indent="0">
              <a:lnSpc>
                <a:spcPct val="150000"/>
              </a:lnSpc>
              <a:spcBef>
                <a:spcPts val="0"/>
              </a:spcBef>
              <a:buFont typeface="Wingdings" pitchFamily="2" charset="2"/>
              <a:buNone/>
            </a:pPr>
            <a:endParaRPr lang="zh-CN" altLang="en-US" dirty="0"/>
          </a:p>
          <a:p>
            <a:pPr marL="0" indent="0">
              <a:lnSpc>
                <a:spcPct val="150000"/>
              </a:lnSpc>
              <a:spcBef>
                <a:spcPts val="0"/>
              </a:spcBef>
              <a:buFont typeface="Wingdings" pitchFamily="2" charset="2"/>
              <a:buNone/>
            </a:pPr>
            <a:r>
              <a:rPr lang="zh-CN" altLang="en-US" dirty="0"/>
              <a:t>使用</a:t>
            </a:r>
            <a:r>
              <a:rPr lang="en-US" altLang="zh-CN" dirty="0"/>
              <a:t>JWT</a:t>
            </a:r>
            <a:r>
              <a:rPr lang="zh-CN" altLang="en-US" dirty="0"/>
              <a:t>来传输数据，实际上传输的是一个字符串，这个字符串就是所谓的</a:t>
            </a:r>
            <a:r>
              <a:rPr lang="en-US" altLang="zh-CN" dirty="0" err="1"/>
              <a:t>json</a:t>
            </a:r>
            <a:r>
              <a:rPr lang="zh-CN" altLang="en-US" dirty="0"/>
              <a:t> </a:t>
            </a:r>
            <a:r>
              <a:rPr lang="en-US" altLang="zh-CN" dirty="0"/>
              <a:t>web token</a:t>
            </a:r>
            <a:r>
              <a:rPr lang="zh-CN" altLang="en-US" dirty="0"/>
              <a:t>字符串。</a:t>
            </a:r>
            <a:r>
              <a:rPr lang="zh-CN" altLang="en-US" dirty="0">
                <a:highlight>
                  <a:srgbClr val="FFFF00"/>
                </a:highlight>
              </a:rPr>
              <a:t>所以广义上，</a:t>
            </a:r>
            <a:r>
              <a:rPr lang="en-US" altLang="zh-CN" dirty="0">
                <a:highlight>
                  <a:srgbClr val="FFFF00"/>
                </a:highlight>
              </a:rPr>
              <a:t>JWT</a:t>
            </a:r>
            <a:r>
              <a:rPr lang="zh-CN" altLang="en-US" dirty="0">
                <a:highlight>
                  <a:srgbClr val="FFFF00"/>
                </a:highlight>
              </a:rPr>
              <a:t>是一个标准的名称；狭义上，</a:t>
            </a:r>
            <a:r>
              <a:rPr lang="en-US" altLang="zh-CN" dirty="0">
                <a:highlight>
                  <a:srgbClr val="FFFF00"/>
                </a:highlight>
              </a:rPr>
              <a:t>JWT</a:t>
            </a:r>
            <a:r>
              <a:rPr lang="zh-CN" altLang="en-US" dirty="0">
                <a:highlight>
                  <a:srgbClr val="FFFF00"/>
                </a:highlight>
              </a:rPr>
              <a:t>指的就是用来传递的那个</a:t>
            </a:r>
            <a:r>
              <a:rPr lang="en-US" altLang="zh-CN" dirty="0">
                <a:highlight>
                  <a:srgbClr val="FFFF00"/>
                </a:highlight>
              </a:rPr>
              <a:t>token</a:t>
            </a:r>
            <a:r>
              <a:rPr lang="zh-CN" altLang="en-US" dirty="0">
                <a:highlight>
                  <a:srgbClr val="FFFF00"/>
                </a:highlight>
              </a:rPr>
              <a:t>字符串。这个串有两个特点： </a:t>
            </a:r>
          </a:p>
          <a:p>
            <a:pPr marL="0" indent="0">
              <a:lnSpc>
                <a:spcPct val="150000"/>
              </a:lnSpc>
              <a:spcBef>
                <a:spcPts val="0"/>
              </a:spcBef>
              <a:buFont typeface="Wingdings" pitchFamily="2" charset="2"/>
              <a:buNone/>
            </a:pPr>
            <a:r>
              <a:rPr lang="en-US" altLang="zh-CN" dirty="0"/>
              <a:t>1</a:t>
            </a:r>
            <a:r>
              <a:rPr lang="zh-CN" altLang="en-US" dirty="0"/>
              <a:t>）紧凑：指的是这个串很小，能通过</a:t>
            </a:r>
            <a:r>
              <a:rPr lang="en-US" altLang="zh-CN" dirty="0" err="1"/>
              <a:t>url</a:t>
            </a:r>
            <a:r>
              <a:rPr lang="zh-CN" altLang="en-US" dirty="0"/>
              <a:t> 参数，</a:t>
            </a:r>
            <a:r>
              <a:rPr lang="en-US" altLang="zh-CN" dirty="0"/>
              <a:t>http </a:t>
            </a:r>
            <a:r>
              <a:rPr lang="zh-CN" altLang="en-US" dirty="0"/>
              <a:t>请求提交的数据以及</a:t>
            </a:r>
            <a:r>
              <a:rPr lang="en-US" altLang="zh-CN" dirty="0"/>
              <a:t>http header</a:t>
            </a:r>
            <a:r>
              <a:rPr lang="zh-CN" altLang="en-US" dirty="0"/>
              <a:t>的方式来传递； </a:t>
            </a:r>
          </a:p>
          <a:p>
            <a:pPr marL="0" indent="0">
              <a:lnSpc>
                <a:spcPct val="150000"/>
              </a:lnSpc>
              <a:spcBef>
                <a:spcPts val="0"/>
              </a:spcBef>
              <a:buFont typeface="Wingdings" pitchFamily="2" charset="2"/>
              <a:buNone/>
            </a:pPr>
            <a:r>
              <a:rPr lang="en-US" altLang="zh-CN" dirty="0"/>
              <a:t>2</a:t>
            </a:r>
            <a:r>
              <a:rPr lang="zh-CN" altLang="en-US" dirty="0"/>
              <a:t>）自包含：这个串可以包含很多信息，比如用户的</a:t>
            </a:r>
            <a:r>
              <a:rPr lang="en-US" altLang="zh-CN" dirty="0"/>
              <a:t>id</a:t>
            </a:r>
            <a:r>
              <a:rPr lang="zh-CN" altLang="en-US" dirty="0"/>
              <a:t>、角色等，别人拿到这个串，就能拿到这些关键的业务信息，从而避免再通过数据库查询等方式才能得到它们。</a:t>
            </a:r>
          </a:p>
        </p:txBody>
      </p:sp>
    </p:spTree>
    <p:extLst>
      <p:ext uri="{BB962C8B-B14F-4D97-AF65-F5344CB8AC3E}">
        <p14:creationId xmlns:p14="http://schemas.microsoft.com/office/powerpoint/2010/main" val="20813483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r>
              <a:rPr lang="en-US" altLang="zh-CN" sz="2400" b="1" dirty="0">
                <a:solidFill>
                  <a:schemeClr val="bg1"/>
                </a:solidFill>
                <a:latin typeface="微软雅黑" panose="020B0503020204020204" pitchFamily="34" charset="-122"/>
                <a:ea typeface="微软雅黑" panose="020B0503020204020204" pitchFamily="34" charset="-122"/>
              </a:rPr>
              <a:t>JWT</a:t>
            </a:r>
            <a:r>
              <a:rPr lang="zh-CN" altLang="en-US" sz="2400" b="1" dirty="0">
                <a:solidFill>
                  <a:schemeClr val="bg1"/>
                </a:solidFill>
                <a:latin typeface="微软雅黑" panose="020B0503020204020204" pitchFamily="34" charset="-122"/>
                <a:ea typeface="微软雅黑" panose="020B0503020204020204" pitchFamily="34" charset="-122"/>
              </a:rPr>
              <a:t>介绍</a:t>
            </a:r>
          </a:p>
        </p:txBody>
      </p:sp>
      <p:sp>
        <p:nvSpPr>
          <p:cNvPr id="6" name="矩形 5"/>
          <p:cNvSpPr/>
          <p:nvPr/>
        </p:nvSpPr>
        <p:spPr>
          <a:xfrm>
            <a:off x="0" y="1073427"/>
            <a:ext cx="21796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735497" y="1073426"/>
            <a:ext cx="1444177"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TextBox 89"/>
          <p:cNvSpPr txBox="1"/>
          <p:nvPr/>
        </p:nvSpPr>
        <p:spPr>
          <a:xfrm>
            <a:off x="1051891" y="1065798"/>
            <a:ext cx="1127783" cy="369332"/>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认识</a:t>
            </a:r>
            <a:r>
              <a:rPr lang="en-US" altLang="zh-CN" dirty="0">
                <a:solidFill>
                  <a:schemeClr val="bg1"/>
                </a:solidFill>
                <a:latin typeface="微软雅黑" panose="020B0503020204020204" pitchFamily="34" charset="-122"/>
                <a:ea typeface="微软雅黑" panose="020B0503020204020204" pitchFamily="34" charset="-122"/>
              </a:rPr>
              <a:t>JWT</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1" name="内容占位符 2"/>
          <p:cNvSpPr txBox="1">
            <a:spLocks/>
          </p:cNvSpPr>
          <p:nvPr/>
        </p:nvSpPr>
        <p:spPr>
          <a:xfrm>
            <a:off x="133090" y="1687033"/>
            <a:ext cx="11977394" cy="4618074"/>
          </a:xfrm>
          <a:prstGeom prst="rect">
            <a:avLst/>
          </a:prstGeom>
        </p:spPr>
        <p:txBody>
          <a:bodyPr/>
          <a:lstStyle>
            <a:lvl1pPr marL="274320" indent="-228600" algn="l" defTabSz="914400" rtl="0" eaLnBrk="1" latinLnBrk="0" hangingPunct="1">
              <a:lnSpc>
                <a:spcPct val="90000"/>
              </a:lnSpc>
              <a:spcBef>
                <a:spcPts val="1800"/>
              </a:spcBef>
              <a:buClr>
                <a:schemeClr val="tx2"/>
              </a:buClr>
              <a:buSzPct val="80000"/>
              <a:buFont typeface="Wingdings" pitchFamily="2" charset="2"/>
              <a:buChar char="§"/>
              <a:defRPr lang="zh-CN" sz="2000" kern="1200">
                <a:solidFill>
                  <a:schemeClr val="tx2"/>
                </a:solidFill>
                <a:latin typeface="Microsoft YaHei" panose="020B0503020204020204" pitchFamily="34" charset="-122"/>
                <a:ea typeface="Microsoft YaHei" panose="020B0503020204020204" pitchFamily="34" charset="-122"/>
                <a:cs typeface="+mn-cs"/>
              </a:defRPr>
            </a:lvl1pPr>
            <a:lvl2pPr marL="594360" indent="-228600" algn="l" defTabSz="914400" rtl="0" eaLnBrk="1" latinLnBrk="0" hangingPunct="1">
              <a:lnSpc>
                <a:spcPct val="90000"/>
              </a:lnSpc>
              <a:spcBef>
                <a:spcPts val="1000"/>
              </a:spcBef>
              <a:buClr>
                <a:schemeClr val="tx2"/>
              </a:buClr>
              <a:buSzPct val="80000"/>
              <a:buFont typeface="Wingdings" pitchFamily="2" charset="2"/>
              <a:buChar char="§"/>
              <a:defRPr lang="zh-CN" sz="1800" kern="1200">
                <a:solidFill>
                  <a:schemeClr val="tx2"/>
                </a:solidFill>
                <a:latin typeface="Microsoft YaHei" panose="020B0503020204020204" pitchFamily="34" charset="-122"/>
                <a:ea typeface="Microsoft YaHei" panose="020B0503020204020204" pitchFamily="34" charset="-122"/>
                <a:cs typeface="+mn-cs"/>
              </a:defRPr>
            </a:lvl2pPr>
            <a:lvl3pPr marL="914400" indent="-228600" algn="l" defTabSz="914400" rtl="0" eaLnBrk="1" latinLnBrk="0" hangingPunct="1">
              <a:lnSpc>
                <a:spcPct val="90000"/>
              </a:lnSpc>
              <a:spcBef>
                <a:spcPts val="800"/>
              </a:spcBef>
              <a:buClr>
                <a:schemeClr val="tx2"/>
              </a:buClr>
              <a:buSzPct val="80000"/>
              <a:buFont typeface="Wingdings" pitchFamily="2" charset="2"/>
              <a:buChar char="§"/>
              <a:defRPr lang="zh-CN" sz="1600" kern="1200">
                <a:solidFill>
                  <a:schemeClr val="tx2"/>
                </a:solidFill>
                <a:latin typeface="Microsoft YaHei" panose="020B0503020204020204" pitchFamily="34" charset="-122"/>
                <a:ea typeface="Microsoft YaHei" panose="020B0503020204020204" pitchFamily="34" charset="-122"/>
                <a:cs typeface="+mn-cs"/>
              </a:defRPr>
            </a:lvl3pPr>
            <a:lvl4pPr marL="123444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4pPr>
            <a:lvl5pPr marL="155448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5pPr>
            <a:lvl6pPr marL="1874520" indent="-228600" algn="l" defTabSz="914400" rtl="0" eaLnBrk="1" latinLnBrk="0" hangingPunct="1">
              <a:lnSpc>
                <a:spcPct val="90000"/>
              </a:lnSpc>
              <a:spcBef>
                <a:spcPts val="800"/>
              </a:spcBef>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6pPr>
            <a:lvl7pPr marL="219456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7pPr>
            <a:lvl8pPr marL="251460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8pPr>
            <a:lvl9pPr marL="283464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9pPr>
          </a:lstStyle>
          <a:p>
            <a:pPr marL="0" indent="0">
              <a:lnSpc>
                <a:spcPct val="150000"/>
              </a:lnSpc>
              <a:spcBef>
                <a:spcPts val="0"/>
              </a:spcBef>
              <a:buFont typeface="Wingdings" pitchFamily="2" charset="2"/>
              <a:buNone/>
            </a:pPr>
            <a:r>
              <a:rPr lang="zh-CN" altLang="en-US" dirty="0"/>
              <a:t>通常一个</a:t>
            </a:r>
            <a:r>
              <a:rPr lang="en-US" altLang="zh-CN" dirty="0"/>
              <a:t>JWT</a:t>
            </a:r>
            <a:r>
              <a:rPr lang="zh-CN" altLang="en-US" dirty="0"/>
              <a:t>是长这个样子的（这个串本来是不会换行的，为了让这个串看起来的样子跟后面要介绍的数据结构对应起来才手工加的换行）：</a:t>
            </a:r>
          </a:p>
          <a:p>
            <a:pPr marL="0" indent="0">
              <a:buFont typeface="Wingdings" pitchFamily="2" charset="2"/>
              <a:buNone/>
            </a:pPr>
            <a:endParaRPr lang="zh-CN" altLang="en-US" dirty="0"/>
          </a:p>
          <a:p>
            <a:pPr marL="0" indent="0">
              <a:buFont typeface="Wingdings" pitchFamily="2" charset="2"/>
              <a:buNone/>
            </a:pPr>
            <a:endParaRPr lang="zh-CN" altLang="en-US" dirty="0"/>
          </a:p>
        </p:txBody>
      </p:sp>
      <p:pic>
        <p:nvPicPr>
          <p:cNvPr id="12" name="Picture 2" descr="ima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89837" y="2972450"/>
            <a:ext cx="9187641" cy="12280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739064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r>
              <a:rPr lang="en-US" altLang="zh-CN" sz="2400" b="1" dirty="0">
                <a:solidFill>
                  <a:schemeClr val="bg1"/>
                </a:solidFill>
                <a:latin typeface="微软雅黑" panose="020B0503020204020204" pitchFamily="34" charset="-122"/>
                <a:ea typeface="微软雅黑" panose="020B0503020204020204" pitchFamily="34" charset="-122"/>
              </a:rPr>
              <a:t>JWT</a:t>
            </a:r>
            <a:r>
              <a:rPr lang="zh-CN" altLang="en-US" sz="2400" b="1" dirty="0">
                <a:solidFill>
                  <a:schemeClr val="bg1"/>
                </a:solidFill>
                <a:latin typeface="微软雅黑" panose="020B0503020204020204" pitchFamily="34" charset="-122"/>
                <a:ea typeface="微软雅黑" panose="020B0503020204020204" pitchFamily="34" charset="-122"/>
              </a:rPr>
              <a:t>介绍</a:t>
            </a:r>
          </a:p>
        </p:txBody>
      </p:sp>
      <p:sp>
        <p:nvSpPr>
          <p:cNvPr id="6" name="矩形 5"/>
          <p:cNvSpPr/>
          <p:nvPr/>
        </p:nvSpPr>
        <p:spPr>
          <a:xfrm>
            <a:off x="0" y="1073427"/>
            <a:ext cx="21796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735497" y="1073426"/>
            <a:ext cx="1444177"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TextBox 89"/>
          <p:cNvSpPr txBox="1"/>
          <p:nvPr/>
        </p:nvSpPr>
        <p:spPr>
          <a:xfrm>
            <a:off x="1051891" y="1065798"/>
            <a:ext cx="1127783" cy="369332"/>
          </a:xfrm>
          <a:prstGeom prst="rect">
            <a:avLst/>
          </a:prstGeom>
          <a:noFill/>
        </p:spPr>
        <p:txBody>
          <a:bodyPr wrap="squar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JWT</a:t>
            </a:r>
            <a:r>
              <a:rPr lang="zh-CN" altLang="en-US" dirty="0">
                <a:solidFill>
                  <a:schemeClr val="bg1"/>
                </a:solidFill>
                <a:latin typeface="微软雅黑" panose="020B0503020204020204" pitchFamily="34" charset="-122"/>
                <a:ea typeface="微软雅黑" panose="020B0503020204020204" pitchFamily="34" charset="-122"/>
              </a:rPr>
              <a:t>结构</a:t>
            </a:r>
          </a:p>
        </p:txBody>
      </p:sp>
      <p:sp>
        <p:nvSpPr>
          <p:cNvPr id="10" name="内容占位符 2"/>
          <p:cNvSpPr txBox="1">
            <a:spLocks/>
          </p:cNvSpPr>
          <p:nvPr/>
        </p:nvSpPr>
        <p:spPr>
          <a:xfrm>
            <a:off x="143723" y="1623236"/>
            <a:ext cx="11945495" cy="4798829"/>
          </a:xfrm>
          <a:prstGeom prst="rect">
            <a:avLst/>
          </a:prstGeom>
        </p:spPr>
        <p:txBody>
          <a:bodyPr>
            <a:normAutofit/>
          </a:bodyPr>
          <a:lstStyle>
            <a:lvl1pPr marL="274320" indent="-228600" algn="l" defTabSz="914400" rtl="0" eaLnBrk="1" latinLnBrk="0" hangingPunct="1">
              <a:lnSpc>
                <a:spcPct val="90000"/>
              </a:lnSpc>
              <a:spcBef>
                <a:spcPts val="1800"/>
              </a:spcBef>
              <a:buClr>
                <a:schemeClr val="tx2"/>
              </a:buClr>
              <a:buSzPct val="80000"/>
              <a:buFont typeface="Wingdings" pitchFamily="2" charset="2"/>
              <a:buChar char="§"/>
              <a:defRPr lang="zh-CN" sz="2000" kern="1200">
                <a:solidFill>
                  <a:schemeClr val="tx2"/>
                </a:solidFill>
                <a:latin typeface="Microsoft YaHei" panose="020B0503020204020204" pitchFamily="34" charset="-122"/>
                <a:ea typeface="Microsoft YaHei" panose="020B0503020204020204" pitchFamily="34" charset="-122"/>
                <a:cs typeface="+mn-cs"/>
              </a:defRPr>
            </a:lvl1pPr>
            <a:lvl2pPr marL="594360" indent="-228600" algn="l" defTabSz="914400" rtl="0" eaLnBrk="1" latinLnBrk="0" hangingPunct="1">
              <a:lnSpc>
                <a:spcPct val="90000"/>
              </a:lnSpc>
              <a:spcBef>
                <a:spcPts val="1000"/>
              </a:spcBef>
              <a:buClr>
                <a:schemeClr val="tx2"/>
              </a:buClr>
              <a:buSzPct val="80000"/>
              <a:buFont typeface="Wingdings" pitchFamily="2" charset="2"/>
              <a:buChar char="§"/>
              <a:defRPr lang="zh-CN" sz="1800" kern="1200">
                <a:solidFill>
                  <a:schemeClr val="tx2"/>
                </a:solidFill>
                <a:latin typeface="Microsoft YaHei" panose="020B0503020204020204" pitchFamily="34" charset="-122"/>
                <a:ea typeface="Microsoft YaHei" panose="020B0503020204020204" pitchFamily="34" charset="-122"/>
                <a:cs typeface="+mn-cs"/>
              </a:defRPr>
            </a:lvl2pPr>
            <a:lvl3pPr marL="914400" indent="-228600" algn="l" defTabSz="914400" rtl="0" eaLnBrk="1" latinLnBrk="0" hangingPunct="1">
              <a:lnSpc>
                <a:spcPct val="90000"/>
              </a:lnSpc>
              <a:spcBef>
                <a:spcPts val="800"/>
              </a:spcBef>
              <a:buClr>
                <a:schemeClr val="tx2"/>
              </a:buClr>
              <a:buSzPct val="80000"/>
              <a:buFont typeface="Wingdings" pitchFamily="2" charset="2"/>
              <a:buChar char="§"/>
              <a:defRPr lang="zh-CN" sz="1600" kern="1200">
                <a:solidFill>
                  <a:schemeClr val="tx2"/>
                </a:solidFill>
                <a:latin typeface="Microsoft YaHei" panose="020B0503020204020204" pitchFamily="34" charset="-122"/>
                <a:ea typeface="Microsoft YaHei" panose="020B0503020204020204" pitchFamily="34" charset="-122"/>
                <a:cs typeface="+mn-cs"/>
              </a:defRPr>
            </a:lvl3pPr>
            <a:lvl4pPr marL="123444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4pPr>
            <a:lvl5pPr marL="155448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5pPr>
            <a:lvl6pPr marL="1874520" indent="-228600" algn="l" defTabSz="914400" rtl="0" eaLnBrk="1" latinLnBrk="0" hangingPunct="1">
              <a:lnSpc>
                <a:spcPct val="90000"/>
              </a:lnSpc>
              <a:spcBef>
                <a:spcPts val="800"/>
              </a:spcBef>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6pPr>
            <a:lvl7pPr marL="219456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7pPr>
            <a:lvl8pPr marL="251460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8pPr>
            <a:lvl9pPr marL="283464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9pPr>
          </a:lstStyle>
          <a:p>
            <a:pPr marL="0" indent="0">
              <a:lnSpc>
                <a:spcPct val="150000"/>
              </a:lnSpc>
              <a:spcBef>
                <a:spcPts val="0"/>
              </a:spcBef>
              <a:buFont typeface="Wingdings" pitchFamily="2" charset="2"/>
              <a:buNone/>
            </a:pPr>
            <a:r>
              <a:rPr lang="zh-CN" altLang="en-US" dirty="0"/>
              <a:t>一个</a:t>
            </a:r>
            <a:r>
              <a:rPr lang="en-US" altLang="zh-CN" dirty="0"/>
              <a:t>JWT</a:t>
            </a:r>
            <a:r>
              <a:rPr lang="zh-CN" altLang="en-US" dirty="0"/>
              <a:t>实际上是由三个部分组成：</a:t>
            </a:r>
            <a:r>
              <a:rPr lang="en-US" altLang="zh-CN" dirty="0"/>
              <a:t>header</a:t>
            </a:r>
            <a:r>
              <a:rPr lang="en-US" altLang="en-US" dirty="0"/>
              <a:t>（</a:t>
            </a:r>
            <a:r>
              <a:rPr lang="zh-CN" altLang="en-US" dirty="0"/>
              <a:t>头部）、</a:t>
            </a:r>
            <a:r>
              <a:rPr lang="en-US" altLang="zh-CN" dirty="0"/>
              <a:t>payload</a:t>
            </a:r>
            <a:r>
              <a:rPr lang="en-US" altLang="en-US" dirty="0"/>
              <a:t>（</a:t>
            </a:r>
            <a:r>
              <a:rPr lang="zh-CN" altLang="en-US" dirty="0"/>
              <a:t>载荷）和</a:t>
            </a:r>
            <a:r>
              <a:rPr lang="en-US" altLang="zh-CN" dirty="0"/>
              <a:t>signature</a:t>
            </a:r>
            <a:r>
              <a:rPr lang="en-US" altLang="en-US" dirty="0"/>
              <a:t>（</a:t>
            </a:r>
            <a:r>
              <a:rPr lang="zh-CN" altLang="en-US" dirty="0"/>
              <a:t>签名）。这三个部分在</a:t>
            </a:r>
            <a:r>
              <a:rPr lang="en-US" altLang="zh-CN" dirty="0"/>
              <a:t>JWT</a:t>
            </a:r>
            <a:r>
              <a:rPr lang="zh-CN" altLang="en-US" dirty="0"/>
              <a:t>里面分别对应</a:t>
            </a:r>
            <a:r>
              <a:rPr lang="zh-CN" altLang="en-US" b="1" dirty="0"/>
              <a:t>英文句号</a:t>
            </a:r>
            <a:r>
              <a:rPr lang="zh-CN" altLang="en-US" dirty="0"/>
              <a:t>分隔出来的三个串：</a:t>
            </a:r>
          </a:p>
          <a:p>
            <a:pPr marL="0" indent="0">
              <a:lnSpc>
                <a:spcPct val="150000"/>
              </a:lnSpc>
              <a:spcBef>
                <a:spcPts val="0"/>
              </a:spcBef>
              <a:buFont typeface="Wingdings" pitchFamily="2" charset="2"/>
              <a:buNone/>
            </a:pPr>
            <a:r>
              <a:rPr lang="en-US" altLang="zh-CN" dirty="0" err="1">
                <a:highlight>
                  <a:srgbClr val="FFFF00"/>
                </a:highlight>
              </a:rPr>
              <a:t>Header.payload.signature</a:t>
            </a:r>
            <a:endParaRPr lang="en-US" altLang="zh-CN" dirty="0">
              <a:highlight>
                <a:srgbClr val="FFFF00"/>
              </a:highlight>
            </a:endParaRPr>
          </a:p>
          <a:p>
            <a:pPr marL="0" indent="0">
              <a:lnSpc>
                <a:spcPct val="150000"/>
              </a:lnSpc>
              <a:spcBef>
                <a:spcPts val="0"/>
              </a:spcBef>
              <a:buFont typeface="Wingdings" pitchFamily="2" charset="2"/>
              <a:buNone/>
            </a:pPr>
            <a:endParaRPr lang="en-US" altLang="zh-CN" dirty="0">
              <a:highlight>
                <a:srgbClr val="FFFF00"/>
              </a:highlight>
            </a:endParaRPr>
          </a:p>
          <a:p>
            <a:pPr marL="0" indent="0">
              <a:lnSpc>
                <a:spcPct val="150000"/>
              </a:lnSpc>
              <a:spcBef>
                <a:spcPts val="0"/>
              </a:spcBef>
              <a:buFont typeface="Wingdings" pitchFamily="2" charset="2"/>
              <a:buNone/>
            </a:pPr>
            <a:endParaRPr lang="en-US" altLang="zh-CN" dirty="0">
              <a:highlight>
                <a:srgbClr val="FFFF00"/>
              </a:highlight>
            </a:endParaRPr>
          </a:p>
          <a:p>
            <a:pPr marL="0" indent="0">
              <a:lnSpc>
                <a:spcPct val="150000"/>
              </a:lnSpc>
              <a:spcBef>
                <a:spcPts val="0"/>
              </a:spcBef>
              <a:buFont typeface="Wingdings" pitchFamily="2" charset="2"/>
              <a:buNone/>
            </a:pPr>
            <a:endParaRPr lang="en-US" altLang="zh-CN" dirty="0">
              <a:highlight>
                <a:srgbClr val="FFFF00"/>
              </a:highlight>
            </a:endParaRPr>
          </a:p>
          <a:p>
            <a:pPr marL="0" indent="0">
              <a:lnSpc>
                <a:spcPct val="150000"/>
              </a:lnSpc>
              <a:spcBef>
                <a:spcPts val="0"/>
              </a:spcBef>
              <a:buFont typeface="Wingdings" pitchFamily="2" charset="2"/>
              <a:buNone/>
            </a:pPr>
            <a:endParaRPr lang="en-US" altLang="zh-CN" dirty="0">
              <a:highlight>
                <a:srgbClr val="FFFF00"/>
              </a:highlight>
            </a:endParaRPr>
          </a:p>
          <a:p>
            <a:pPr marL="0" indent="0">
              <a:lnSpc>
                <a:spcPct val="150000"/>
              </a:lnSpc>
              <a:spcBef>
                <a:spcPts val="0"/>
              </a:spcBef>
              <a:buFont typeface="Wingdings" pitchFamily="2" charset="2"/>
              <a:buNone/>
            </a:pPr>
            <a:r>
              <a:rPr lang="en-US" altLang="zh-CN" dirty="0"/>
              <a:t>header</a:t>
            </a:r>
            <a:r>
              <a:rPr lang="zh-CN" altLang="en-US" dirty="0"/>
              <a:t>和</a:t>
            </a:r>
            <a:r>
              <a:rPr lang="en-US" altLang="zh-CN" dirty="0"/>
              <a:t>payload</a:t>
            </a:r>
            <a:r>
              <a:rPr lang="zh-CN" altLang="en-US" dirty="0"/>
              <a:t>是</a:t>
            </a:r>
            <a:r>
              <a:rPr lang="en-US" altLang="zh-CN" dirty="0"/>
              <a:t>base64</a:t>
            </a:r>
            <a:r>
              <a:rPr lang="zh-CN" altLang="en-US" dirty="0"/>
              <a:t>编码</a:t>
            </a:r>
            <a:r>
              <a:rPr lang="en-US" altLang="zh-CN" dirty="0"/>
              <a:t>JSON</a:t>
            </a:r>
            <a:r>
              <a:rPr lang="zh-CN" altLang="en-US" dirty="0"/>
              <a:t>数据后的字符串</a:t>
            </a:r>
          </a:p>
          <a:p>
            <a:pPr marL="0" indent="0">
              <a:lnSpc>
                <a:spcPct val="150000"/>
              </a:lnSpc>
              <a:spcBef>
                <a:spcPts val="0"/>
              </a:spcBef>
              <a:buFont typeface="Wingdings" pitchFamily="2" charset="2"/>
              <a:buNone/>
            </a:pPr>
            <a:r>
              <a:rPr lang="en-US" altLang="zh-CN" dirty="0" err="1"/>
              <a:t>sinature</a:t>
            </a:r>
            <a:r>
              <a:rPr lang="zh-CN" altLang="en-US" dirty="0"/>
              <a:t>是把</a:t>
            </a:r>
            <a:r>
              <a:rPr lang="en-US" altLang="zh-CN" dirty="0"/>
              <a:t>header</a:t>
            </a:r>
            <a:r>
              <a:rPr lang="zh-CN" altLang="en-US" dirty="0"/>
              <a:t>和</a:t>
            </a:r>
            <a:r>
              <a:rPr lang="en-US" altLang="zh-CN" dirty="0"/>
              <a:t>payload</a:t>
            </a:r>
            <a:r>
              <a:rPr lang="zh-CN" altLang="en-US" dirty="0"/>
              <a:t>一起用加密算法（一般是</a:t>
            </a:r>
            <a:r>
              <a:rPr lang="en-US" altLang="zh-CN" dirty="0"/>
              <a:t>SHA-256</a:t>
            </a:r>
            <a:r>
              <a:rPr lang="en-US" altLang="en-US" dirty="0"/>
              <a:t>）</a:t>
            </a:r>
            <a:r>
              <a:rPr lang="zh-CN" altLang="en-US" dirty="0"/>
              <a:t>加密后的结果</a:t>
            </a:r>
          </a:p>
          <a:p>
            <a:pPr marL="0" indent="0">
              <a:buFont typeface="Wingdings" pitchFamily="2" charset="2"/>
              <a:buNone/>
            </a:pPr>
            <a:endParaRPr lang="zh-CN" altLang="en-US" dirty="0">
              <a:highlight>
                <a:srgbClr val="FFFF00"/>
              </a:highlight>
            </a:endParaRPr>
          </a:p>
        </p:txBody>
      </p:sp>
      <p:pic>
        <p:nvPicPr>
          <p:cNvPr id="13" name="Picture 2" descr="ima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0418" y="3174242"/>
            <a:ext cx="9229053" cy="13074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326841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r>
              <a:rPr lang="en-US" altLang="zh-CN" sz="2400" b="1" dirty="0">
                <a:solidFill>
                  <a:schemeClr val="bg1"/>
                </a:solidFill>
                <a:latin typeface="微软雅黑" panose="020B0503020204020204" pitchFamily="34" charset="-122"/>
                <a:ea typeface="微软雅黑" panose="020B0503020204020204" pitchFamily="34" charset="-122"/>
              </a:rPr>
              <a:t>JWT</a:t>
            </a:r>
            <a:r>
              <a:rPr lang="zh-CN" altLang="en-US" sz="2400" b="1" dirty="0">
                <a:solidFill>
                  <a:schemeClr val="bg1"/>
                </a:solidFill>
                <a:latin typeface="微软雅黑" panose="020B0503020204020204" pitchFamily="34" charset="-122"/>
                <a:ea typeface="微软雅黑" panose="020B0503020204020204" pitchFamily="34" charset="-122"/>
              </a:rPr>
              <a:t>介绍</a:t>
            </a:r>
          </a:p>
        </p:txBody>
      </p:sp>
      <p:sp>
        <p:nvSpPr>
          <p:cNvPr id="6" name="矩形 5"/>
          <p:cNvSpPr/>
          <p:nvPr/>
        </p:nvSpPr>
        <p:spPr>
          <a:xfrm>
            <a:off x="0" y="1073427"/>
            <a:ext cx="21796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735498" y="1073426"/>
            <a:ext cx="2411740"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TextBox 89"/>
          <p:cNvSpPr txBox="1"/>
          <p:nvPr/>
        </p:nvSpPr>
        <p:spPr>
          <a:xfrm>
            <a:off x="1051891" y="1065798"/>
            <a:ext cx="2180407" cy="369332"/>
          </a:xfrm>
          <a:prstGeom prst="rect">
            <a:avLst/>
          </a:prstGeom>
          <a:noFill/>
        </p:spPr>
        <p:txBody>
          <a:bodyPr wrap="squar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JWT</a:t>
            </a:r>
            <a:r>
              <a:rPr lang="zh-CN" altLang="en-US" dirty="0">
                <a:solidFill>
                  <a:schemeClr val="bg1"/>
                </a:solidFill>
                <a:latin typeface="微软雅黑" panose="020B0503020204020204" pitchFamily="34" charset="-122"/>
                <a:ea typeface="微软雅黑" panose="020B0503020204020204" pitchFamily="34" charset="-122"/>
              </a:rPr>
              <a:t>结构：</a:t>
            </a:r>
            <a:r>
              <a:rPr lang="en-US" altLang="zh-CN" dirty="0">
                <a:solidFill>
                  <a:schemeClr val="bg1"/>
                </a:solidFill>
                <a:latin typeface="微软雅黑" panose="020B0503020204020204" pitchFamily="34" charset="-122"/>
                <a:ea typeface="微软雅黑" panose="020B0503020204020204" pitchFamily="34" charset="-122"/>
              </a:rPr>
              <a:t>header</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1" name="内容占位符 2"/>
          <p:cNvSpPr txBox="1">
            <a:spLocks/>
          </p:cNvSpPr>
          <p:nvPr/>
        </p:nvSpPr>
        <p:spPr>
          <a:xfrm>
            <a:off x="281947" y="1740195"/>
            <a:ext cx="11669048" cy="4649972"/>
          </a:xfrm>
          <a:prstGeom prst="rect">
            <a:avLst/>
          </a:prstGeom>
        </p:spPr>
        <p:txBody>
          <a:bodyPr/>
          <a:lstStyle>
            <a:lvl1pPr marL="274320" indent="-228600" algn="l" defTabSz="914400" rtl="0" eaLnBrk="1" latinLnBrk="0" hangingPunct="1">
              <a:lnSpc>
                <a:spcPct val="90000"/>
              </a:lnSpc>
              <a:spcBef>
                <a:spcPts val="1800"/>
              </a:spcBef>
              <a:buClr>
                <a:schemeClr val="tx2"/>
              </a:buClr>
              <a:buSzPct val="80000"/>
              <a:buFont typeface="Wingdings" pitchFamily="2" charset="2"/>
              <a:buChar char="§"/>
              <a:defRPr lang="zh-CN" sz="2000" kern="1200">
                <a:solidFill>
                  <a:schemeClr val="tx2"/>
                </a:solidFill>
                <a:latin typeface="Microsoft YaHei" panose="020B0503020204020204" pitchFamily="34" charset="-122"/>
                <a:ea typeface="Microsoft YaHei" panose="020B0503020204020204" pitchFamily="34" charset="-122"/>
                <a:cs typeface="+mn-cs"/>
              </a:defRPr>
            </a:lvl1pPr>
            <a:lvl2pPr marL="594360" indent="-228600" algn="l" defTabSz="914400" rtl="0" eaLnBrk="1" latinLnBrk="0" hangingPunct="1">
              <a:lnSpc>
                <a:spcPct val="90000"/>
              </a:lnSpc>
              <a:spcBef>
                <a:spcPts val="1000"/>
              </a:spcBef>
              <a:buClr>
                <a:schemeClr val="tx2"/>
              </a:buClr>
              <a:buSzPct val="80000"/>
              <a:buFont typeface="Wingdings" pitchFamily="2" charset="2"/>
              <a:buChar char="§"/>
              <a:defRPr lang="zh-CN" sz="1800" kern="1200">
                <a:solidFill>
                  <a:schemeClr val="tx2"/>
                </a:solidFill>
                <a:latin typeface="Microsoft YaHei" panose="020B0503020204020204" pitchFamily="34" charset="-122"/>
                <a:ea typeface="Microsoft YaHei" panose="020B0503020204020204" pitchFamily="34" charset="-122"/>
                <a:cs typeface="+mn-cs"/>
              </a:defRPr>
            </a:lvl2pPr>
            <a:lvl3pPr marL="914400" indent="-228600" algn="l" defTabSz="914400" rtl="0" eaLnBrk="1" latinLnBrk="0" hangingPunct="1">
              <a:lnSpc>
                <a:spcPct val="90000"/>
              </a:lnSpc>
              <a:spcBef>
                <a:spcPts val="800"/>
              </a:spcBef>
              <a:buClr>
                <a:schemeClr val="tx2"/>
              </a:buClr>
              <a:buSzPct val="80000"/>
              <a:buFont typeface="Wingdings" pitchFamily="2" charset="2"/>
              <a:buChar char="§"/>
              <a:defRPr lang="zh-CN" sz="1600" kern="1200">
                <a:solidFill>
                  <a:schemeClr val="tx2"/>
                </a:solidFill>
                <a:latin typeface="Microsoft YaHei" panose="020B0503020204020204" pitchFamily="34" charset="-122"/>
                <a:ea typeface="Microsoft YaHei" panose="020B0503020204020204" pitchFamily="34" charset="-122"/>
                <a:cs typeface="+mn-cs"/>
              </a:defRPr>
            </a:lvl3pPr>
            <a:lvl4pPr marL="123444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4pPr>
            <a:lvl5pPr marL="155448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5pPr>
            <a:lvl6pPr marL="1874520" indent="-228600" algn="l" defTabSz="914400" rtl="0" eaLnBrk="1" latinLnBrk="0" hangingPunct="1">
              <a:lnSpc>
                <a:spcPct val="90000"/>
              </a:lnSpc>
              <a:spcBef>
                <a:spcPts val="800"/>
              </a:spcBef>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6pPr>
            <a:lvl7pPr marL="219456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7pPr>
            <a:lvl8pPr marL="251460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8pPr>
            <a:lvl9pPr marL="283464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9pPr>
          </a:lstStyle>
          <a:p>
            <a:pPr marL="0" indent="0">
              <a:buFont typeface="Wingdings" pitchFamily="2" charset="2"/>
              <a:buNone/>
            </a:pPr>
            <a:r>
              <a:rPr lang="en-US" altLang="zh-CN" dirty="0"/>
              <a:t>header</a:t>
            </a:r>
            <a:r>
              <a:rPr lang="zh-CN" altLang="en-US" dirty="0"/>
              <a:t>部分是由下面格式的</a:t>
            </a:r>
            <a:r>
              <a:rPr lang="en-US" altLang="zh-CN" dirty="0" err="1"/>
              <a:t>json</a:t>
            </a:r>
            <a:r>
              <a:rPr lang="zh-CN" altLang="en-US" dirty="0"/>
              <a:t>结构生成出来：</a:t>
            </a:r>
          </a:p>
          <a:p>
            <a:pPr marL="0" indent="0">
              <a:buFont typeface="Wingdings" pitchFamily="2" charset="2"/>
              <a:buNone/>
            </a:pPr>
            <a:endParaRPr lang="zh-CN" altLang="en-US" dirty="0"/>
          </a:p>
        </p:txBody>
      </p:sp>
      <p:pic>
        <p:nvPicPr>
          <p:cNvPr id="12" name="Picture 2" descr="ima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0418" y="2184306"/>
            <a:ext cx="3243543" cy="1534599"/>
          </a:xfrm>
          <a:prstGeom prst="rect">
            <a:avLst/>
          </a:prstGeom>
          <a:noFill/>
          <a:extLst>
            <a:ext uri="{909E8E84-426E-40DD-AFC4-6F175D3DCCD1}">
              <a14:hiddenFill xmlns:a14="http://schemas.microsoft.com/office/drawing/2010/main">
                <a:solidFill>
                  <a:srgbClr val="FFFFFF"/>
                </a:solidFill>
              </a14:hiddenFill>
            </a:ext>
          </a:extLst>
        </p:spPr>
      </p:pic>
      <p:sp>
        <p:nvSpPr>
          <p:cNvPr id="14" name="文本框 13"/>
          <p:cNvSpPr txBox="1"/>
          <p:nvPr/>
        </p:nvSpPr>
        <p:spPr>
          <a:xfrm>
            <a:off x="4147584" y="2351440"/>
            <a:ext cx="5632117" cy="1200329"/>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zh-CN" altLang="en-US" dirty="0"/>
              <a:t>一般签发</a:t>
            </a:r>
            <a:r>
              <a:rPr lang="en-US" altLang="zh-CN" dirty="0"/>
              <a:t>JWT</a:t>
            </a:r>
            <a:r>
              <a:rPr lang="zh-CN" altLang="en-US" dirty="0"/>
              <a:t>的时候，</a:t>
            </a:r>
            <a:r>
              <a:rPr lang="en-US" altLang="zh-CN" dirty="0"/>
              <a:t>header</a:t>
            </a:r>
            <a:r>
              <a:rPr lang="zh-CN" altLang="en-US" dirty="0"/>
              <a:t>对应的</a:t>
            </a:r>
            <a:r>
              <a:rPr lang="en-US" altLang="zh-CN" dirty="0" err="1"/>
              <a:t>json</a:t>
            </a:r>
            <a:r>
              <a:rPr lang="zh-CN" altLang="en-US" dirty="0"/>
              <a:t>结构只需要</a:t>
            </a:r>
            <a:r>
              <a:rPr lang="en-US" altLang="zh-CN" dirty="0" err="1"/>
              <a:t>typ</a:t>
            </a:r>
            <a:r>
              <a:rPr lang="zh-CN" altLang="en-US" dirty="0"/>
              <a:t>和</a:t>
            </a:r>
            <a:r>
              <a:rPr lang="en-US" altLang="zh-CN" dirty="0" err="1"/>
              <a:t>alg</a:t>
            </a:r>
            <a:r>
              <a:rPr lang="zh-CN" altLang="en-US" dirty="0"/>
              <a:t>属性就够了。</a:t>
            </a:r>
            <a:endParaRPr lang="en-US" altLang="zh-CN" dirty="0"/>
          </a:p>
          <a:p>
            <a:r>
              <a:rPr lang="en-US" altLang="zh-CN" dirty="0"/>
              <a:t>JWT</a:t>
            </a:r>
            <a:r>
              <a:rPr lang="zh-CN" altLang="en-US" dirty="0"/>
              <a:t>的</a:t>
            </a:r>
            <a:r>
              <a:rPr lang="en-US" altLang="zh-CN" dirty="0"/>
              <a:t>header</a:t>
            </a:r>
            <a:r>
              <a:rPr lang="zh-CN" altLang="en-US" dirty="0"/>
              <a:t>部分是把前面的</a:t>
            </a:r>
            <a:r>
              <a:rPr lang="en-US" altLang="zh-CN" dirty="0" err="1"/>
              <a:t>json</a:t>
            </a:r>
            <a:r>
              <a:rPr lang="zh-CN" altLang="en-US" dirty="0"/>
              <a:t>结构，经过</a:t>
            </a:r>
            <a:r>
              <a:rPr lang="en-US" altLang="zh-CN" dirty="0"/>
              <a:t>Base64Url</a:t>
            </a:r>
            <a:r>
              <a:rPr lang="zh-CN" altLang="en-US" dirty="0"/>
              <a:t>编码之后生成出来的。</a:t>
            </a:r>
          </a:p>
        </p:txBody>
      </p:sp>
      <p:graphicFrame>
        <p:nvGraphicFramePr>
          <p:cNvPr id="15" name="表格 14"/>
          <p:cNvGraphicFramePr>
            <a:graphicFrameLocks noGrp="1"/>
          </p:cNvGraphicFramePr>
          <p:nvPr>
            <p:extLst>
              <p:ext uri="{D42A27DB-BD31-4B8C-83A1-F6EECF244321}">
                <p14:modId xmlns:p14="http://schemas.microsoft.com/office/powerpoint/2010/main" val="2532470376"/>
              </p:ext>
            </p:extLst>
          </p:nvPr>
        </p:nvGraphicFramePr>
        <p:xfrm>
          <a:off x="390418" y="4070709"/>
          <a:ext cx="9104352" cy="1463040"/>
        </p:xfrm>
        <a:graphic>
          <a:graphicData uri="http://schemas.openxmlformats.org/drawingml/2006/table">
            <a:tbl>
              <a:tblPr firstRow="1" bandRow="1">
                <a:tableStyleId>{5C22544A-7EE6-4342-B048-85BDC9FD1C3A}</a:tableStyleId>
              </a:tblPr>
              <a:tblGrid>
                <a:gridCol w="1477181">
                  <a:extLst>
                    <a:ext uri="{9D8B030D-6E8A-4147-A177-3AD203B41FA5}">
                      <a16:colId xmlns:a16="http://schemas.microsoft.com/office/drawing/2014/main" val="3770886064"/>
                    </a:ext>
                  </a:extLst>
                </a:gridCol>
                <a:gridCol w="2312894">
                  <a:extLst>
                    <a:ext uri="{9D8B030D-6E8A-4147-A177-3AD203B41FA5}">
                      <a16:colId xmlns:a16="http://schemas.microsoft.com/office/drawing/2014/main" val="2370962769"/>
                    </a:ext>
                  </a:extLst>
                </a:gridCol>
                <a:gridCol w="5314277">
                  <a:extLst>
                    <a:ext uri="{9D8B030D-6E8A-4147-A177-3AD203B41FA5}">
                      <a16:colId xmlns:a16="http://schemas.microsoft.com/office/drawing/2014/main" val="4209448455"/>
                    </a:ext>
                  </a:extLst>
                </a:gridCol>
              </a:tblGrid>
              <a:tr h="356862">
                <a:tc>
                  <a:txBody>
                    <a:bodyPr/>
                    <a:lstStyle/>
                    <a:p>
                      <a:r>
                        <a:rPr lang="zh-CN" altLang="en-US" dirty="0"/>
                        <a:t>属性名称</a:t>
                      </a:r>
                    </a:p>
                  </a:txBody>
                  <a:tcPr/>
                </a:tc>
                <a:tc>
                  <a:txBody>
                    <a:bodyPr/>
                    <a:lstStyle/>
                    <a:p>
                      <a:r>
                        <a:rPr lang="zh-CN" altLang="en-US" dirty="0"/>
                        <a:t>描述</a:t>
                      </a:r>
                    </a:p>
                  </a:txBody>
                  <a:tcPr/>
                </a:tc>
                <a:tc>
                  <a:txBody>
                    <a:bodyPr/>
                    <a:lstStyle/>
                    <a:p>
                      <a:r>
                        <a:rPr lang="zh-CN" altLang="en-US" dirty="0"/>
                        <a:t>作用</a:t>
                      </a:r>
                    </a:p>
                  </a:txBody>
                  <a:tcPr/>
                </a:tc>
                <a:extLst>
                  <a:ext uri="{0D108BD9-81ED-4DB2-BD59-A6C34878D82A}">
                    <a16:rowId xmlns:a16="http://schemas.microsoft.com/office/drawing/2014/main" val="3501735928"/>
                  </a:ext>
                </a:extLst>
              </a:tr>
              <a:tr h="356862">
                <a:tc>
                  <a:txBody>
                    <a:bodyPr/>
                    <a:lstStyle/>
                    <a:p>
                      <a:r>
                        <a:rPr lang="en-US" altLang="zh-CN" dirty="0" err="1"/>
                        <a:t>typ</a:t>
                      </a:r>
                      <a:endParaRPr lang="zh-CN" altLang="en-US" dirty="0"/>
                    </a:p>
                  </a:txBody>
                  <a:tcPr/>
                </a:tc>
                <a:tc>
                  <a:txBody>
                    <a:bodyPr/>
                    <a:lstStyle/>
                    <a:p>
                      <a:r>
                        <a:rPr lang="en-US" altLang="zh-CN" dirty="0"/>
                        <a:t>Token</a:t>
                      </a:r>
                      <a:r>
                        <a:rPr lang="zh-CN" altLang="en-US" dirty="0"/>
                        <a:t>类型</a:t>
                      </a:r>
                    </a:p>
                  </a:txBody>
                  <a:tcPr/>
                </a:tc>
                <a:tc>
                  <a:txBody>
                    <a:bodyPr/>
                    <a:lstStyle/>
                    <a:p>
                      <a:r>
                        <a:rPr lang="zh-CN" altLang="en-US" dirty="0"/>
                        <a:t>标识</a:t>
                      </a:r>
                      <a:r>
                        <a:rPr lang="en-US" altLang="zh-CN" dirty="0"/>
                        <a:t>token</a:t>
                      </a:r>
                      <a:r>
                        <a:rPr lang="zh-CN" altLang="en-US" dirty="0"/>
                        <a:t>类型</a:t>
                      </a:r>
                    </a:p>
                  </a:txBody>
                  <a:tcPr/>
                </a:tc>
                <a:extLst>
                  <a:ext uri="{0D108BD9-81ED-4DB2-BD59-A6C34878D82A}">
                    <a16:rowId xmlns:a16="http://schemas.microsoft.com/office/drawing/2014/main" val="3767068996"/>
                  </a:ext>
                </a:extLst>
              </a:tr>
              <a:tr h="356862">
                <a:tc>
                  <a:txBody>
                    <a:bodyPr/>
                    <a:lstStyle/>
                    <a:p>
                      <a:r>
                        <a:rPr lang="en-US" altLang="zh-CN" dirty="0" err="1"/>
                        <a:t>cty</a:t>
                      </a:r>
                      <a:endParaRPr lang="zh-CN" altLang="en-US" dirty="0"/>
                    </a:p>
                  </a:txBody>
                  <a:tcPr/>
                </a:tc>
                <a:tc>
                  <a:txBody>
                    <a:bodyPr/>
                    <a:lstStyle/>
                    <a:p>
                      <a:r>
                        <a:rPr lang="zh-CN" altLang="en-US" dirty="0"/>
                        <a:t>内容类型</a:t>
                      </a:r>
                    </a:p>
                  </a:txBody>
                  <a:tcPr/>
                </a:tc>
                <a:tc>
                  <a:txBody>
                    <a:bodyPr/>
                    <a:lstStyle/>
                    <a:p>
                      <a:r>
                        <a:rPr lang="zh-CN" altLang="en-US" dirty="0"/>
                        <a:t>标识内容类型（总是</a:t>
                      </a:r>
                      <a:r>
                        <a:rPr lang="en-US" altLang="zh-CN" dirty="0"/>
                        <a:t>JWT</a:t>
                      </a:r>
                      <a:r>
                        <a:rPr lang="zh-CN" altLang="en-US" dirty="0"/>
                        <a:t>）</a:t>
                      </a:r>
                    </a:p>
                  </a:txBody>
                  <a:tcPr/>
                </a:tc>
                <a:extLst>
                  <a:ext uri="{0D108BD9-81ED-4DB2-BD59-A6C34878D82A}">
                    <a16:rowId xmlns:a16="http://schemas.microsoft.com/office/drawing/2014/main" val="1290100491"/>
                  </a:ext>
                </a:extLst>
              </a:tr>
              <a:tr h="356862">
                <a:tc>
                  <a:txBody>
                    <a:bodyPr/>
                    <a:lstStyle/>
                    <a:p>
                      <a:r>
                        <a:rPr lang="en-US" altLang="zh-CN" dirty="0" err="1"/>
                        <a:t>alg</a:t>
                      </a:r>
                      <a:endParaRPr lang="zh-CN" altLang="en-US" dirty="0"/>
                    </a:p>
                  </a:txBody>
                  <a:tcPr/>
                </a:tc>
                <a:tc>
                  <a:txBody>
                    <a:bodyPr/>
                    <a:lstStyle/>
                    <a:p>
                      <a:r>
                        <a:rPr lang="zh-CN" altLang="en-US" dirty="0"/>
                        <a:t>签名算法</a:t>
                      </a:r>
                    </a:p>
                  </a:txBody>
                  <a:tcPr/>
                </a:tc>
                <a:tc>
                  <a:txBody>
                    <a:bodyPr/>
                    <a:lstStyle/>
                    <a:p>
                      <a:r>
                        <a:rPr lang="zh-CN" altLang="en-US" dirty="0"/>
                        <a:t>标识</a:t>
                      </a:r>
                      <a:r>
                        <a:rPr lang="en-US" altLang="zh-CN" dirty="0"/>
                        <a:t>token</a:t>
                      </a:r>
                      <a:r>
                        <a:rPr lang="zh-CN" altLang="en-US" dirty="0"/>
                        <a:t>加密所用的算法</a:t>
                      </a:r>
                    </a:p>
                  </a:txBody>
                  <a:tcPr/>
                </a:tc>
                <a:extLst>
                  <a:ext uri="{0D108BD9-81ED-4DB2-BD59-A6C34878D82A}">
                    <a16:rowId xmlns:a16="http://schemas.microsoft.com/office/drawing/2014/main" val="1936271667"/>
                  </a:ext>
                </a:extLst>
              </a:tr>
            </a:tbl>
          </a:graphicData>
        </a:graphic>
      </p:graphicFrame>
    </p:spTree>
    <p:extLst>
      <p:ext uri="{BB962C8B-B14F-4D97-AF65-F5344CB8AC3E}">
        <p14:creationId xmlns:p14="http://schemas.microsoft.com/office/powerpoint/2010/main" val="18054037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r>
              <a:rPr lang="en-US" altLang="zh-CN" sz="2400" b="1" dirty="0">
                <a:solidFill>
                  <a:schemeClr val="bg1"/>
                </a:solidFill>
                <a:latin typeface="微软雅黑" panose="020B0503020204020204" pitchFamily="34" charset="-122"/>
                <a:ea typeface="微软雅黑" panose="020B0503020204020204" pitchFamily="34" charset="-122"/>
              </a:rPr>
              <a:t>JWT</a:t>
            </a:r>
            <a:r>
              <a:rPr lang="zh-CN" altLang="en-US" sz="2400" b="1" dirty="0">
                <a:solidFill>
                  <a:schemeClr val="bg1"/>
                </a:solidFill>
                <a:latin typeface="微软雅黑" panose="020B0503020204020204" pitchFamily="34" charset="-122"/>
                <a:ea typeface="微软雅黑" panose="020B0503020204020204" pitchFamily="34" charset="-122"/>
              </a:rPr>
              <a:t>介绍</a:t>
            </a:r>
          </a:p>
        </p:txBody>
      </p:sp>
      <p:sp>
        <p:nvSpPr>
          <p:cNvPr id="6" name="矩形 5"/>
          <p:cNvSpPr/>
          <p:nvPr/>
        </p:nvSpPr>
        <p:spPr>
          <a:xfrm>
            <a:off x="0" y="1073427"/>
            <a:ext cx="21796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735498" y="1073426"/>
            <a:ext cx="2656288"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TextBox 89"/>
          <p:cNvSpPr txBox="1"/>
          <p:nvPr/>
        </p:nvSpPr>
        <p:spPr>
          <a:xfrm>
            <a:off x="1051891" y="1065798"/>
            <a:ext cx="2212304" cy="369332"/>
          </a:xfrm>
          <a:prstGeom prst="rect">
            <a:avLst/>
          </a:prstGeom>
          <a:noFill/>
        </p:spPr>
        <p:txBody>
          <a:bodyPr wrap="squar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JWT</a:t>
            </a:r>
            <a:r>
              <a:rPr lang="zh-CN" altLang="en-US" dirty="0">
                <a:solidFill>
                  <a:schemeClr val="bg1"/>
                </a:solidFill>
                <a:latin typeface="微软雅黑" panose="020B0503020204020204" pitchFamily="34" charset="-122"/>
                <a:ea typeface="微软雅黑" panose="020B0503020204020204" pitchFamily="34" charset="-122"/>
              </a:rPr>
              <a:t>结构：</a:t>
            </a:r>
            <a:r>
              <a:rPr lang="en-US" altLang="zh-CN" dirty="0">
                <a:solidFill>
                  <a:schemeClr val="bg1"/>
                </a:solidFill>
                <a:latin typeface="微软雅黑" panose="020B0503020204020204" pitchFamily="34" charset="-122"/>
                <a:ea typeface="微软雅黑" panose="020B0503020204020204" pitchFamily="34" charset="-122"/>
              </a:rPr>
              <a:t>payload</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0" name="内容占位符 2"/>
          <p:cNvSpPr txBox="1">
            <a:spLocks/>
          </p:cNvSpPr>
          <p:nvPr/>
        </p:nvSpPr>
        <p:spPr>
          <a:xfrm>
            <a:off x="186253" y="1665767"/>
            <a:ext cx="11828537" cy="4798828"/>
          </a:xfrm>
          <a:prstGeom prst="rect">
            <a:avLst/>
          </a:prstGeom>
        </p:spPr>
        <p:txBody>
          <a:bodyPr/>
          <a:lstStyle>
            <a:lvl1pPr marL="274320" indent="-228600" algn="l" defTabSz="914400" rtl="0" eaLnBrk="1" latinLnBrk="0" hangingPunct="1">
              <a:lnSpc>
                <a:spcPct val="90000"/>
              </a:lnSpc>
              <a:spcBef>
                <a:spcPts val="1800"/>
              </a:spcBef>
              <a:buClr>
                <a:schemeClr val="tx2"/>
              </a:buClr>
              <a:buSzPct val="80000"/>
              <a:buFont typeface="Wingdings" pitchFamily="2" charset="2"/>
              <a:buChar char="§"/>
              <a:defRPr lang="zh-CN" sz="2000" kern="1200">
                <a:solidFill>
                  <a:schemeClr val="tx2"/>
                </a:solidFill>
                <a:latin typeface="Microsoft YaHei" panose="020B0503020204020204" pitchFamily="34" charset="-122"/>
                <a:ea typeface="Microsoft YaHei" panose="020B0503020204020204" pitchFamily="34" charset="-122"/>
                <a:cs typeface="+mn-cs"/>
              </a:defRPr>
            </a:lvl1pPr>
            <a:lvl2pPr marL="594360" indent="-228600" algn="l" defTabSz="914400" rtl="0" eaLnBrk="1" latinLnBrk="0" hangingPunct="1">
              <a:lnSpc>
                <a:spcPct val="90000"/>
              </a:lnSpc>
              <a:spcBef>
                <a:spcPts val="1000"/>
              </a:spcBef>
              <a:buClr>
                <a:schemeClr val="tx2"/>
              </a:buClr>
              <a:buSzPct val="80000"/>
              <a:buFont typeface="Wingdings" pitchFamily="2" charset="2"/>
              <a:buChar char="§"/>
              <a:defRPr lang="zh-CN" sz="1800" kern="1200">
                <a:solidFill>
                  <a:schemeClr val="tx2"/>
                </a:solidFill>
                <a:latin typeface="Microsoft YaHei" panose="020B0503020204020204" pitchFamily="34" charset="-122"/>
                <a:ea typeface="Microsoft YaHei" panose="020B0503020204020204" pitchFamily="34" charset="-122"/>
                <a:cs typeface="+mn-cs"/>
              </a:defRPr>
            </a:lvl2pPr>
            <a:lvl3pPr marL="914400" indent="-228600" algn="l" defTabSz="914400" rtl="0" eaLnBrk="1" latinLnBrk="0" hangingPunct="1">
              <a:lnSpc>
                <a:spcPct val="90000"/>
              </a:lnSpc>
              <a:spcBef>
                <a:spcPts val="800"/>
              </a:spcBef>
              <a:buClr>
                <a:schemeClr val="tx2"/>
              </a:buClr>
              <a:buSzPct val="80000"/>
              <a:buFont typeface="Wingdings" pitchFamily="2" charset="2"/>
              <a:buChar char="§"/>
              <a:defRPr lang="zh-CN" sz="1600" kern="1200">
                <a:solidFill>
                  <a:schemeClr val="tx2"/>
                </a:solidFill>
                <a:latin typeface="Microsoft YaHei" panose="020B0503020204020204" pitchFamily="34" charset="-122"/>
                <a:ea typeface="Microsoft YaHei" panose="020B0503020204020204" pitchFamily="34" charset="-122"/>
                <a:cs typeface="+mn-cs"/>
              </a:defRPr>
            </a:lvl3pPr>
            <a:lvl4pPr marL="123444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4pPr>
            <a:lvl5pPr marL="155448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5pPr>
            <a:lvl6pPr marL="1874520" indent="-228600" algn="l" defTabSz="914400" rtl="0" eaLnBrk="1" latinLnBrk="0" hangingPunct="1">
              <a:lnSpc>
                <a:spcPct val="90000"/>
              </a:lnSpc>
              <a:spcBef>
                <a:spcPts val="800"/>
              </a:spcBef>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6pPr>
            <a:lvl7pPr marL="219456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7pPr>
            <a:lvl8pPr marL="251460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8pPr>
            <a:lvl9pPr marL="283464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9pPr>
          </a:lstStyle>
          <a:p>
            <a:pPr marL="0" indent="0">
              <a:lnSpc>
                <a:spcPct val="150000"/>
              </a:lnSpc>
              <a:spcBef>
                <a:spcPts val="0"/>
              </a:spcBef>
              <a:buFont typeface="Wingdings" pitchFamily="2" charset="2"/>
              <a:buNone/>
            </a:pPr>
            <a:r>
              <a:rPr lang="en-US" altLang="zh-CN" dirty="0"/>
              <a:t>payload</a:t>
            </a:r>
            <a:r>
              <a:rPr lang="zh-CN" altLang="en-US" dirty="0"/>
              <a:t>部分是由下面类似格式的</a:t>
            </a:r>
            <a:r>
              <a:rPr lang="en-US" altLang="zh-CN" dirty="0" err="1"/>
              <a:t>json</a:t>
            </a:r>
            <a:r>
              <a:rPr lang="zh-CN" altLang="en-US" dirty="0"/>
              <a:t>结构生成出来：</a:t>
            </a:r>
          </a:p>
          <a:p>
            <a:pPr marL="0" indent="0">
              <a:lnSpc>
                <a:spcPct val="150000"/>
              </a:lnSpc>
              <a:spcBef>
                <a:spcPts val="0"/>
              </a:spcBef>
              <a:buFont typeface="Wingdings" pitchFamily="2" charset="2"/>
              <a:buNone/>
            </a:pPr>
            <a:endParaRPr lang="zh-CN" altLang="en-US" dirty="0"/>
          </a:p>
          <a:p>
            <a:pPr marL="0" indent="0">
              <a:lnSpc>
                <a:spcPct val="150000"/>
              </a:lnSpc>
              <a:spcBef>
                <a:spcPts val="0"/>
              </a:spcBef>
              <a:buFont typeface="Wingdings" pitchFamily="2" charset="2"/>
              <a:buNone/>
            </a:pPr>
            <a:endParaRPr lang="en-US" altLang="zh-CN" dirty="0"/>
          </a:p>
          <a:p>
            <a:pPr marL="0" indent="0">
              <a:lnSpc>
                <a:spcPct val="150000"/>
              </a:lnSpc>
              <a:spcBef>
                <a:spcPts val="0"/>
              </a:spcBef>
              <a:buFont typeface="Wingdings" pitchFamily="2" charset="2"/>
              <a:buNone/>
            </a:pPr>
            <a:endParaRPr lang="zh-CN" altLang="en-US" dirty="0"/>
          </a:p>
          <a:p>
            <a:pPr marL="0" indent="0">
              <a:lnSpc>
                <a:spcPct val="150000"/>
              </a:lnSpc>
              <a:spcBef>
                <a:spcPts val="0"/>
              </a:spcBef>
              <a:buFont typeface="Wingdings" pitchFamily="2" charset="2"/>
              <a:buNone/>
            </a:pPr>
            <a:endParaRPr lang="zh-CN" altLang="en-US" dirty="0"/>
          </a:p>
          <a:p>
            <a:pPr marL="0" indent="0">
              <a:lnSpc>
                <a:spcPct val="150000"/>
              </a:lnSpc>
              <a:spcBef>
                <a:spcPts val="0"/>
              </a:spcBef>
              <a:buFont typeface="Wingdings" pitchFamily="2" charset="2"/>
              <a:buNone/>
            </a:pPr>
            <a:r>
              <a:rPr lang="en-US" altLang="zh-CN" dirty="0"/>
              <a:t>payload</a:t>
            </a:r>
            <a:r>
              <a:rPr lang="zh-CN" altLang="en-US" dirty="0"/>
              <a:t>用来承载要传递的数据，它的</a:t>
            </a:r>
            <a:r>
              <a:rPr lang="en-US" altLang="zh-CN" dirty="0" err="1">
                <a:highlight>
                  <a:srgbClr val="FFFF00"/>
                </a:highlight>
              </a:rPr>
              <a:t>json</a:t>
            </a:r>
            <a:r>
              <a:rPr lang="zh-CN" altLang="en-US" dirty="0">
                <a:highlight>
                  <a:srgbClr val="FFFF00"/>
                </a:highlight>
              </a:rPr>
              <a:t>结构实际上是对</a:t>
            </a:r>
            <a:r>
              <a:rPr lang="en-US" altLang="zh-CN" dirty="0">
                <a:highlight>
                  <a:srgbClr val="FFFF00"/>
                </a:highlight>
              </a:rPr>
              <a:t>JWT</a:t>
            </a:r>
            <a:r>
              <a:rPr lang="zh-CN" altLang="en-US" dirty="0">
                <a:highlight>
                  <a:srgbClr val="FFFF00"/>
                </a:highlight>
              </a:rPr>
              <a:t>要传递的数据的一组声明</a:t>
            </a:r>
            <a:r>
              <a:rPr lang="zh-CN" altLang="en-US" dirty="0"/>
              <a:t>，</a:t>
            </a:r>
            <a:r>
              <a:rPr lang="zh-CN" altLang="en-US" dirty="0">
                <a:highlight>
                  <a:srgbClr val="FFFF00"/>
                </a:highlight>
              </a:rPr>
              <a:t>这些声明被</a:t>
            </a:r>
            <a:r>
              <a:rPr lang="en-US" altLang="zh-CN" dirty="0">
                <a:highlight>
                  <a:srgbClr val="FFFF00"/>
                </a:highlight>
              </a:rPr>
              <a:t>JWT</a:t>
            </a:r>
            <a:r>
              <a:rPr lang="zh-CN" altLang="en-US" dirty="0">
                <a:highlight>
                  <a:srgbClr val="FFFF00"/>
                </a:highlight>
              </a:rPr>
              <a:t>标准称为</a:t>
            </a:r>
            <a:r>
              <a:rPr lang="en-US" altLang="zh-CN" dirty="0">
                <a:highlight>
                  <a:srgbClr val="FFFF00"/>
                </a:highlight>
              </a:rPr>
              <a:t>claims</a:t>
            </a:r>
            <a:r>
              <a:rPr lang="zh-CN" altLang="en-US" dirty="0"/>
              <a:t>，它的一个“属性值对”其实就是一个</a:t>
            </a:r>
            <a:r>
              <a:rPr lang="en-US" altLang="zh-CN" dirty="0"/>
              <a:t>claim</a:t>
            </a:r>
            <a:r>
              <a:rPr lang="zh-CN" altLang="en-US" dirty="0"/>
              <a:t>，每一个</a:t>
            </a:r>
            <a:r>
              <a:rPr lang="en-US" altLang="zh-CN" dirty="0"/>
              <a:t>claim</a:t>
            </a:r>
            <a:r>
              <a:rPr lang="zh-CN" altLang="en-US" dirty="0"/>
              <a:t>的都代表特定的含义和作用。比如上面结构中的</a:t>
            </a:r>
            <a:r>
              <a:rPr lang="en-US" altLang="zh-CN" dirty="0">
                <a:highlight>
                  <a:srgbClr val="FFFF00"/>
                </a:highlight>
              </a:rPr>
              <a:t>sub</a:t>
            </a:r>
            <a:r>
              <a:rPr lang="zh-CN" altLang="en-US" dirty="0">
                <a:highlight>
                  <a:srgbClr val="FFFF00"/>
                </a:highlight>
              </a:rPr>
              <a:t>代表这个</a:t>
            </a:r>
            <a:r>
              <a:rPr lang="en-US" altLang="zh-CN" dirty="0">
                <a:highlight>
                  <a:srgbClr val="FFFF00"/>
                </a:highlight>
              </a:rPr>
              <a:t>token</a:t>
            </a:r>
            <a:r>
              <a:rPr lang="zh-CN" altLang="en-US" dirty="0">
                <a:highlight>
                  <a:srgbClr val="FFFF00"/>
                </a:highlight>
              </a:rPr>
              <a:t>的所有人</a:t>
            </a:r>
            <a:r>
              <a:rPr lang="zh-CN" altLang="en-US" dirty="0"/>
              <a:t>，</a:t>
            </a:r>
            <a:r>
              <a:rPr lang="zh-CN" altLang="en-US" dirty="0">
                <a:highlight>
                  <a:srgbClr val="FFFF00"/>
                </a:highlight>
              </a:rPr>
              <a:t>存储的是所有人的</a:t>
            </a:r>
            <a:r>
              <a:rPr lang="en-US" altLang="zh-CN" dirty="0">
                <a:highlight>
                  <a:srgbClr val="FFFF00"/>
                </a:highlight>
              </a:rPr>
              <a:t>ID</a:t>
            </a:r>
            <a:r>
              <a:rPr lang="zh-CN" altLang="en-US" dirty="0"/>
              <a:t>；</a:t>
            </a:r>
            <a:r>
              <a:rPr lang="en-US" altLang="zh-CN" dirty="0">
                <a:highlight>
                  <a:srgbClr val="FFFF00"/>
                </a:highlight>
              </a:rPr>
              <a:t>name</a:t>
            </a:r>
            <a:r>
              <a:rPr lang="zh-CN" altLang="en-US" dirty="0">
                <a:highlight>
                  <a:srgbClr val="FFFF00"/>
                </a:highlight>
              </a:rPr>
              <a:t>表示这个所有人的名字</a:t>
            </a:r>
            <a:r>
              <a:rPr lang="zh-CN" altLang="en-US" dirty="0"/>
              <a:t>；</a:t>
            </a:r>
            <a:r>
              <a:rPr lang="en-US" altLang="zh-CN" dirty="0">
                <a:highlight>
                  <a:srgbClr val="FFFF00"/>
                </a:highlight>
              </a:rPr>
              <a:t>admin</a:t>
            </a:r>
            <a:r>
              <a:rPr lang="zh-CN" altLang="en-US" dirty="0">
                <a:highlight>
                  <a:srgbClr val="FFFF00"/>
                </a:highlight>
              </a:rPr>
              <a:t>表示所有人是否管理员的角色</a:t>
            </a:r>
            <a:r>
              <a:rPr lang="zh-CN" altLang="en-US" dirty="0"/>
              <a:t>。当后面对</a:t>
            </a:r>
            <a:r>
              <a:rPr lang="en-US" altLang="zh-CN" dirty="0"/>
              <a:t>JWT</a:t>
            </a:r>
            <a:r>
              <a:rPr lang="zh-CN" altLang="en-US" dirty="0"/>
              <a:t>进行验证的时候，这些</a:t>
            </a:r>
            <a:r>
              <a:rPr lang="en-US" altLang="zh-CN" dirty="0"/>
              <a:t>claim</a:t>
            </a:r>
            <a:r>
              <a:rPr lang="zh-CN" altLang="en-US" dirty="0"/>
              <a:t>都能发挥特定的作用。</a:t>
            </a:r>
          </a:p>
        </p:txBody>
      </p:sp>
      <p:pic>
        <p:nvPicPr>
          <p:cNvPr id="13" name="图片 12"/>
          <p:cNvPicPr>
            <a:picLocks noChangeAspect="1"/>
          </p:cNvPicPr>
          <p:nvPr/>
        </p:nvPicPr>
        <p:blipFill>
          <a:blip r:embed="rId2"/>
          <a:stretch>
            <a:fillRect/>
          </a:stretch>
        </p:blipFill>
        <p:spPr>
          <a:xfrm>
            <a:off x="1502110" y="2157648"/>
            <a:ext cx="2963564" cy="1776637"/>
          </a:xfrm>
          <a:prstGeom prst="rect">
            <a:avLst/>
          </a:prstGeom>
        </p:spPr>
      </p:pic>
    </p:spTree>
    <p:extLst>
      <p:ext uri="{BB962C8B-B14F-4D97-AF65-F5344CB8AC3E}">
        <p14:creationId xmlns:p14="http://schemas.microsoft.com/office/powerpoint/2010/main" val="6187964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r>
              <a:rPr lang="en-US" altLang="zh-CN" sz="2400" b="1" dirty="0">
                <a:solidFill>
                  <a:schemeClr val="bg1"/>
                </a:solidFill>
                <a:latin typeface="微软雅黑" panose="020B0503020204020204" pitchFamily="34" charset="-122"/>
                <a:ea typeface="微软雅黑" panose="020B0503020204020204" pitchFamily="34" charset="-122"/>
              </a:rPr>
              <a:t>JWT</a:t>
            </a:r>
            <a:r>
              <a:rPr lang="zh-CN" altLang="en-US" sz="2400" b="1" dirty="0">
                <a:solidFill>
                  <a:schemeClr val="bg1"/>
                </a:solidFill>
                <a:latin typeface="微软雅黑" panose="020B0503020204020204" pitchFamily="34" charset="-122"/>
                <a:ea typeface="微软雅黑" panose="020B0503020204020204" pitchFamily="34" charset="-122"/>
              </a:rPr>
              <a:t>介绍</a:t>
            </a:r>
          </a:p>
        </p:txBody>
      </p:sp>
      <p:sp>
        <p:nvSpPr>
          <p:cNvPr id="6" name="矩形 5"/>
          <p:cNvSpPr/>
          <p:nvPr/>
        </p:nvSpPr>
        <p:spPr>
          <a:xfrm>
            <a:off x="0" y="1073427"/>
            <a:ext cx="21796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735498" y="1073426"/>
            <a:ext cx="2656288"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TextBox 89"/>
          <p:cNvSpPr txBox="1"/>
          <p:nvPr/>
        </p:nvSpPr>
        <p:spPr>
          <a:xfrm>
            <a:off x="1051891" y="1065798"/>
            <a:ext cx="2212304" cy="369332"/>
          </a:xfrm>
          <a:prstGeom prst="rect">
            <a:avLst/>
          </a:prstGeom>
          <a:noFill/>
        </p:spPr>
        <p:txBody>
          <a:bodyPr wrap="squar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JWT</a:t>
            </a:r>
            <a:r>
              <a:rPr lang="zh-CN" altLang="en-US" dirty="0">
                <a:solidFill>
                  <a:schemeClr val="bg1"/>
                </a:solidFill>
                <a:latin typeface="微软雅黑" panose="020B0503020204020204" pitchFamily="34" charset="-122"/>
                <a:ea typeface="微软雅黑" panose="020B0503020204020204" pitchFamily="34" charset="-122"/>
              </a:rPr>
              <a:t>结构：</a:t>
            </a:r>
            <a:r>
              <a:rPr lang="en-US" altLang="zh-CN" dirty="0">
                <a:solidFill>
                  <a:schemeClr val="bg1"/>
                </a:solidFill>
                <a:latin typeface="微软雅黑" panose="020B0503020204020204" pitchFamily="34" charset="-122"/>
                <a:ea typeface="微软雅黑" panose="020B0503020204020204" pitchFamily="34" charset="-122"/>
              </a:rPr>
              <a:t>payload</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1" name="内容占位符 2"/>
          <p:cNvSpPr txBox="1">
            <a:spLocks/>
          </p:cNvSpPr>
          <p:nvPr/>
        </p:nvSpPr>
        <p:spPr>
          <a:xfrm>
            <a:off x="109574" y="1633870"/>
            <a:ext cx="11820156" cy="4724400"/>
          </a:xfrm>
          <a:prstGeom prst="rect">
            <a:avLst/>
          </a:prstGeom>
        </p:spPr>
        <p:txBody>
          <a:bodyPr>
            <a:normAutofit fontScale="70000" lnSpcReduction="20000"/>
          </a:bodyPr>
          <a:lstStyle>
            <a:lvl1pPr marL="274320" indent="-228600" algn="l" defTabSz="914400" rtl="0" eaLnBrk="1" latinLnBrk="0" hangingPunct="1">
              <a:lnSpc>
                <a:spcPct val="90000"/>
              </a:lnSpc>
              <a:spcBef>
                <a:spcPts val="1800"/>
              </a:spcBef>
              <a:buClr>
                <a:schemeClr val="tx2"/>
              </a:buClr>
              <a:buSzPct val="80000"/>
              <a:buFont typeface="Wingdings" pitchFamily="2" charset="2"/>
              <a:buChar char="§"/>
              <a:defRPr lang="zh-CN" sz="2000" kern="1200">
                <a:solidFill>
                  <a:schemeClr val="tx2"/>
                </a:solidFill>
                <a:latin typeface="Microsoft YaHei" panose="020B0503020204020204" pitchFamily="34" charset="-122"/>
                <a:ea typeface="Microsoft YaHei" panose="020B0503020204020204" pitchFamily="34" charset="-122"/>
                <a:cs typeface="+mn-cs"/>
              </a:defRPr>
            </a:lvl1pPr>
            <a:lvl2pPr marL="594360" indent="-228600" algn="l" defTabSz="914400" rtl="0" eaLnBrk="1" latinLnBrk="0" hangingPunct="1">
              <a:lnSpc>
                <a:spcPct val="90000"/>
              </a:lnSpc>
              <a:spcBef>
                <a:spcPts val="1000"/>
              </a:spcBef>
              <a:buClr>
                <a:schemeClr val="tx2"/>
              </a:buClr>
              <a:buSzPct val="80000"/>
              <a:buFont typeface="Wingdings" pitchFamily="2" charset="2"/>
              <a:buChar char="§"/>
              <a:defRPr lang="zh-CN" sz="1800" kern="1200">
                <a:solidFill>
                  <a:schemeClr val="tx2"/>
                </a:solidFill>
                <a:latin typeface="Microsoft YaHei" panose="020B0503020204020204" pitchFamily="34" charset="-122"/>
                <a:ea typeface="Microsoft YaHei" panose="020B0503020204020204" pitchFamily="34" charset="-122"/>
                <a:cs typeface="+mn-cs"/>
              </a:defRPr>
            </a:lvl2pPr>
            <a:lvl3pPr marL="914400" indent="-228600" algn="l" defTabSz="914400" rtl="0" eaLnBrk="1" latinLnBrk="0" hangingPunct="1">
              <a:lnSpc>
                <a:spcPct val="90000"/>
              </a:lnSpc>
              <a:spcBef>
                <a:spcPts val="800"/>
              </a:spcBef>
              <a:buClr>
                <a:schemeClr val="tx2"/>
              </a:buClr>
              <a:buSzPct val="80000"/>
              <a:buFont typeface="Wingdings" pitchFamily="2" charset="2"/>
              <a:buChar char="§"/>
              <a:defRPr lang="zh-CN" sz="1600" kern="1200">
                <a:solidFill>
                  <a:schemeClr val="tx2"/>
                </a:solidFill>
                <a:latin typeface="Microsoft YaHei" panose="020B0503020204020204" pitchFamily="34" charset="-122"/>
                <a:ea typeface="Microsoft YaHei" panose="020B0503020204020204" pitchFamily="34" charset="-122"/>
                <a:cs typeface="+mn-cs"/>
              </a:defRPr>
            </a:lvl3pPr>
            <a:lvl4pPr marL="123444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4pPr>
            <a:lvl5pPr marL="155448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5pPr>
            <a:lvl6pPr marL="1874520" indent="-228600" algn="l" defTabSz="914400" rtl="0" eaLnBrk="1" latinLnBrk="0" hangingPunct="1">
              <a:lnSpc>
                <a:spcPct val="90000"/>
              </a:lnSpc>
              <a:spcBef>
                <a:spcPts val="800"/>
              </a:spcBef>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6pPr>
            <a:lvl7pPr marL="219456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7pPr>
            <a:lvl8pPr marL="251460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8pPr>
            <a:lvl9pPr marL="283464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9pPr>
          </a:lstStyle>
          <a:p>
            <a:pPr marL="0" indent="0">
              <a:lnSpc>
                <a:spcPct val="170000"/>
              </a:lnSpc>
              <a:spcBef>
                <a:spcPts val="0"/>
              </a:spcBef>
              <a:buFont typeface="Wingdings" pitchFamily="2" charset="2"/>
              <a:buNone/>
            </a:pPr>
            <a:r>
              <a:rPr lang="en-US" altLang="zh-CN" dirty="0"/>
              <a:t>JWT</a:t>
            </a:r>
            <a:r>
              <a:rPr lang="zh-CN" altLang="en-US" dirty="0"/>
              <a:t>的标准，这些</a:t>
            </a:r>
            <a:r>
              <a:rPr lang="en-US" altLang="zh-CN" dirty="0"/>
              <a:t>claims</a:t>
            </a:r>
            <a:r>
              <a:rPr lang="zh-CN" altLang="en-US" dirty="0"/>
              <a:t>可以分为以下三种类型： </a:t>
            </a:r>
          </a:p>
          <a:p>
            <a:pPr marL="0" indent="0">
              <a:lnSpc>
                <a:spcPct val="170000"/>
              </a:lnSpc>
              <a:spcBef>
                <a:spcPts val="0"/>
              </a:spcBef>
              <a:buFont typeface="Wingdings" pitchFamily="2" charset="2"/>
              <a:buNone/>
            </a:pPr>
            <a:r>
              <a:rPr lang="en-US" altLang="zh-CN" dirty="0"/>
              <a:t>a. </a:t>
            </a:r>
            <a:r>
              <a:rPr lang="en-US" altLang="zh-CN" dirty="0">
                <a:highlight>
                  <a:srgbClr val="FFFF00"/>
                </a:highlight>
              </a:rPr>
              <a:t>Reserved claims</a:t>
            </a:r>
            <a:r>
              <a:rPr lang="en-US" altLang="en-US" dirty="0">
                <a:highlight>
                  <a:srgbClr val="FFFF00"/>
                </a:highlight>
              </a:rPr>
              <a:t>（</a:t>
            </a:r>
            <a:r>
              <a:rPr lang="zh-CN" altLang="en-US" dirty="0">
                <a:highlight>
                  <a:srgbClr val="FFFF00"/>
                </a:highlight>
              </a:rPr>
              <a:t>保留），</a:t>
            </a:r>
            <a:r>
              <a:rPr lang="zh-CN" altLang="en-US" dirty="0"/>
              <a:t>它的含义就像是编程语言的保留字一样，属于</a:t>
            </a:r>
            <a:r>
              <a:rPr lang="en-US" altLang="zh-CN" dirty="0"/>
              <a:t>JWT</a:t>
            </a:r>
            <a:r>
              <a:rPr lang="zh-CN" altLang="en-US" dirty="0"/>
              <a:t>标准里面规定的一些</a:t>
            </a:r>
            <a:r>
              <a:rPr lang="en-US" altLang="zh-CN" dirty="0" err="1"/>
              <a:t>claim</a:t>
            </a:r>
            <a:r>
              <a:rPr lang="en-US" altLang="en-US" dirty="0" err="1"/>
              <a:t>。</a:t>
            </a:r>
            <a:r>
              <a:rPr lang="en-US" altLang="zh-CN" dirty="0" err="1"/>
              <a:t>JWT</a:t>
            </a:r>
            <a:r>
              <a:rPr lang="zh-CN" altLang="en-US" dirty="0"/>
              <a:t>标准里面定好的</a:t>
            </a:r>
            <a:r>
              <a:rPr lang="en-US" altLang="zh-CN" dirty="0"/>
              <a:t>claim</a:t>
            </a:r>
            <a:r>
              <a:rPr lang="zh-CN" altLang="en-US" dirty="0"/>
              <a:t>有：</a:t>
            </a:r>
          </a:p>
          <a:p>
            <a:pPr marL="0" indent="0">
              <a:lnSpc>
                <a:spcPct val="170000"/>
              </a:lnSpc>
              <a:spcBef>
                <a:spcPts val="0"/>
              </a:spcBef>
              <a:buFont typeface="Wingdings" pitchFamily="2" charset="2"/>
              <a:buNone/>
            </a:pPr>
            <a:r>
              <a:rPr lang="en-US" altLang="zh-CN" dirty="0" err="1"/>
              <a:t>iss</a:t>
            </a:r>
            <a:r>
              <a:rPr lang="en-US" altLang="zh-CN" dirty="0"/>
              <a:t>(</a:t>
            </a:r>
            <a:r>
              <a:rPr lang="en-US" altLang="zh-CN" dirty="0" err="1"/>
              <a:t>Issuser</a:t>
            </a:r>
            <a:r>
              <a:rPr lang="en-US" altLang="zh-CN" dirty="0"/>
              <a:t>)</a:t>
            </a:r>
            <a:r>
              <a:rPr lang="en-US" altLang="en-US" dirty="0"/>
              <a:t>：</a:t>
            </a:r>
            <a:r>
              <a:rPr lang="zh-CN" altLang="en-US" dirty="0"/>
              <a:t>代表这个</a:t>
            </a:r>
            <a:r>
              <a:rPr lang="en-US" altLang="zh-CN" dirty="0"/>
              <a:t>JWT</a:t>
            </a:r>
            <a:r>
              <a:rPr lang="zh-CN" altLang="en-US" dirty="0"/>
              <a:t>的签发主体；</a:t>
            </a:r>
          </a:p>
          <a:p>
            <a:pPr marL="0" indent="0">
              <a:lnSpc>
                <a:spcPct val="170000"/>
              </a:lnSpc>
              <a:spcBef>
                <a:spcPts val="0"/>
              </a:spcBef>
              <a:buFont typeface="Wingdings" pitchFamily="2" charset="2"/>
              <a:buNone/>
            </a:pPr>
            <a:r>
              <a:rPr lang="en-US" altLang="zh-CN" dirty="0">
                <a:highlight>
                  <a:srgbClr val="FFFF00"/>
                </a:highlight>
              </a:rPr>
              <a:t>sub(Subject)</a:t>
            </a:r>
            <a:r>
              <a:rPr lang="en-US" altLang="en-US" dirty="0">
                <a:highlight>
                  <a:srgbClr val="FFFF00"/>
                </a:highlight>
              </a:rPr>
              <a:t>：</a:t>
            </a:r>
            <a:r>
              <a:rPr lang="zh-CN" altLang="en-US" dirty="0">
                <a:highlight>
                  <a:srgbClr val="FFFF00"/>
                </a:highlight>
              </a:rPr>
              <a:t>代表这个</a:t>
            </a:r>
            <a:r>
              <a:rPr lang="en-US" altLang="zh-CN" dirty="0">
                <a:highlight>
                  <a:srgbClr val="FFFF00"/>
                </a:highlight>
              </a:rPr>
              <a:t>JWT</a:t>
            </a:r>
            <a:r>
              <a:rPr lang="zh-CN" altLang="en-US" dirty="0">
                <a:highlight>
                  <a:srgbClr val="FFFF00"/>
                </a:highlight>
              </a:rPr>
              <a:t>的主体，即它的所有人；</a:t>
            </a:r>
          </a:p>
          <a:p>
            <a:pPr marL="0" indent="0">
              <a:lnSpc>
                <a:spcPct val="170000"/>
              </a:lnSpc>
              <a:spcBef>
                <a:spcPts val="0"/>
              </a:spcBef>
              <a:buFont typeface="Wingdings" pitchFamily="2" charset="2"/>
              <a:buNone/>
            </a:pPr>
            <a:r>
              <a:rPr lang="en-US" altLang="zh-CN" dirty="0" err="1"/>
              <a:t>aud</a:t>
            </a:r>
            <a:r>
              <a:rPr lang="en-US" altLang="zh-CN" dirty="0"/>
              <a:t>(Audience)</a:t>
            </a:r>
            <a:r>
              <a:rPr lang="en-US" altLang="en-US" dirty="0"/>
              <a:t>：</a:t>
            </a:r>
            <a:r>
              <a:rPr lang="zh-CN" altLang="en-US" dirty="0"/>
              <a:t>代表这个</a:t>
            </a:r>
            <a:r>
              <a:rPr lang="en-US" altLang="zh-CN" dirty="0"/>
              <a:t>JWT</a:t>
            </a:r>
            <a:r>
              <a:rPr lang="zh-CN" altLang="en-US" dirty="0"/>
              <a:t>的接收对象；</a:t>
            </a:r>
          </a:p>
          <a:p>
            <a:pPr marL="0" indent="0">
              <a:lnSpc>
                <a:spcPct val="170000"/>
              </a:lnSpc>
              <a:spcBef>
                <a:spcPts val="0"/>
              </a:spcBef>
              <a:buFont typeface="Wingdings" pitchFamily="2" charset="2"/>
              <a:buNone/>
            </a:pPr>
            <a:r>
              <a:rPr lang="en-US" altLang="zh-CN" dirty="0" err="1"/>
              <a:t>exp</a:t>
            </a:r>
            <a:r>
              <a:rPr lang="en-US" altLang="zh-CN" dirty="0"/>
              <a:t>(Expiration time)</a:t>
            </a:r>
            <a:r>
              <a:rPr lang="en-US" altLang="en-US" dirty="0"/>
              <a:t>：</a:t>
            </a:r>
            <a:r>
              <a:rPr lang="zh-CN" altLang="en-US" dirty="0"/>
              <a:t>是一个时间戳，代表这个</a:t>
            </a:r>
            <a:r>
              <a:rPr lang="en-US" altLang="zh-CN" dirty="0"/>
              <a:t>JWT</a:t>
            </a:r>
            <a:r>
              <a:rPr lang="zh-CN" altLang="en-US" dirty="0"/>
              <a:t>的过期时间；</a:t>
            </a:r>
          </a:p>
          <a:p>
            <a:pPr marL="0" indent="0">
              <a:lnSpc>
                <a:spcPct val="170000"/>
              </a:lnSpc>
              <a:spcBef>
                <a:spcPts val="0"/>
              </a:spcBef>
              <a:buFont typeface="Wingdings" pitchFamily="2" charset="2"/>
              <a:buNone/>
            </a:pPr>
            <a:r>
              <a:rPr lang="en-US" altLang="zh-CN" dirty="0" err="1"/>
              <a:t>nbf</a:t>
            </a:r>
            <a:r>
              <a:rPr lang="en-US" altLang="zh-CN" dirty="0"/>
              <a:t>(Not Before)</a:t>
            </a:r>
            <a:r>
              <a:rPr lang="en-US" altLang="en-US" dirty="0"/>
              <a:t>：</a:t>
            </a:r>
            <a:r>
              <a:rPr lang="zh-CN" altLang="en-US" dirty="0"/>
              <a:t>是一个时间戳，代表这个</a:t>
            </a:r>
            <a:r>
              <a:rPr lang="en-US" altLang="zh-CN" dirty="0"/>
              <a:t>JWT</a:t>
            </a:r>
            <a:r>
              <a:rPr lang="zh-CN" altLang="en-US" dirty="0"/>
              <a:t>生效的开始时间，意味着在这个时间之前验证</a:t>
            </a:r>
            <a:r>
              <a:rPr lang="en-US" altLang="zh-CN" dirty="0"/>
              <a:t>JWT</a:t>
            </a:r>
            <a:r>
              <a:rPr lang="zh-CN" altLang="en-US" dirty="0"/>
              <a:t>是会失败的；</a:t>
            </a:r>
          </a:p>
          <a:p>
            <a:pPr marL="0" indent="0">
              <a:lnSpc>
                <a:spcPct val="170000"/>
              </a:lnSpc>
              <a:spcBef>
                <a:spcPts val="0"/>
              </a:spcBef>
              <a:buFont typeface="Wingdings" pitchFamily="2" charset="2"/>
              <a:buNone/>
            </a:pPr>
            <a:r>
              <a:rPr lang="en-US" altLang="zh-CN" dirty="0" err="1"/>
              <a:t>iat</a:t>
            </a:r>
            <a:r>
              <a:rPr lang="en-US" altLang="zh-CN" dirty="0"/>
              <a:t>(Issued at)</a:t>
            </a:r>
            <a:r>
              <a:rPr lang="en-US" altLang="en-US" dirty="0"/>
              <a:t>：</a:t>
            </a:r>
            <a:r>
              <a:rPr lang="zh-CN" altLang="en-US" dirty="0"/>
              <a:t>是一个时间戳，代表这个</a:t>
            </a:r>
            <a:r>
              <a:rPr lang="en-US" altLang="zh-CN" dirty="0"/>
              <a:t>JWT</a:t>
            </a:r>
            <a:r>
              <a:rPr lang="zh-CN" altLang="en-US" dirty="0"/>
              <a:t>的签发时间；</a:t>
            </a:r>
          </a:p>
          <a:p>
            <a:pPr marL="0" indent="0">
              <a:lnSpc>
                <a:spcPct val="170000"/>
              </a:lnSpc>
              <a:spcBef>
                <a:spcPts val="0"/>
              </a:spcBef>
              <a:buFont typeface="Wingdings" pitchFamily="2" charset="2"/>
              <a:buNone/>
            </a:pPr>
            <a:r>
              <a:rPr lang="en-US" altLang="zh-CN" dirty="0" err="1"/>
              <a:t>jti</a:t>
            </a:r>
            <a:r>
              <a:rPr lang="en-US" altLang="zh-CN" dirty="0"/>
              <a:t>(JWT ID)</a:t>
            </a:r>
            <a:r>
              <a:rPr lang="en-US" altLang="en-US" dirty="0"/>
              <a:t>：</a:t>
            </a:r>
            <a:r>
              <a:rPr lang="zh-CN" altLang="en-US" dirty="0"/>
              <a:t>是</a:t>
            </a:r>
            <a:r>
              <a:rPr lang="en-US" altLang="zh-CN" dirty="0"/>
              <a:t>JWT</a:t>
            </a:r>
            <a:r>
              <a:rPr lang="zh-CN" altLang="en-US" dirty="0"/>
              <a:t>的唯一标识。</a:t>
            </a:r>
          </a:p>
          <a:p>
            <a:pPr marL="0" indent="0">
              <a:lnSpc>
                <a:spcPct val="170000"/>
              </a:lnSpc>
              <a:spcBef>
                <a:spcPts val="0"/>
              </a:spcBef>
              <a:buFont typeface="Wingdings" pitchFamily="2" charset="2"/>
              <a:buNone/>
            </a:pPr>
            <a:endParaRPr lang="zh-CN" altLang="en-US" dirty="0"/>
          </a:p>
          <a:p>
            <a:pPr marL="0" indent="0">
              <a:lnSpc>
                <a:spcPct val="170000"/>
              </a:lnSpc>
              <a:spcBef>
                <a:spcPts val="0"/>
              </a:spcBef>
              <a:buFont typeface="Wingdings" pitchFamily="2" charset="2"/>
              <a:buNone/>
            </a:pPr>
            <a:r>
              <a:rPr lang="en-US" altLang="zh-CN" dirty="0"/>
              <a:t>b. Public claims</a:t>
            </a:r>
            <a:r>
              <a:rPr lang="en-US" altLang="en-US" dirty="0"/>
              <a:t>，</a:t>
            </a:r>
            <a:r>
              <a:rPr lang="zh-CN" altLang="en-US" dirty="0"/>
              <a:t>略（不重要）</a:t>
            </a:r>
          </a:p>
          <a:p>
            <a:pPr marL="0" indent="0">
              <a:lnSpc>
                <a:spcPct val="170000"/>
              </a:lnSpc>
              <a:spcBef>
                <a:spcPts val="0"/>
              </a:spcBef>
              <a:buFont typeface="Wingdings" pitchFamily="2" charset="2"/>
              <a:buNone/>
            </a:pPr>
            <a:r>
              <a:rPr lang="en-US" altLang="zh-CN" dirty="0"/>
              <a:t>c. Private claims</a:t>
            </a:r>
            <a:r>
              <a:rPr lang="en-US" altLang="en-US" dirty="0"/>
              <a:t>，</a:t>
            </a:r>
            <a:r>
              <a:rPr lang="zh-CN" altLang="en-US" dirty="0"/>
              <a:t>这个指的就是自定义的</a:t>
            </a:r>
            <a:r>
              <a:rPr lang="en-US" altLang="zh-CN" dirty="0"/>
              <a:t>claim</a:t>
            </a:r>
            <a:r>
              <a:rPr lang="en-US" altLang="en-US" dirty="0"/>
              <a:t>。</a:t>
            </a:r>
            <a:r>
              <a:rPr lang="zh-CN" altLang="en-US" dirty="0"/>
              <a:t>比如前面那个结构举例中的</a:t>
            </a:r>
            <a:r>
              <a:rPr lang="en-US" altLang="zh-CN" dirty="0"/>
              <a:t>admin</a:t>
            </a:r>
            <a:r>
              <a:rPr lang="zh-CN" altLang="en-US" dirty="0"/>
              <a:t>和</a:t>
            </a:r>
            <a:r>
              <a:rPr lang="en-US" altLang="zh-CN" dirty="0"/>
              <a:t>name</a:t>
            </a:r>
            <a:r>
              <a:rPr lang="zh-CN" altLang="en-US" dirty="0"/>
              <a:t>都属于自定的</a:t>
            </a:r>
            <a:r>
              <a:rPr lang="en-US" altLang="zh-CN" dirty="0"/>
              <a:t>claim</a:t>
            </a:r>
            <a:r>
              <a:rPr lang="en-US" altLang="en-US" dirty="0"/>
              <a:t>。</a:t>
            </a:r>
            <a:r>
              <a:rPr lang="zh-CN" altLang="en-US" dirty="0"/>
              <a:t>这些</a:t>
            </a:r>
            <a:r>
              <a:rPr lang="en-US" altLang="zh-CN" dirty="0"/>
              <a:t>claim</a:t>
            </a:r>
            <a:r>
              <a:rPr lang="zh-CN" altLang="en-US" dirty="0"/>
              <a:t>跟</a:t>
            </a:r>
            <a:r>
              <a:rPr lang="en-US" altLang="zh-CN" dirty="0"/>
              <a:t>JWT</a:t>
            </a:r>
            <a:r>
              <a:rPr lang="zh-CN" altLang="en-US" dirty="0"/>
              <a:t>标准规定的</a:t>
            </a:r>
            <a:r>
              <a:rPr lang="en-US" altLang="zh-CN" dirty="0"/>
              <a:t>claim</a:t>
            </a:r>
            <a:r>
              <a:rPr lang="zh-CN" altLang="en-US" dirty="0"/>
              <a:t>区别在于：</a:t>
            </a:r>
            <a:r>
              <a:rPr lang="en-US" altLang="zh-CN" dirty="0"/>
              <a:t>JWT</a:t>
            </a:r>
            <a:r>
              <a:rPr lang="zh-CN" altLang="en-US" dirty="0"/>
              <a:t>规定的</a:t>
            </a:r>
            <a:r>
              <a:rPr lang="en-US" altLang="zh-CN" dirty="0" err="1"/>
              <a:t>claim</a:t>
            </a:r>
            <a:r>
              <a:rPr lang="en-US" altLang="en-US" dirty="0" err="1"/>
              <a:t>，</a:t>
            </a:r>
            <a:r>
              <a:rPr lang="en-US" altLang="zh-CN" dirty="0" err="1"/>
              <a:t>JWT</a:t>
            </a:r>
            <a:r>
              <a:rPr lang="zh-CN" altLang="en-US" dirty="0"/>
              <a:t>的接收方在拿到</a:t>
            </a:r>
            <a:r>
              <a:rPr lang="en-US" altLang="zh-CN" dirty="0"/>
              <a:t>JWT</a:t>
            </a:r>
            <a:r>
              <a:rPr lang="zh-CN" altLang="en-US" dirty="0"/>
              <a:t>之后，都知道怎么对这些标准的</a:t>
            </a:r>
            <a:r>
              <a:rPr lang="en-US" altLang="zh-CN" dirty="0"/>
              <a:t>claim</a:t>
            </a:r>
            <a:r>
              <a:rPr lang="zh-CN" altLang="en-US" dirty="0"/>
              <a:t>进行验证；而</a:t>
            </a:r>
            <a:r>
              <a:rPr lang="en-US" altLang="zh-CN" dirty="0"/>
              <a:t>private claims</a:t>
            </a:r>
            <a:r>
              <a:rPr lang="zh-CN" altLang="en-US" dirty="0"/>
              <a:t>不会验证，除非明确告诉接收方要对这些</a:t>
            </a:r>
            <a:r>
              <a:rPr lang="en-US" altLang="zh-CN" dirty="0"/>
              <a:t>claim</a:t>
            </a:r>
            <a:r>
              <a:rPr lang="zh-CN" altLang="en-US" dirty="0"/>
              <a:t>进行验证以及规则才行。</a:t>
            </a:r>
          </a:p>
        </p:txBody>
      </p:sp>
    </p:spTree>
    <p:extLst>
      <p:ext uri="{BB962C8B-B14F-4D97-AF65-F5344CB8AC3E}">
        <p14:creationId xmlns:p14="http://schemas.microsoft.com/office/powerpoint/2010/main" val="349144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r>
              <a:rPr lang="en-US" altLang="zh-CN" sz="2400" b="1" dirty="0">
                <a:solidFill>
                  <a:schemeClr val="bg1"/>
                </a:solidFill>
                <a:latin typeface="微软雅黑" panose="020B0503020204020204" pitchFamily="34" charset="-122"/>
                <a:ea typeface="微软雅黑" panose="020B0503020204020204" pitchFamily="34" charset="-122"/>
              </a:rPr>
              <a:t>JWT</a:t>
            </a:r>
            <a:r>
              <a:rPr lang="zh-CN" altLang="en-US" sz="2400" b="1" dirty="0">
                <a:solidFill>
                  <a:schemeClr val="bg1"/>
                </a:solidFill>
                <a:latin typeface="微软雅黑" panose="020B0503020204020204" pitchFamily="34" charset="-122"/>
                <a:ea typeface="微软雅黑" panose="020B0503020204020204" pitchFamily="34" charset="-122"/>
              </a:rPr>
              <a:t>介绍</a:t>
            </a:r>
          </a:p>
        </p:txBody>
      </p:sp>
      <p:sp>
        <p:nvSpPr>
          <p:cNvPr id="6" name="矩形 5"/>
          <p:cNvSpPr/>
          <p:nvPr/>
        </p:nvSpPr>
        <p:spPr>
          <a:xfrm>
            <a:off x="0" y="1073427"/>
            <a:ext cx="21796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735497" y="1073426"/>
            <a:ext cx="2858307"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TextBox 89"/>
          <p:cNvSpPr txBox="1"/>
          <p:nvPr/>
        </p:nvSpPr>
        <p:spPr>
          <a:xfrm>
            <a:off x="1051890" y="1065798"/>
            <a:ext cx="2541913" cy="369332"/>
          </a:xfrm>
          <a:prstGeom prst="rect">
            <a:avLst/>
          </a:prstGeom>
          <a:noFill/>
        </p:spPr>
        <p:txBody>
          <a:bodyPr wrap="squar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JWT</a:t>
            </a:r>
            <a:r>
              <a:rPr lang="zh-CN" altLang="en-US" dirty="0">
                <a:solidFill>
                  <a:schemeClr val="bg1"/>
                </a:solidFill>
                <a:latin typeface="微软雅黑" panose="020B0503020204020204" pitchFamily="34" charset="-122"/>
                <a:ea typeface="微软雅黑" panose="020B0503020204020204" pitchFamily="34" charset="-122"/>
              </a:rPr>
              <a:t>结构：</a:t>
            </a:r>
            <a:r>
              <a:rPr lang="en-US" altLang="zh-CN" dirty="0">
                <a:solidFill>
                  <a:schemeClr val="bg1"/>
                </a:solidFill>
                <a:latin typeface="微软雅黑" panose="020B0503020204020204" pitchFamily="34" charset="-122"/>
                <a:ea typeface="微软雅黑" panose="020B0503020204020204" pitchFamily="34" charset="-122"/>
              </a:rPr>
              <a:t>signature</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1" name="内容占位符 2"/>
          <p:cNvSpPr txBox="1">
            <a:spLocks/>
          </p:cNvSpPr>
          <p:nvPr/>
        </p:nvSpPr>
        <p:spPr>
          <a:xfrm>
            <a:off x="143722" y="1697665"/>
            <a:ext cx="11892333" cy="4713768"/>
          </a:xfrm>
          <a:prstGeom prst="rect">
            <a:avLst/>
          </a:prstGeom>
        </p:spPr>
        <p:txBody>
          <a:bodyPr/>
          <a:lstStyle>
            <a:lvl1pPr marL="274320" indent="-228600" algn="l" defTabSz="914400" rtl="0" eaLnBrk="1" latinLnBrk="0" hangingPunct="1">
              <a:lnSpc>
                <a:spcPct val="90000"/>
              </a:lnSpc>
              <a:spcBef>
                <a:spcPts val="1800"/>
              </a:spcBef>
              <a:buClr>
                <a:schemeClr val="tx2"/>
              </a:buClr>
              <a:buSzPct val="80000"/>
              <a:buFont typeface="Wingdings" pitchFamily="2" charset="2"/>
              <a:buChar char="§"/>
              <a:defRPr lang="zh-CN" sz="2000" kern="1200">
                <a:solidFill>
                  <a:schemeClr val="tx2"/>
                </a:solidFill>
                <a:latin typeface="Microsoft YaHei" panose="020B0503020204020204" pitchFamily="34" charset="-122"/>
                <a:ea typeface="Microsoft YaHei" panose="020B0503020204020204" pitchFamily="34" charset="-122"/>
                <a:cs typeface="+mn-cs"/>
              </a:defRPr>
            </a:lvl1pPr>
            <a:lvl2pPr marL="594360" indent="-228600" algn="l" defTabSz="914400" rtl="0" eaLnBrk="1" latinLnBrk="0" hangingPunct="1">
              <a:lnSpc>
                <a:spcPct val="90000"/>
              </a:lnSpc>
              <a:spcBef>
                <a:spcPts val="1000"/>
              </a:spcBef>
              <a:buClr>
                <a:schemeClr val="tx2"/>
              </a:buClr>
              <a:buSzPct val="80000"/>
              <a:buFont typeface="Wingdings" pitchFamily="2" charset="2"/>
              <a:buChar char="§"/>
              <a:defRPr lang="zh-CN" sz="1800" kern="1200">
                <a:solidFill>
                  <a:schemeClr val="tx2"/>
                </a:solidFill>
                <a:latin typeface="Microsoft YaHei" panose="020B0503020204020204" pitchFamily="34" charset="-122"/>
                <a:ea typeface="Microsoft YaHei" panose="020B0503020204020204" pitchFamily="34" charset="-122"/>
                <a:cs typeface="+mn-cs"/>
              </a:defRPr>
            </a:lvl2pPr>
            <a:lvl3pPr marL="914400" indent="-228600" algn="l" defTabSz="914400" rtl="0" eaLnBrk="1" latinLnBrk="0" hangingPunct="1">
              <a:lnSpc>
                <a:spcPct val="90000"/>
              </a:lnSpc>
              <a:spcBef>
                <a:spcPts val="800"/>
              </a:spcBef>
              <a:buClr>
                <a:schemeClr val="tx2"/>
              </a:buClr>
              <a:buSzPct val="80000"/>
              <a:buFont typeface="Wingdings" pitchFamily="2" charset="2"/>
              <a:buChar char="§"/>
              <a:defRPr lang="zh-CN" sz="1600" kern="1200">
                <a:solidFill>
                  <a:schemeClr val="tx2"/>
                </a:solidFill>
                <a:latin typeface="Microsoft YaHei" panose="020B0503020204020204" pitchFamily="34" charset="-122"/>
                <a:ea typeface="Microsoft YaHei" panose="020B0503020204020204" pitchFamily="34" charset="-122"/>
                <a:cs typeface="+mn-cs"/>
              </a:defRPr>
            </a:lvl3pPr>
            <a:lvl4pPr marL="123444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4pPr>
            <a:lvl5pPr marL="155448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5pPr>
            <a:lvl6pPr marL="1874520" indent="-228600" algn="l" defTabSz="914400" rtl="0" eaLnBrk="1" latinLnBrk="0" hangingPunct="1">
              <a:lnSpc>
                <a:spcPct val="90000"/>
              </a:lnSpc>
              <a:spcBef>
                <a:spcPts val="800"/>
              </a:spcBef>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6pPr>
            <a:lvl7pPr marL="219456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7pPr>
            <a:lvl8pPr marL="251460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8pPr>
            <a:lvl9pPr marL="283464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9pPr>
          </a:lstStyle>
          <a:p>
            <a:pPr marL="0" indent="0">
              <a:lnSpc>
                <a:spcPct val="150000"/>
              </a:lnSpc>
              <a:spcBef>
                <a:spcPts val="0"/>
              </a:spcBef>
              <a:buFont typeface="Wingdings" pitchFamily="2" charset="2"/>
              <a:buNone/>
            </a:pPr>
            <a:r>
              <a:rPr lang="en-US" altLang="zh-CN" dirty="0">
                <a:highlight>
                  <a:srgbClr val="FFFF00"/>
                </a:highlight>
              </a:rPr>
              <a:t>Signature(</a:t>
            </a:r>
            <a:r>
              <a:rPr lang="zh-CN" altLang="en-US" dirty="0">
                <a:highlight>
                  <a:srgbClr val="FFFF00"/>
                </a:highlight>
              </a:rPr>
              <a:t>签名</a:t>
            </a:r>
            <a:r>
              <a:rPr lang="en-US" altLang="zh-CN" dirty="0">
                <a:highlight>
                  <a:srgbClr val="FFFF00"/>
                </a:highlight>
              </a:rPr>
              <a:t>)</a:t>
            </a:r>
            <a:r>
              <a:rPr lang="zh-CN" altLang="en-US" dirty="0"/>
              <a:t>是把</a:t>
            </a:r>
            <a:r>
              <a:rPr lang="en-US" altLang="zh-CN" dirty="0"/>
              <a:t>header</a:t>
            </a:r>
            <a:r>
              <a:rPr lang="zh-CN" altLang="en-US" dirty="0"/>
              <a:t>和</a:t>
            </a:r>
            <a:r>
              <a:rPr lang="en-US" altLang="zh-CN" dirty="0"/>
              <a:t>payload</a:t>
            </a:r>
            <a:r>
              <a:rPr lang="zh-CN" altLang="en-US" dirty="0"/>
              <a:t>对应的</a:t>
            </a:r>
            <a:r>
              <a:rPr lang="en-US" altLang="zh-CN" dirty="0" err="1"/>
              <a:t>json</a:t>
            </a:r>
            <a:r>
              <a:rPr lang="zh-CN" altLang="en-US" dirty="0"/>
              <a:t>结构进行</a:t>
            </a:r>
            <a:r>
              <a:rPr lang="en-US" altLang="zh-CN" dirty="0"/>
              <a:t>base64url</a:t>
            </a:r>
            <a:r>
              <a:rPr lang="zh-CN" altLang="en-US" dirty="0"/>
              <a:t>编码之后得到的两个串用英文句点号拼接起来，然后根据</a:t>
            </a:r>
            <a:r>
              <a:rPr lang="en-US" altLang="zh-CN" dirty="0"/>
              <a:t>header</a:t>
            </a:r>
            <a:r>
              <a:rPr lang="zh-CN" altLang="en-US" dirty="0"/>
              <a:t>里面</a:t>
            </a:r>
            <a:r>
              <a:rPr lang="en-US" altLang="zh-CN" dirty="0" err="1"/>
              <a:t>alg</a:t>
            </a:r>
            <a:r>
              <a:rPr lang="zh-CN" altLang="en-US" dirty="0"/>
              <a:t>指定的签名算法生成出来的。算法不同，签名结果不同，但是不同的算法最终要解决的问题是一样的。以</a:t>
            </a:r>
            <a:r>
              <a:rPr lang="en-US" altLang="zh-CN" dirty="0" err="1"/>
              <a:t>alg</a:t>
            </a:r>
            <a:r>
              <a:rPr lang="en-US" altLang="zh-CN" dirty="0"/>
              <a:t>: HS256</a:t>
            </a:r>
            <a:r>
              <a:rPr lang="zh-CN" altLang="en-US" dirty="0"/>
              <a:t>为例来说明前面的签名如何来得到。按照前面</a:t>
            </a:r>
            <a:r>
              <a:rPr lang="en-US" altLang="zh-CN" dirty="0" err="1"/>
              <a:t>alg</a:t>
            </a:r>
            <a:r>
              <a:rPr lang="zh-CN" altLang="en-US" dirty="0"/>
              <a:t>可用值的说明，</a:t>
            </a:r>
            <a:r>
              <a:rPr lang="en-US" altLang="zh-CN" dirty="0"/>
              <a:t>HS256</a:t>
            </a:r>
            <a:r>
              <a:rPr lang="zh-CN" altLang="en-US" dirty="0"/>
              <a:t>其实包含的是两种算法：</a:t>
            </a:r>
            <a:r>
              <a:rPr lang="en-US" altLang="zh-CN" dirty="0"/>
              <a:t>HMAC</a:t>
            </a:r>
            <a:r>
              <a:rPr lang="zh-CN" altLang="en-US" dirty="0"/>
              <a:t>算法和</a:t>
            </a:r>
            <a:r>
              <a:rPr lang="en-US" altLang="zh-CN" dirty="0"/>
              <a:t>SHA256</a:t>
            </a:r>
            <a:r>
              <a:rPr lang="zh-CN" altLang="en-US" dirty="0"/>
              <a:t>算法，前者用于生成摘要，后者用于对摘要进行数字签名。这两个算法也可以用</a:t>
            </a:r>
            <a:r>
              <a:rPr lang="en-US" altLang="zh-CN" dirty="0"/>
              <a:t>HMACSHA256</a:t>
            </a:r>
            <a:r>
              <a:rPr lang="zh-CN" altLang="en-US" dirty="0"/>
              <a:t>来统称。运用</a:t>
            </a:r>
            <a:r>
              <a:rPr lang="en-US" altLang="zh-CN" dirty="0"/>
              <a:t>HMACSHA256</a:t>
            </a:r>
            <a:r>
              <a:rPr lang="zh-CN" altLang="en-US" dirty="0"/>
              <a:t>实现</a:t>
            </a:r>
            <a:r>
              <a:rPr lang="en-US" altLang="zh-CN" dirty="0"/>
              <a:t>signature</a:t>
            </a:r>
            <a:r>
              <a:rPr lang="zh-CN" altLang="en-US" dirty="0"/>
              <a:t>的算法是：</a:t>
            </a:r>
          </a:p>
        </p:txBody>
      </p:sp>
      <p:pic>
        <p:nvPicPr>
          <p:cNvPr id="12" name="图片 11"/>
          <p:cNvPicPr>
            <a:picLocks noChangeAspect="1"/>
          </p:cNvPicPr>
          <p:nvPr/>
        </p:nvPicPr>
        <p:blipFill>
          <a:blip r:embed="rId2"/>
          <a:stretch>
            <a:fillRect/>
          </a:stretch>
        </p:blipFill>
        <p:spPr>
          <a:xfrm>
            <a:off x="1790168" y="4188829"/>
            <a:ext cx="8123738" cy="2084380"/>
          </a:xfrm>
          <a:prstGeom prst="rect">
            <a:avLst/>
          </a:prstGeom>
        </p:spPr>
      </p:pic>
    </p:spTree>
    <p:extLst>
      <p:ext uri="{BB962C8B-B14F-4D97-AF65-F5344CB8AC3E}">
        <p14:creationId xmlns:p14="http://schemas.microsoft.com/office/powerpoint/2010/main" val="1925432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r>
              <a:rPr lang="en-US" altLang="zh-CN" sz="2400" b="1" dirty="0">
                <a:solidFill>
                  <a:schemeClr val="bg1"/>
                </a:solidFill>
                <a:latin typeface="微软雅黑" panose="020B0503020204020204" pitchFamily="34" charset="-122"/>
                <a:ea typeface="微软雅黑" panose="020B0503020204020204" pitchFamily="34" charset="-122"/>
              </a:rPr>
              <a:t>JWT</a:t>
            </a:r>
            <a:r>
              <a:rPr lang="zh-CN" altLang="en-US" sz="2400" b="1" dirty="0">
                <a:solidFill>
                  <a:schemeClr val="bg1"/>
                </a:solidFill>
                <a:latin typeface="微软雅黑" panose="020B0503020204020204" pitchFamily="34" charset="-122"/>
                <a:ea typeface="微软雅黑" panose="020B0503020204020204" pitchFamily="34" charset="-122"/>
              </a:rPr>
              <a:t>介绍</a:t>
            </a:r>
          </a:p>
        </p:txBody>
      </p:sp>
      <p:sp>
        <p:nvSpPr>
          <p:cNvPr id="6" name="矩形 5"/>
          <p:cNvSpPr/>
          <p:nvPr/>
        </p:nvSpPr>
        <p:spPr>
          <a:xfrm>
            <a:off x="0" y="1073427"/>
            <a:ext cx="21796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735497" y="1073426"/>
            <a:ext cx="2858307"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TextBox 89"/>
          <p:cNvSpPr txBox="1"/>
          <p:nvPr/>
        </p:nvSpPr>
        <p:spPr>
          <a:xfrm>
            <a:off x="1051890" y="1065798"/>
            <a:ext cx="2541913" cy="369332"/>
          </a:xfrm>
          <a:prstGeom prst="rect">
            <a:avLst/>
          </a:prstGeom>
          <a:noFill/>
        </p:spPr>
        <p:txBody>
          <a:bodyPr wrap="squar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JWT</a:t>
            </a:r>
            <a:r>
              <a:rPr lang="zh-CN" altLang="en-US" dirty="0">
                <a:solidFill>
                  <a:schemeClr val="bg1"/>
                </a:solidFill>
                <a:latin typeface="微软雅黑" panose="020B0503020204020204" pitchFamily="34" charset="-122"/>
                <a:ea typeface="微软雅黑" panose="020B0503020204020204" pitchFamily="34" charset="-122"/>
              </a:rPr>
              <a:t>结构：</a:t>
            </a:r>
            <a:r>
              <a:rPr lang="en-US" altLang="zh-CN" dirty="0">
                <a:solidFill>
                  <a:schemeClr val="bg1"/>
                </a:solidFill>
                <a:latin typeface="微软雅黑" panose="020B0503020204020204" pitchFamily="34" charset="-122"/>
                <a:ea typeface="微软雅黑" panose="020B0503020204020204" pitchFamily="34" charset="-122"/>
              </a:rPr>
              <a:t>signature</a:t>
            </a:r>
            <a:endParaRPr lang="zh-CN" altLang="en-US" dirty="0">
              <a:solidFill>
                <a:schemeClr val="bg1"/>
              </a:solidFill>
              <a:latin typeface="微软雅黑" panose="020B0503020204020204" pitchFamily="34" charset="-122"/>
              <a:ea typeface="微软雅黑" panose="020B0503020204020204" pitchFamily="34" charset="-122"/>
            </a:endParaRPr>
          </a:p>
        </p:txBody>
      </p:sp>
      <p:pic>
        <p:nvPicPr>
          <p:cNvPr id="10" name="图片 9"/>
          <p:cNvPicPr>
            <a:picLocks noChangeAspect="1"/>
          </p:cNvPicPr>
          <p:nvPr/>
        </p:nvPicPr>
        <p:blipFill>
          <a:blip r:embed="rId2"/>
          <a:stretch>
            <a:fillRect/>
          </a:stretch>
        </p:blipFill>
        <p:spPr>
          <a:xfrm>
            <a:off x="1307929" y="1663310"/>
            <a:ext cx="7656596" cy="4546104"/>
          </a:xfrm>
          <a:prstGeom prst="rect">
            <a:avLst/>
          </a:prstGeom>
        </p:spPr>
      </p:pic>
    </p:spTree>
    <p:extLst>
      <p:ext uri="{BB962C8B-B14F-4D97-AF65-F5344CB8AC3E}">
        <p14:creationId xmlns:p14="http://schemas.microsoft.com/office/powerpoint/2010/main" val="3962328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r>
              <a:rPr lang="en-US" altLang="zh-CN" sz="2400" b="1" dirty="0">
                <a:solidFill>
                  <a:schemeClr val="bg1"/>
                </a:solidFill>
                <a:latin typeface="微软雅黑" panose="020B0503020204020204" pitchFamily="34" charset="-122"/>
                <a:ea typeface="微软雅黑" panose="020B0503020204020204" pitchFamily="34" charset="-122"/>
              </a:rPr>
              <a:t>JWT</a:t>
            </a:r>
            <a:r>
              <a:rPr lang="zh-CN" altLang="en-US" sz="2400" b="1" dirty="0">
                <a:solidFill>
                  <a:schemeClr val="bg1"/>
                </a:solidFill>
                <a:latin typeface="微软雅黑" panose="020B0503020204020204" pitchFamily="34" charset="-122"/>
                <a:ea typeface="微软雅黑" panose="020B0503020204020204" pitchFamily="34" charset="-122"/>
              </a:rPr>
              <a:t>介绍</a:t>
            </a:r>
          </a:p>
        </p:txBody>
      </p:sp>
      <p:sp>
        <p:nvSpPr>
          <p:cNvPr id="6" name="矩形 5"/>
          <p:cNvSpPr/>
          <p:nvPr/>
        </p:nvSpPr>
        <p:spPr>
          <a:xfrm>
            <a:off x="0" y="1073427"/>
            <a:ext cx="21796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735498" y="1073426"/>
            <a:ext cx="2179674"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TextBox 89"/>
          <p:cNvSpPr txBox="1"/>
          <p:nvPr/>
        </p:nvSpPr>
        <p:spPr>
          <a:xfrm>
            <a:off x="1051890" y="1065798"/>
            <a:ext cx="1863281" cy="369332"/>
          </a:xfrm>
          <a:prstGeom prst="rect">
            <a:avLst/>
          </a:prstGeom>
          <a:noFill/>
        </p:spPr>
        <p:txBody>
          <a:bodyPr wrap="squar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JWT</a:t>
            </a:r>
            <a:r>
              <a:rPr lang="zh-CN" altLang="en-US" dirty="0">
                <a:solidFill>
                  <a:schemeClr val="bg1"/>
                </a:solidFill>
                <a:latin typeface="微软雅黑" panose="020B0503020204020204" pitchFamily="34" charset="-122"/>
                <a:ea typeface="微软雅黑" panose="020B0503020204020204" pitchFamily="34" charset="-122"/>
              </a:rPr>
              <a:t>的验证过程</a:t>
            </a:r>
          </a:p>
        </p:txBody>
      </p:sp>
      <p:sp>
        <p:nvSpPr>
          <p:cNvPr id="10" name="内容占位符 2"/>
          <p:cNvSpPr txBox="1">
            <a:spLocks/>
          </p:cNvSpPr>
          <p:nvPr/>
        </p:nvSpPr>
        <p:spPr>
          <a:xfrm>
            <a:off x="133091" y="1708297"/>
            <a:ext cx="11881700" cy="4681870"/>
          </a:xfrm>
          <a:prstGeom prst="rect">
            <a:avLst/>
          </a:prstGeom>
        </p:spPr>
        <p:txBody>
          <a:bodyPr/>
          <a:lstStyle>
            <a:lvl1pPr marL="274320" indent="-228600" algn="l" defTabSz="914400" rtl="0" eaLnBrk="1" latinLnBrk="0" hangingPunct="1">
              <a:lnSpc>
                <a:spcPct val="90000"/>
              </a:lnSpc>
              <a:spcBef>
                <a:spcPts val="1800"/>
              </a:spcBef>
              <a:buClr>
                <a:schemeClr val="tx2"/>
              </a:buClr>
              <a:buSzPct val="80000"/>
              <a:buFont typeface="Wingdings" pitchFamily="2" charset="2"/>
              <a:buChar char="§"/>
              <a:defRPr lang="zh-CN" sz="2000" kern="1200">
                <a:solidFill>
                  <a:schemeClr val="tx2"/>
                </a:solidFill>
                <a:latin typeface="Microsoft YaHei" panose="020B0503020204020204" pitchFamily="34" charset="-122"/>
                <a:ea typeface="Microsoft YaHei" panose="020B0503020204020204" pitchFamily="34" charset="-122"/>
                <a:cs typeface="+mn-cs"/>
              </a:defRPr>
            </a:lvl1pPr>
            <a:lvl2pPr marL="594360" indent="-228600" algn="l" defTabSz="914400" rtl="0" eaLnBrk="1" latinLnBrk="0" hangingPunct="1">
              <a:lnSpc>
                <a:spcPct val="90000"/>
              </a:lnSpc>
              <a:spcBef>
                <a:spcPts val="1000"/>
              </a:spcBef>
              <a:buClr>
                <a:schemeClr val="tx2"/>
              </a:buClr>
              <a:buSzPct val="80000"/>
              <a:buFont typeface="Wingdings" pitchFamily="2" charset="2"/>
              <a:buChar char="§"/>
              <a:defRPr lang="zh-CN" sz="1800" kern="1200">
                <a:solidFill>
                  <a:schemeClr val="tx2"/>
                </a:solidFill>
                <a:latin typeface="Microsoft YaHei" panose="020B0503020204020204" pitchFamily="34" charset="-122"/>
                <a:ea typeface="Microsoft YaHei" panose="020B0503020204020204" pitchFamily="34" charset="-122"/>
                <a:cs typeface="+mn-cs"/>
              </a:defRPr>
            </a:lvl2pPr>
            <a:lvl3pPr marL="914400" indent="-228600" algn="l" defTabSz="914400" rtl="0" eaLnBrk="1" latinLnBrk="0" hangingPunct="1">
              <a:lnSpc>
                <a:spcPct val="90000"/>
              </a:lnSpc>
              <a:spcBef>
                <a:spcPts val="800"/>
              </a:spcBef>
              <a:buClr>
                <a:schemeClr val="tx2"/>
              </a:buClr>
              <a:buSzPct val="80000"/>
              <a:buFont typeface="Wingdings" pitchFamily="2" charset="2"/>
              <a:buChar char="§"/>
              <a:defRPr lang="zh-CN" sz="1600" kern="1200">
                <a:solidFill>
                  <a:schemeClr val="tx2"/>
                </a:solidFill>
                <a:latin typeface="Microsoft YaHei" panose="020B0503020204020204" pitchFamily="34" charset="-122"/>
                <a:ea typeface="Microsoft YaHei" panose="020B0503020204020204" pitchFamily="34" charset="-122"/>
                <a:cs typeface="+mn-cs"/>
              </a:defRPr>
            </a:lvl3pPr>
            <a:lvl4pPr marL="123444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4pPr>
            <a:lvl5pPr marL="155448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5pPr>
            <a:lvl6pPr marL="1874520" indent="-228600" algn="l" defTabSz="914400" rtl="0" eaLnBrk="1" latinLnBrk="0" hangingPunct="1">
              <a:lnSpc>
                <a:spcPct val="90000"/>
              </a:lnSpc>
              <a:spcBef>
                <a:spcPts val="800"/>
              </a:spcBef>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6pPr>
            <a:lvl7pPr marL="219456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7pPr>
            <a:lvl8pPr marL="251460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8pPr>
            <a:lvl9pPr marL="283464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9pPr>
          </a:lstStyle>
          <a:p>
            <a:pPr marL="0" indent="0">
              <a:lnSpc>
                <a:spcPct val="150000"/>
              </a:lnSpc>
              <a:spcBef>
                <a:spcPts val="0"/>
              </a:spcBef>
              <a:buFont typeface="Wingdings" pitchFamily="2" charset="2"/>
              <a:buNone/>
            </a:pPr>
            <a:r>
              <a:rPr lang="en-US" altLang="zh-CN" dirty="0"/>
              <a:t>JWT</a:t>
            </a:r>
            <a:r>
              <a:rPr lang="zh-CN" altLang="en-US" dirty="0"/>
              <a:t>的验证规则主要包括签名验证和</a:t>
            </a:r>
            <a:r>
              <a:rPr lang="en-US" altLang="zh-CN" dirty="0"/>
              <a:t>payload</a:t>
            </a:r>
            <a:r>
              <a:rPr lang="zh-CN" altLang="en-US" dirty="0"/>
              <a:t>里面各个标准</a:t>
            </a:r>
            <a:r>
              <a:rPr lang="en-US" altLang="zh-CN" dirty="0"/>
              <a:t>claim</a:t>
            </a:r>
            <a:r>
              <a:rPr lang="zh-CN" altLang="en-US" dirty="0"/>
              <a:t>的验证逻辑介绍。只有验证成功的</a:t>
            </a:r>
            <a:r>
              <a:rPr lang="en-US" altLang="zh-CN" dirty="0"/>
              <a:t>JWT</a:t>
            </a:r>
            <a:r>
              <a:rPr lang="zh-CN" altLang="en-US" dirty="0"/>
              <a:t>，才能当做有效的凭证来使用。</a:t>
            </a:r>
            <a:endParaRPr lang="en-US" altLang="zh-CN" dirty="0"/>
          </a:p>
          <a:p>
            <a:pPr marL="0" indent="0">
              <a:lnSpc>
                <a:spcPct val="150000"/>
              </a:lnSpc>
              <a:spcBef>
                <a:spcPts val="0"/>
              </a:spcBef>
              <a:buFont typeface="Wingdings" pitchFamily="2" charset="2"/>
              <a:buNone/>
            </a:pPr>
            <a:endParaRPr lang="zh-CN" altLang="en-US" dirty="0"/>
          </a:p>
          <a:p>
            <a:pPr marL="0" indent="0">
              <a:lnSpc>
                <a:spcPct val="150000"/>
              </a:lnSpc>
              <a:spcBef>
                <a:spcPts val="0"/>
              </a:spcBef>
              <a:buFont typeface="Wingdings" pitchFamily="2" charset="2"/>
              <a:buNone/>
            </a:pPr>
            <a:r>
              <a:rPr lang="zh-CN" altLang="en-US" dirty="0">
                <a:highlight>
                  <a:srgbClr val="FFFF00"/>
                </a:highlight>
              </a:rPr>
              <a:t>签名验证</a:t>
            </a:r>
            <a:r>
              <a:rPr lang="en-US" altLang="zh-CN" dirty="0">
                <a:highlight>
                  <a:srgbClr val="FFFF00"/>
                </a:highlight>
              </a:rPr>
              <a:t>:</a:t>
            </a:r>
          </a:p>
          <a:p>
            <a:pPr marL="0" indent="0">
              <a:lnSpc>
                <a:spcPct val="150000"/>
              </a:lnSpc>
              <a:spcBef>
                <a:spcPts val="0"/>
              </a:spcBef>
              <a:buFont typeface="Wingdings" pitchFamily="2" charset="2"/>
              <a:buNone/>
            </a:pPr>
            <a:r>
              <a:rPr lang="zh-CN" altLang="en-US" dirty="0"/>
              <a:t>当接收方接收到一个</a:t>
            </a:r>
            <a:r>
              <a:rPr lang="en-US" altLang="zh-CN" dirty="0"/>
              <a:t>JWT</a:t>
            </a:r>
            <a:r>
              <a:rPr lang="zh-CN" altLang="en-US" dirty="0"/>
              <a:t>的时候，首先要对这个</a:t>
            </a:r>
            <a:r>
              <a:rPr lang="en-US" altLang="zh-CN" dirty="0"/>
              <a:t>JWT</a:t>
            </a:r>
            <a:r>
              <a:rPr lang="zh-CN" altLang="en-US" dirty="0"/>
              <a:t>的完整性进行验证，这个就是签名认证。它验证的方法其实很简单，只要把</a:t>
            </a:r>
            <a:r>
              <a:rPr lang="en-US" altLang="zh-CN" dirty="0"/>
              <a:t>header</a:t>
            </a:r>
            <a:r>
              <a:rPr lang="zh-CN" altLang="en-US" dirty="0"/>
              <a:t>做</a:t>
            </a:r>
            <a:r>
              <a:rPr lang="en-US" altLang="zh-CN" dirty="0"/>
              <a:t>base64url</a:t>
            </a:r>
            <a:r>
              <a:rPr lang="zh-CN" altLang="en-US" dirty="0"/>
              <a:t>解码，就能知道</a:t>
            </a:r>
            <a:r>
              <a:rPr lang="en-US" altLang="zh-CN" dirty="0"/>
              <a:t>JWT</a:t>
            </a:r>
            <a:r>
              <a:rPr lang="zh-CN" altLang="en-US" dirty="0"/>
              <a:t>用的什么算法做的签名，然后用这个算法，再次用同样的逻辑对</a:t>
            </a:r>
            <a:r>
              <a:rPr lang="en-US" altLang="zh-CN" dirty="0"/>
              <a:t>header</a:t>
            </a:r>
            <a:r>
              <a:rPr lang="zh-CN" altLang="en-US" dirty="0"/>
              <a:t>和</a:t>
            </a:r>
            <a:r>
              <a:rPr lang="en-US" altLang="zh-CN" dirty="0"/>
              <a:t>payload</a:t>
            </a:r>
            <a:r>
              <a:rPr lang="zh-CN" altLang="en-US" dirty="0"/>
              <a:t>做一次签名，并比较这个签名是否与</a:t>
            </a:r>
            <a:r>
              <a:rPr lang="en-US" altLang="zh-CN" dirty="0"/>
              <a:t>JWT</a:t>
            </a:r>
            <a:r>
              <a:rPr lang="zh-CN" altLang="en-US" dirty="0"/>
              <a:t>本身包含的第三个部分的串是否完全相同，只要不同，就可以认为这个</a:t>
            </a:r>
            <a:r>
              <a:rPr lang="en-US" altLang="zh-CN" dirty="0"/>
              <a:t>JWT</a:t>
            </a:r>
            <a:r>
              <a:rPr lang="zh-CN" altLang="en-US" dirty="0"/>
              <a:t>是一个被篡改过的串，自然就属于验证失败了。</a:t>
            </a:r>
            <a:r>
              <a:rPr lang="zh-CN" altLang="en-US" dirty="0">
                <a:highlight>
                  <a:srgbClr val="FFFF00"/>
                </a:highlight>
              </a:rPr>
              <a:t>接收方生成签名的时候必须使用跟</a:t>
            </a:r>
            <a:r>
              <a:rPr lang="en-US" altLang="zh-CN" dirty="0">
                <a:highlight>
                  <a:srgbClr val="FFFF00"/>
                </a:highlight>
              </a:rPr>
              <a:t>JWT</a:t>
            </a:r>
            <a:r>
              <a:rPr lang="zh-CN" altLang="en-US" dirty="0">
                <a:highlight>
                  <a:srgbClr val="FFFF00"/>
                </a:highlight>
              </a:rPr>
              <a:t>发送方相同的密钥，意味着要做好密钥的安全传递或共享。</a:t>
            </a:r>
          </a:p>
        </p:txBody>
      </p:sp>
    </p:spTree>
    <p:extLst>
      <p:ext uri="{BB962C8B-B14F-4D97-AF65-F5344CB8AC3E}">
        <p14:creationId xmlns:p14="http://schemas.microsoft.com/office/powerpoint/2010/main" val="22294862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r>
              <a:rPr lang="en-US" altLang="zh-CN" sz="2400" b="1" dirty="0">
                <a:solidFill>
                  <a:schemeClr val="bg1"/>
                </a:solidFill>
                <a:latin typeface="微软雅黑" panose="020B0503020204020204" pitchFamily="34" charset="-122"/>
                <a:ea typeface="微软雅黑" panose="020B0503020204020204" pitchFamily="34" charset="-122"/>
              </a:rPr>
              <a:t>JWT</a:t>
            </a:r>
            <a:r>
              <a:rPr lang="zh-CN" altLang="en-US" sz="2400" b="1" dirty="0">
                <a:solidFill>
                  <a:schemeClr val="bg1"/>
                </a:solidFill>
                <a:latin typeface="微软雅黑" panose="020B0503020204020204" pitchFamily="34" charset="-122"/>
                <a:ea typeface="微软雅黑" panose="020B0503020204020204" pitchFamily="34" charset="-122"/>
              </a:rPr>
              <a:t>介绍</a:t>
            </a:r>
          </a:p>
        </p:txBody>
      </p:sp>
      <p:sp>
        <p:nvSpPr>
          <p:cNvPr id="6" name="矩形 5"/>
          <p:cNvSpPr/>
          <p:nvPr/>
        </p:nvSpPr>
        <p:spPr>
          <a:xfrm>
            <a:off x="0" y="1073427"/>
            <a:ext cx="21796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735498" y="1073426"/>
            <a:ext cx="2179674"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TextBox 89"/>
          <p:cNvSpPr txBox="1"/>
          <p:nvPr/>
        </p:nvSpPr>
        <p:spPr>
          <a:xfrm>
            <a:off x="1051890" y="1065798"/>
            <a:ext cx="1863281" cy="369332"/>
          </a:xfrm>
          <a:prstGeom prst="rect">
            <a:avLst/>
          </a:prstGeom>
          <a:noFill/>
        </p:spPr>
        <p:txBody>
          <a:bodyPr wrap="squar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JWT</a:t>
            </a:r>
            <a:r>
              <a:rPr lang="zh-CN" altLang="en-US" dirty="0">
                <a:solidFill>
                  <a:schemeClr val="bg1"/>
                </a:solidFill>
                <a:latin typeface="微软雅黑" panose="020B0503020204020204" pitchFamily="34" charset="-122"/>
                <a:ea typeface="微软雅黑" panose="020B0503020204020204" pitchFamily="34" charset="-122"/>
              </a:rPr>
              <a:t>的验证过程</a:t>
            </a:r>
          </a:p>
        </p:txBody>
      </p:sp>
      <p:sp>
        <p:nvSpPr>
          <p:cNvPr id="11" name="内容占位符 2"/>
          <p:cNvSpPr txBox="1">
            <a:spLocks/>
          </p:cNvSpPr>
          <p:nvPr/>
        </p:nvSpPr>
        <p:spPr>
          <a:xfrm>
            <a:off x="101192" y="1655135"/>
            <a:ext cx="12090807" cy="4798828"/>
          </a:xfrm>
          <a:prstGeom prst="rect">
            <a:avLst/>
          </a:prstGeom>
        </p:spPr>
        <p:txBody>
          <a:bodyPr>
            <a:normAutofit fontScale="85000" lnSpcReduction="10000"/>
          </a:bodyPr>
          <a:lstStyle>
            <a:lvl1pPr marL="274320" indent="-228600" algn="l" defTabSz="914400" rtl="0" eaLnBrk="1" latinLnBrk="0" hangingPunct="1">
              <a:lnSpc>
                <a:spcPct val="90000"/>
              </a:lnSpc>
              <a:spcBef>
                <a:spcPts val="1800"/>
              </a:spcBef>
              <a:buClr>
                <a:schemeClr val="tx2"/>
              </a:buClr>
              <a:buSzPct val="80000"/>
              <a:buFont typeface="Wingdings" pitchFamily="2" charset="2"/>
              <a:buChar char="§"/>
              <a:defRPr lang="zh-CN" sz="2000" kern="1200">
                <a:solidFill>
                  <a:schemeClr val="tx2"/>
                </a:solidFill>
                <a:latin typeface="Microsoft YaHei" panose="020B0503020204020204" pitchFamily="34" charset="-122"/>
                <a:ea typeface="Microsoft YaHei" panose="020B0503020204020204" pitchFamily="34" charset="-122"/>
                <a:cs typeface="+mn-cs"/>
              </a:defRPr>
            </a:lvl1pPr>
            <a:lvl2pPr marL="594360" indent="-228600" algn="l" defTabSz="914400" rtl="0" eaLnBrk="1" latinLnBrk="0" hangingPunct="1">
              <a:lnSpc>
                <a:spcPct val="90000"/>
              </a:lnSpc>
              <a:spcBef>
                <a:spcPts val="1000"/>
              </a:spcBef>
              <a:buClr>
                <a:schemeClr val="tx2"/>
              </a:buClr>
              <a:buSzPct val="80000"/>
              <a:buFont typeface="Wingdings" pitchFamily="2" charset="2"/>
              <a:buChar char="§"/>
              <a:defRPr lang="zh-CN" sz="1800" kern="1200">
                <a:solidFill>
                  <a:schemeClr val="tx2"/>
                </a:solidFill>
                <a:latin typeface="Microsoft YaHei" panose="020B0503020204020204" pitchFamily="34" charset="-122"/>
                <a:ea typeface="Microsoft YaHei" panose="020B0503020204020204" pitchFamily="34" charset="-122"/>
                <a:cs typeface="+mn-cs"/>
              </a:defRPr>
            </a:lvl2pPr>
            <a:lvl3pPr marL="914400" indent="-228600" algn="l" defTabSz="914400" rtl="0" eaLnBrk="1" latinLnBrk="0" hangingPunct="1">
              <a:lnSpc>
                <a:spcPct val="90000"/>
              </a:lnSpc>
              <a:spcBef>
                <a:spcPts val="800"/>
              </a:spcBef>
              <a:buClr>
                <a:schemeClr val="tx2"/>
              </a:buClr>
              <a:buSzPct val="80000"/>
              <a:buFont typeface="Wingdings" pitchFamily="2" charset="2"/>
              <a:buChar char="§"/>
              <a:defRPr lang="zh-CN" sz="1600" kern="1200">
                <a:solidFill>
                  <a:schemeClr val="tx2"/>
                </a:solidFill>
                <a:latin typeface="Microsoft YaHei" panose="020B0503020204020204" pitchFamily="34" charset="-122"/>
                <a:ea typeface="Microsoft YaHei" panose="020B0503020204020204" pitchFamily="34" charset="-122"/>
                <a:cs typeface="+mn-cs"/>
              </a:defRPr>
            </a:lvl3pPr>
            <a:lvl4pPr marL="123444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4pPr>
            <a:lvl5pPr marL="155448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5pPr>
            <a:lvl6pPr marL="1874520" indent="-228600" algn="l" defTabSz="914400" rtl="0" eaLnBrk="1" latinLnBrk="0" hangingPunct="1">
              <a:lnSpc>
                <a:spcPct val="90000"/>
              </a:lnSpc>
              <a:spcBef>
                <a:spcPts val="800"/>
              </a:spcBef>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6pPr>
            <a:lvl7pPr marL="219456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7pPr>
            <a:lvl8pPr marL="251460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8pPr>
            <a:lvl9pPr marL="283464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9pPr>
          </a:lstStyle>
          <a:p>
            <a:pPr marL="0" indent="0">
              <a:lnSpc>
                <a:spcPct val="170000"/>
              </a:lnSpc>
              <a:spcBef>
                <a:spcPts val="0"/>
              </a:spcBef>
              <a:buFont typeface="Wingdings" pitchFamily="2" charset="2"/>
              <a:buNone/>
            </a:pPr>
            <a:r>
              <a:rPr lang="en-US" altLang="zh-CN" dirty="0">
                <a:highlight>
                  <a:srgbClr val="FFFF00"/>
                </a:highlight>
              </a:rPr>
              <a:t>payload</a:t>
            </a:r>
            <a:r>
              <a:rPr lang="zh-CN" altLang="en-US" dirty="0">
                <a:highlight>
                  <a:srgbClr val="FFFF00"/>
                </a:highlight>
              </a:rPr>
              <a:t>的</a:t>
            </a:r>
            <a:r>
              <a:rPr lang="en-US" altLang="zh-CN" dirty="0">
                <a:highlight>
                  <a:srgbClr val="FFFF00"/>
                </a:highlight>
              </a:rPr>
              <a:t>claim</a:t>
            </a:r>
            <a:r>
              <a:rPr lang="zh-CN" altLang="en-US" dirty="0">
                <a:highlight>
                  <a:srgbClr val="FFFF00"/>
                </a:highlight>
              </a:rPr>
              <a:t>验证</a:t>
            </a:r>
            <a:r>
              <a:rPr lang="zh-CN" altLang="en-US" dirty="0"/>
              <a:t>，拿前面标准的</a:t>
            </a:r>
            <a:r>
              <a:rPr lang="en-US" altLang="zh-CN" dirty="0"/>
              <a:t>claim</a:t>
            </a:r>
            <a:r>
              <a:rPr lang="zh-CN" altLang="en-US" dirty="0"/>
              <a:t>来一一说明：</a:t>
            </a:r>
          </a:p>
          <a:p>
            <a:pPr marL="0" indent="0">
              <a:lnSpc>
                <a:spcPct val="170000"/>
              </a:lnSpc>
              <a:spcBef>
                <a:spcPts val="0"/>
              </a:spcBef>
              <a:buFont typeface="Wingdings" pitchFamily="2" charset="2"/>
              <a:buNone/>
            </a:pPr>
            <a:r>
              <a:rPr lang="en-US" altLang="zh-CN" dirty="0" err="1"/>
              <a:t>iss</a:t>
            </a:r>
            <a:r>
              <a:rPr lang="en-US" altLang="zh-CN" dirty="0"/>
              <a:t>(</a:t>
            </a:r>
            <a:r>
              <a:rPr lang="en-US" altLang="zh-CN" dirty="0" err="1"/>
              <a:t>Issuser</a:t>
            </a:r>
            <a:r>
              <a:rPr lang="en-US" altLang="zh-CN" dirty="0"/>
              <a:t>)</a:t>
            </a:r>
            <a:r>
              <a:rPr lang="zh-CN" altLang="en-US" dirty="0"/>
              <a:t>：如果签发的时候这个</a:t>
            </a:r>
            <a:r>
              <a:rPr lang="en-US" altLang="zh-CN" dirty="0"/>
              <a:t>claim</a:t>
            </a:r>
            <a:r>
              <a:rPr lang="zh-CN" altLang="en-US" dirty="0"/>
              <a:t>的值是“</a:t>
            </a:r>
            <a:r>
              <a:rPr lang="en-US" altLang="zh-CN" dirty="0"/>
              <a:t>a.com”</a:t>
            </a:r>
            <a:r>
              <a:rPr lang="zh-CN" altLang="en-US" dirty="0"/>
              <a:t>，验证的时候如果这个</a:t>
            </a:r>
            <a:r>
              <a:rPr lang="en-US" altLang="zh-CN" dirty="0"/>
              <a:t>claim</a:t>
            </a:r>
            <a:r>
              <a:rPr lang="zh-CN" altLang="en-US" dirty="0"/>
              <a:t>的值不是“</a:t>
            </a:r>
            <a:r>
              <a:rPr lang="en-US" altLang="zh-CN" dirty="0"/>
              <a:t>a.com”</a:t>
            </a:r>
            <a:r>
              <a:rPr lang="zh-CN" altLang="en-US" dirty="0"/>
              <a:t>就属于验证失败；</a:t>
            </a:r>
          </a:p>
          <a:p>
            <a:pPr marL="0" indent="0">
              <a:lnSpc>
                <a:spcPct val="170000"/>
              </a:lnSpc>
              <a:spcBef>
                <a:spcPts val="0"/>
              </a:spcBef>
              <a:buFont typeface="Wingdings" pitchFamily="2" charset="2"/>
              <a:buNone/>
            </a:pPr>
            <a:r>
              <a:rPr lang="en-US" altLang="zh-CN" dirty="0">
                <a:highlight>
                  <a:srgbClr val="FFFF00"/>
                </a:highlight>
              </a:rPr>
              <a:t>sub(Subject)</a:t>
            </a:r>
            <a:r>
              <a:rPr lang="zh-CN" altLang="en-US" dirty="0">
                <a:highlight>
                  <a:srgbClr val="FFFF00"/>
                </a:highlight>
              </a:rPr>
              <a:t>：如果签发的时候这个</a:t>
            </a:r>
            <a:r>
              <a:rPr lang="en-US" altLang="zh-CN" dirty="0">
                <a:highlight>
                  <a:srgbClr val="FFFF00"/>
                </a:highlight>
              </a:rPr>
              <a:t>claim</a:t>
            </a:r>
            <a:r>
              <a:rPr lang="zh-CN" altLang="en-US" dirty="0">
                <a:highlight>
                  <a:srgbClr val="FFFF00"/>
                </a:highlight>
              </a:rPr>
              <a:t>的值是“</a:t>
            </a:r>
            <a:r>
              <a:rPr lang="en-US" altLang="zh-CN" dirty="0" err="1">
                <a:highlight>
                  <a:srgbClr val="FFFF00"/>
                </a:highlight>
              </a:rPr>
              <a:t>zhangsan</a:t>
            </a:r>
            <a:r>
              <a:rPr lang="zh-CN" altLang="en-US" dirty="0">
                <a:highlight>
                  <a:srgbClr val="FFFF00"/>
                </a:highlight>
              </a:rPr>
              <a:t>”，验证的时候如果这个</a:t>
            </a:r>
            <a:r>
              <a:rPr lang="en-US" altLang="zh-CN" dirty="0">
                <a:highlight>
                  <a:srgbClr val="FFFF00"/>
                </a:highlight>
              </a:rPr>
              <a:t>claim</a:t>
            </a:r>
            <a:r>
              <a:rPr lang="zh-CN" altLang="en-US" dirty="0">
                <a:highlight>
                  <a:srgbClr val="FFFF00"/>
                </a:highlight>
              </a:rPr>
              <a:t>的值不是“</a:t>
            </a:r>
            <a:r>
              <a:rPr lang="en-US" altLang="zh-CN" dirty="0" err="1">
                <a:highlight>
                  <a:srgbClr val="FFFF00"/>
                </a:highlight>
              </a:rPr>
              <a:t>zhangsan</a:t>
            </a:r>
            <a:r>
              <a:rPr lang="zh-CN" altLang="en-US" dirty="0">
                <a:highlight>
                  <a:srgbClr val="FFFF00"/>
                </a:highlight>
              </a:rPr>
              <a:t>”就属于验证失败；</a:t>
            </a:r>
          </a:p>
          <a:p>
            <a:pPr marL="0" indent="0">
              <a:lnSpc>
                <a:spcPct val="170000"/>
              </a:lnSpc>
              <a:spcBef>
                <a:spcPts val="0"/>
              </a:spcBef>
              <a:buFont typeface="Wingdings" pitchFamily="2" charset="2"/>
              <a:buNone/>
            </a:pPr>
            <a:r>
              <a:rPr lang="en-US" altLang="zh-CN" dirty="0" err="1"/>
              <a:t>aud</a:t>
            </a:r>
            <a:r>
              <a:rPr lang="en-US" altLang="zh-CN" dirty="0"/>
              <a:t>(Audience)</a:t>
            </a:r>
            <a:r>
              <a:rPr lang="zh-CN" altLang="en-US" dirty="0"/>
              <a:t>：如果签发的时候这个</a:t>
            </a:r>
            <a:r>
              <a:rPr lang="en-US" altLang="zh-CN" dirty="0"/>
              <a:t>claim</a:t>
            </a:r>
            <a:r>
              <a:rPr lang="zh-CN" altLang="en-US" dirty="0"/>
              <a:t>的值是“</a:t>
            </a:r>
            <a:r>
              <a:rPr lang="en-US" altLang="zh-CN" dirty="0"/>
              <a:t>['</a:t>
            </a:r>
            <a:r>
              <a:rPr lang="en-US" altLang="zh-CN" dirty="0" err="1"/>
              <a:t>b.com','c.com</a:t>
            </a:r>
            <a:r>
              <a:rPr lang="en-US" altLang="zh-CN" dirty="0"/>
              <a:t>']”</a:t>
            </a:r>
            <a:r>
              <a:rPr lang="zh-CN" altLang="en-US" dirty="0"/>
              <a:t>，验证的时候这个</a:t>
            </a:r>
            <a:r>
              <a:rPr lang="en-US" altLang="zh-CN" dirty="0"/>
              <a:t>claim</a:t>
            </a:r>
            <a:r>
              <a:rPr lang="zh-CN" altLang="en-US" dirty="0"/>
              <a:t>的值至少要包含</a:t>
            </a:r>
            <a:r>
              <a:rPr lang="en-US" altLang="zh-CN" dirty="0"/>
              <a:t>b.com</a:t>
            </a:r>
            <a:r>
              <a:rPr lang="zh-CN" altLang="en-US" dirty="0"/>
              <a:t>，</a:t>
            </a:r>
            <a:r>
              <a:rPr lang="en-US" altLang="zh-CN" dirty="0"/>
              <a:t>c.com</a:t>
            </a:r>
            <a:r>
              <a:rPr lang="zh-CN" altLang="en-US" dirty="0"/>
              <a:t>的其中一个才能验证通过；</a:t>
            </a:r>
          </a:p>
          <a:p>
            <a:pPr marL="0" indent="0">
              <a:lnSpc>
                <a:spcPct val="170000"/>
              </a:lnSpc>
              <a:spcBef>
                <a:spcPts val="0"/>
              </a:spcBef>
              <a:buFont typeface="Wingdings" pitchFamily="2" charset="2"/>
              <a:buNone/>
            </a:pPr>
            <a:r>
              <a:rPr lang="en-US" altLang="zh-CN" dirty="0" err="1"/>
              <a:t>exp</a:t>
            </a:r>
            <a:r>
              <a:rPr lang="en-US" altLang="zh-CN" dirty="0"/>
              <a:t>(Expiration time)</a:t>
            </a:r>
            <a:r>
              <a:rPr lang="zh-CN" altLang="en-US" dirty="0"/>
              <a:t>：如果验证的时候超过了这个</a:t>
            </a:r>
            <a:r>
              <a:rPr lang="en-US" altLang="zh-CN" dirty="0"/>
              <a:t>claim</a:t>
            </a:r>
            <a:r>
              <a:rPr lang="zh-CN" altLang="en-US" dirty="0"/>
              <a:t>指定的时间，就属于验证失败；</a:t>
            </a:r>
          </a:p>
          <a:p>
            <a:pPr marL="0" indent="0">
              <a:lnSpc>
                <a:spcPct val="170000"/>
              </a:lnSpc>
              <a:spcBef>
                <a:spcPts val="0"/>
              </a:spcBef>
              <a:buFont typeface="Wingdings" pitchFamily="2" charset="2"/>
              <a:buNone/>
            </a:pPr>
            <a:r>
              <a:rPr lang="en-US" altLang="zh-CN" dirty="0" err="1"/>
              <a:t>nbf</a:t>
            </a:r>
            <a:r>
              <a:rPr lang="en-US" altLang="zh-CN" dirty="0"/>
              <a:t>(Not Before)</a:t>
            </a:r>
            <a:r>
              <a:rPr lang="zh-CN" altLang="en-US" dirty="0"/>
              <a:t>：如果验证的时候小于这个</a:t>
            </a:r>
            <a:r>
              <a:rPr lang="en-US" altLang="zh-CN" dirty="0"/>
              <a:t>claim</a:t>
            </a:r>
            <a:r>
              <a:rPr lang="zh-CN" altLang="en-US" dirty="0"/>
              <a:t>指定的时间，就属于验证失败；</a:t>
            </a:r>
          </a:p>
          <a:p>
            <a:pPr marL="0" indent="0">
              <a:lnSpc>
                <a:spcPct val="170000"/>
              </a:lnSpc>
              <a:spcBef>
                <a:spcPts val="0"/>
              </a:spcBef>
              <a:buFont typeface="Wingdings" pitchFamily="2" charset="2"/>
              <a:buNone/>
            </a:pPr>
            <a:r>
              <a:rPr lang="en-US" altLang="zh-CN" dirty="0" err="1"/>
              <a:t>iat</a:t>
            </a:r>
            <a:r>
              <a:rPr lang="en-US" altLang="zh-CN" dirty="0"/>
              <a:t>(Issued at)</a:t>
            </a:r>
            <a:r>
              <a:rPr lang="zh-CN" altLang="en-US" dirty="0"/>
              <a:t>：它可以用来做一些</a:t>
            </a:r>
            <a:r>
              <a:rPr lang="en-US" altLang="zh-CN" dirty="0" err="1"/>
              <a:t>maxAge</a:t>
            </a:r>
            <a:r>
              <a:rPr lang="zh-CN" altLang="en-US" dirty="0"/>
              <a:t>之类的验证，假如验证时间与这个</a:t>
            </a:r>
            <a:r>
              <a:rPr lang="en-US" altLang="zh-CN" dirty="0"/>
              <a:t>claim</a:t>
            </a:r>
            <a:r>
              <a:rPr lang="zh-CN" altLang="en-US" dirty="0"/>
              <a:t>指定的时间相差的时间大于通过</a:t>
            </a:r>
            <a:r>
              <a:rPr lang="en-US" altLang="zh-CN" dirty="0" err="1"/>
              <a:t>maxAge</a:t>
            </a:r>
            <a:r>
              <a:rPr lang="zh-CN" altLang="en-US" dirty="0"/>
              <a:t>指定的一个值，就属于验证失败；</a:t>
            </a:r>
          </a:p>
          <a:p>
            <a:pPr marL="0" indent="0">
              <a:lnSpc>
                <a:spcPct val="170000"/>
              </a:lnSpc>
              <a:spcBef>
                <a:spcPts val="0"/>
              </a:spcBef>
              <a:buFont typeface="Wingdings" pitchFamily="2" charset="2"/>
              <a:buNone/>
            </a:pPr>
            <a:r>
              <a:rPr lang="en-US" altLang="zh-CN" dirty="0" err="1"/>
              <a:t>jti</a:t>
            </a:r>
            <a:r>
              <a:rPr lang="en-US" altLang="zh-CN" dirty="0"/>
              <a:t>(JWT ID)</a:t>
            </a:r>
            <a:r>
              <a:rPr lang="zh-CN" altLang="en-US" dirty="0"/>
              <a:t>：如果签发的时候这个</a:t>
            </a:r>
            <a:r>
              <a:rPr lang="en-US" altLang="zh-CN" dirty="0"/>
              <a:t>claim</a:t>
            </a:r>
            <a:r>
              <a:rPr lang="zh-CN" altLang="en-US" dirty="0"/>
              <a:t>的值是“</a:t>
            </a:r>
            <a:r>
              <a:rPr lang="en-US" altLang="zh-CN" dirty="0"/>
              <a:t>1”</a:t>
            </a:r>
            <a:r>
              <a:rPr lang="zh-CN" altLang="en-US" dirty="0"/>
              <a:t>，验证的时候如果这个</a:t>
            </a:r>
            <a:r>
              <a:rPr lang="en-US" altLang="zh-CN" dirty="0"/>
              <a:t>claim</a:t>
            </a:r>
            <a:r>
              <a:rPr lang="zh-CN" altLang="en-US" dirty="0"/>
              <a:t>的值不是“</a:t>
            </a:r>
            <a:r>
              <a:rPr lang="en-US" altLang="zh-CN" dirty="0"/>
              <a:t>1”</a:t>
            </a:r>
            <a:r>
              <a:rPr lang="zh-CN" altLang="en-US" dirty="0"/>
              <a:t>就属于验证失败</a:t>
            </a:r>
          </a:p>
        </p:txBody>
      </p:sp>
    </p:spTree>
    <p:extLst>
      <p:ext uri="{BB962C8B-B14F-4D97-AF65-F5344CB8AC3E}">
        <p14:creationId xmlns:p14="http://schemas.microsoft.com/office/powerpoint/2010/main" val="22424719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p>
        </p:txBody>
      </p:sp>
      <p:sp>
        <p:nvSpPr>
          <p:cNvPr id="5" name="TextBox 4"/>
          <p:cNvSpPr txBox="1"/>
          <p:nvPr/>
        </p:nvSpPr>
        <p:spPr>
          <a:xfrm>
            <a:off x="390418" y="939914"/>
            <a:ext cx="7988038" cy="1338828"/>
          </a:xfrm>
          <a:prstGeom prst="rect">
            <a:avLst/>
          </a:prstGeom>
          <a:noFill/>
        </p:spPr>
        <p:txBody>
          <a:bodyPr wrap="square" rtlCol="0">
            <a:spAutoFit/>
          </a:bodyPr>
          <a:lstStyle/>
          <a:p>
            <a:pPr>
              <a:lnSpc>
                <a:spcPct val="150000"/>
              </a:lnSpc>
            </a:pPr>
            <a:r>
              <a:rPr lang="zh-CN" altLang="en-US" sz="2200" dirty="0">
                <a:latin typeface="微软雅黑" panose="020B0503020204020204" pitchFamily="34" charset="-122"/>
                <a:ea typeface="微软雅黑" panose="020B0503020204020204" pitchFamily="34" charset="-122"/>
              </a:rPr>
              <a:t>技术架构图：</a:t>
            </a:r>
            <a:endParaRPr lang="en-US" altLang="zh-CN" sz="2200" dirty="0">
              <a:latin typeface="微软雅黑" panose="020B0503020204020204" pitchFamily="34" charset="-122"/>
              <a:ea typeface="微软雅黑" panose="020B0503020204020204" pitchFamily="34" charset="-122"/>
            </a:endParaRPr>
          </a:p>
          <a:p>
            <a:pPr>
              <a:lnSpc>
                <a:spcPct val="150000"/>
              </a:lnSpc>
            </a:pPr>
            <a:endParaRPr lang="en-US" altLang="zh-CN" sz="1600" dirty="0">
              <a:latin typeface="微软雅黑" panose="020B0503020204020204" pitchFamily="34" charset="-122"/>
              <a:ea typeface="微软雅黑" panose="020B0503020204020204" pitchFamily="34" charset="-122"/>
            </a:endParaRPr>
          </a:p>
          <a:p>
            <a:pPr marL="285750" indent="-285750">
              <a:lnSpc>
                <a:spcPct val="150000"/>
              </a:lnSpc>
              <a:buFont typeface="Arial" panose="020B0604020202020204" pitchFamily="34" charset="0"/>
              <a:buChar char="•"/>
            </a:pPr>
            <a:endParaRPr lang="zh-CN" altLang="en-US" sz="1600" dirty="0">
              <a:latin typeface="微软雅黑" panose="020B0503020204020204" pitchFamily="34" charset="-122"/>
              <a:ea typeface="微软雅黑" panose="020B0503020204020204" pitchFamily="34" charset="-122"/>
            </a:endParaRPr>
          </a:p>
        </p:txBody>
      </p:sp>
      <p:pic>
        <p:nvPicPr>
          <p:cNvPr id="3" name="图片 2" descr="图片包含 屏幕截图&#10;&#10;已生成极高可信度的说明"/>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66064" y="1117643"/>
            <a:ext cx="6235136" cy="5304421"/>
          </a:xfrm>
          <a:prstGeom prst="rect">
            <a:avLst/>
          </a:prstGeom>
        </p:spPr>
      </p:pic>
    </p:spTree>
    <p:extLst>
      <p:ext uri="{BB962C8B-B14F-4D97-AF65-F5344CB8AC3E}">
        <p14:creationId xmlns:p14="http://schemas.microsoft.com/office/powerpoint/2010/main" val="23772806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r>
              <a:rPr lang="en-US" altLang="zh-CN" sz="2400" b="1" dirty="0">
                <a:solidFill>
                  <a:schemeClr val="bg1"/>
                </a:solidFill>
                <a:latin typeface="微软雅黑" panose="020B0503020204020204" pitchFamily="34" charset="-122"/>
                <a:ea typeface="微软雅黑" panose="020B0503020204020204" pitchFamily="34" charset="-122"/>
              </a:rPr>
              <a:t>JWT</a:t>
            </a:r>
            <a:r>
              <a:rPr lang="zh-CN" altLang="en-US" sz="2400" b="1" dirty="0">
                <a:solidFill>
                  <a:schemeClr val="bg1"/>
                </a:solidFill>
                <a:latin typeface="微软雅黑" panose="020B0503020204020204" pitchFamily="34" charset="-122"/>
                <a:ea typeface="微软雅黑" panose="020B0503020204020204" pitchFamily="34" charset="-122"/>
              </a:rPr>
              <a:t>介绍</a:t>
            </a:r>
          </a:p>
        </p:txBody>
      </p:sp>
      <p:sp>
        <p:nvSpPr>
          <p:cNvPr id="6" name="矩形 5"/>
          <p:cNvSpPr/>
          <p:nvPr/>
        </p:nvSpPr>
        <p:spPr>
          <a:xfrm>
            <a:off x="0" y="1073427"/>
            <a:ext cx="21796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735498" y="1073426"/>
            <a:ext cx="2179674"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TextBox 89"/>
          <p:cNvSpPr txBox="1"/>
          <p:nvPr/>
        </p:nvSpPr>
        <p:spPr>
          <a:xfrm>
            <a:off x="1051890" y="1065798"/>
            <a:ext cx="1863281" cy="369332"/>
          </a:xfrm>
          <a:prstGeom prst="rect">
            <a:avLst/>
          </a:prstGeom>
          <a:noFill/>
        </p:spPr>
        <p:txBody>
          <a:bodyPr wrap="squar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JWT </a:t>
            </a:r>
            <a:r>
              <a:rPr lang="zh-CN" altLang="en-US" dirty="0">
                <a:solidFill>
                  <a:schemeClr val="bg1"/>
                </a:solidFill>
                <a:latin typeface="微软雅黑" panose="020B0503020204020204" pitchFamily="34" charset="-122"/>
                <a:ea typeface="微软雅黑" panose="020B0503020204020204" pitchFamily="34" charset="-122"/>
              </a:rPr>
              <a:t>认证流程</a:t>
            </a:r>
          </a:p>
        </p:txBody>
      </p:sp>
      <p:sp>
        <p:nvSpPr>
          <p:cNvPr id="10" name="内容占位符 2"/>
          <p:cNvSpPr txBox="1">
            <a:spLocks/>
          </p:cNvSpPr>
          <p:nvPr/>
        </p:nvSpPr>
        <p:spPr>
          <a:xfrm>
            <a:off x="175621" y="1697665"/>
            <a:ext cx="11807272" cy="4639340"/>
          </a:xfrm>
          <a:prstGeom prst="rect">
            <a:avLst/>
          </a:prstGeom>
        </p:spPr>
        <p:txBody>
          <a:bodyPr/>
          <a:lstStyle>
            <a:lvl1pPr marL="274320" indent="-228600" algn="l" defTabSz="914400" rtl="0" eaLnBrk="1" latinLnBrk="0" hangingPunct="1">
              <a:lnSpc>
                <a:spcPct val="90000"/>
              </a:lnSpc>
              <a:spcBef>
                <a:spcPts val="1800"/>
              </a:spcBef>
              <a:buClr>
                <a:schemeClr val="tx2"/>
              </a:buClr>
              <a:buSzPct val="80000"/>
              <a:buFont typeface="Wingdings" pitchFamily="2" charset="2"/>
              <a:buChar char="§"/>
              <a:defRPr lang="zh-CN" sz="2000" kern="1200">
                <a:solidFill>
                  <a:schemeClr val="tx2"/>
                </a:solidFill>
                <a:latin typeface="Microsoft YaHei" panose="020B0503020204020204" pitchFamily="34" charset="-122"/>
                <a:ea typeface="Microsoft YaHei" panose="020B0503020204020204" pitchFamily="34" charset="-122"/>
                <a:cs typeface="+mn-cs"/>
              </a:defRPr>
            </a:lvl1pPr>
            <a:lvl2pPr marL="594360" indent="-228600" algn="l" defTabSz="914400" rtl="0" eaLnBrk="1" latinLnBrk="0" hangingPunct="1">
              <a:lnSpc>
                <a:spcPct val="90000"/>
              </a:lnSpc>
              <a:spcBef>
                <a:spcPts val="1000"/>
              </a:spcBef>
              <a:buClr>
                <a:schemeClr val="tx2"/>
              </a:buClr>
              <a:buSzPct val="80000"/>
              <a:buFont typeface="Wingdings" pitchFamily="2" charset="2"/>
              <a:buChar char="§"/>
              <a:defRPr lang="zh-CN" sz="1800" kern="1200">
                <a:solidFill>
                  <a:schemeClr val="tx2"/>
                </a:solidFill>
                <a:latin typeface="Microsoft YaHei" panose="020B0503020204020204" pitchFamily="34" charset="-122"/>
                <a:ea typeface="Microsoft YaHei" panose="020B0503020204020204" pitchFamily="34" charset="-122"/>
                <a:cs typeface="+mn-cs"/>
              </a:defRPr>
            </a:lvl2pPr>
            <a:lvl3pPr marL="914400" indent="-228600" algn="l" defTabSz="914400" rtl="0" eaLnBrk="1" latinLnBrk="0" hangingPunct="1">
              <a:lnSpc>
                <a:spcPct val="90000"/>
              </a:lnSpc>
              <a:spcBef>
                <a:spcPts val="800"/>
              </a:spcBef>
              <a:buClr>
                <a:schemeClr val="tx2"/>
              </a:buClr>
              <a:buSzPct val="80000"/>
              <a:buFont typeface="Wingdings" pitchFamily="2" charset="2"/>
              <a:buChar char="§"/>
              <a:defRPr lang="zh-CN" sz="1600" kern="1200">
                <a:solidFill>
                  <a:schemeClr val="tx2"/>
                </a:solidFill>
                <a:latin typeface="Microsoft YaHei" panose="020B0503020204020204" pitchFamily="34" charset="-122"/>
                <a:ea typeface="Microsoft YaHei" panose="020B0503020204020204" pitchFamily="34" charset="-122"/>
                <a:cs typeface="+mn-cs"/>
              </a:defRPr>
            </a:lvl3pPr>
            <a:lvl4pPr marL="123444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4pPr>
            <a:lvl5pPr marL="155448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5pPr>
            <a:lvl6pPr marL="1874520" indent="-228600" algn="l" defTabSz="914400" rtl="0" eaLnBrk="1" latinLnBrk="0" hangingPunct="1">
              <a:lnSpc>
                <a:spcPct val="90000"/>
              </a:lnSpc>
              <a:spcBef>
                <a:spcPts val="800"/>
              </a:spcBef>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6pPr>
            <a:lvl7pPr marL="219456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7pPr>
            <a:lvl8pPr marL="251460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8pPr>
            <a:lvl9pPr marL="283464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9pPr>
          </a:lstStyle>
          <a:p>
            <a:pPr marL="457200" indent="-457200">
              <a:lnSpc>
                <a:spcPct val="150000"/>
              </a:lnSpc>
              <a:spcBef>
                <a:spcPts val="0"/>
              </a:spcBef>
              <a:buFont typeface="+mj-lt"/>
              <a:buAutoNum type="arabicPeriod"/>
            </a:pPr>
            <a:r>
              <a:rPr lang="zh-CN" altLang="en-US" dirty="0"/>
              <a:t>客户端调用登录接口（或者获取 </a:t>
            </a:r>
            <a:r>
              <a:rPr lang="en-US" altLang="zh-CN" dirty="0"/>
              <a:t>token </a:t>
            </a:r>
            <a:r>
              <a:rPr lang="zh-CN" altLang="en-US" dirty="0"/>
              <a:t>接口），传入用户名密码。</a:t>
            </a:r>
          </a:p>
          <a:p>
            <a:pPr marL="457200" indent="-457200">
              <a:lnSpc>
                <a:spcPct val="150000"/>
              </a:lnSpc>
              <a:spcBef>
                <a:spcPts val="0"/>
              </a:spcBef>
              <a:buFont typeface="+mj-lt"/>
              <a:buAutoNum type="arabicPeriod"/>
            </a:pPr>
            <a:r>
              <a:rPr lang="zh-CN" altLang="en-US" dirty="0"/>
              <a:t>服务端请求身份认证中心，确认用户名密码正确。</a:t>
            </a:r>
          </a:p>
          <a:p>
            <a:pPr marL="457200" indent="-457200">
              <a:lnSpc>
                <a:spcPct val="150000"/>
              </a:lnSpc>
              <a:spcBef>
                <a:spcPts val="0"/>
              </a:spcBef>
              <a:buFont typeface="+mj-lt"/>
              <a:buAutoNum type="arabicPeriod"/>
            </a:pPr>
            <a:r>
              <a:rPr lang="zh-CN" altLang="en-US" dirty="0"/>
              <a:t>服务端创建 </a:t>
            </a:r>
            <a:r>
              <a:rPr lang="en-US" altLang="zh-CN" dirty="0"/>
              <a:t>JWT</a:t>
            </a:r>
            <a:r>
              <a:rPr lang="zh-CN" altLang="en-US" dirty="0"/>
              <a:t>，返回给客户端。</a:t>
            </a:r>
          </a:p>
          <a:p>
            <a:pPr marL="457200" indent="-457200">
              <a:lnSpc>
                <a:spcPct val="150000"/>
              </a:lnSpc>
              <a:spcBef>
                <a:spcPts val="0"/>
              </a:spcBef>
              <a:buFont typeface="+mj-lt"/>
              <a:buAutoNum type="arabicPeriod"/>
            </a:pPr>
            <a:r>
              <a:rPr lang="zh-CN" altLang="en-US" dirty="0"/>
              <a:t>客户端拿到 </a:t>
            </a:r>
            <a:r>
              <a:rPr lang="en-US" altLang="zh-CN" dirty="0"/>
              <a:t>JWT</a:t>
            </a:r>
            <a:r>
              <a:rPr lang="zh-CN" altLang="en-US" dirty="0"/>
              <a:t>，进行存储（可以存储在缓存中，也可以存储在数据库中，如果是浏览器，可以存储在 </a:t>
            </a:r>
            <a:r>
              <a:rPr lang="en-US" altLang="zh-CN" dirty="0"/>
              <a:t>Cookie </a:t>
            </a:r>
            <a:r>
              <a:rPr lang="zh-CN" altLang="en-US" dirty="0"/>
              <a:t>中）在后续请求中，在 </a:t>
            </a:r>
            <a:r>
              <a:rPr lang="en-US" altLang="zh-CN" dirty="0"/>
              <a:t>HTTP </a:t>
            </a:r>
            <a:r>
              <a:rPr lang="zh-CN" altLang="en-US" dirty="0"/>
              <a:t>请求头中加上 </a:t>
            </a:r>
            <a:r>
              <a:rPr lang="en-US" altLang="zh-CN" dirty="0"/>
              <a:t>JWT</a:t>
            </a:r>
            <a:r>
              <a:rPr lang="zh-CN" altLang="en-US" dirty="0"/>
              <a:t>。</a:t>
            </a:r>
          </a:p>
          <a:p>
            <a:pPr marL="457200" indent="-457200">
              <a:lnSpc>
                <a:spcPct val="150000"/>
              </a:lnSpc>
              <a:spcBef>
                <a:spcPts val="0"/>
              </a:spcBef>
              <a:buFont typeface="+mj-lt"/>
              <a:buAutoNum type="arabicPeriod"/>
            </a:pPr>
            <a:r>
              <a:rPr lang="zh-CN" altLang="en-US" dirty="0"/>
              <a:t>服务端校验 </a:t>
            </a:r>
            <a:r>
              <a:rPr lang="en-US" altLang="zh-CN" dirty="0"/>
              <a:t>JWT</a:t>
            </a:r>
            <a:r>
              <a:rPr lang="zh-CN" altLang="en-US" dirty="0"/>
              <a:t>，校验通过后，返回相关资源和数据。</a:t>
            </a:r>
          </a:p>
        </p:txBody>
      </p:sp>
    </p:spTree>
    <p:extLst>
      <p:ext uri="{BB962C8B-B14F-4D97-AF65-F5344CB8AC3E}">
        <p14:creationId xmlns:p14="http://schemas.microsoft.com/office/powerpoint/2010/main" val="13303962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r>
              <a:rPr lang="en-US" altLang="zh-CN" sz="2400" b="1" dirty="0">
                <a:solidFill>
                  <a:schemeClr val="bg1"/>
                </a:solidFill>
                <a:latin typeface="微软雅黑" panose="020B0503020204020204" pitchFamily="34" charset="-122"/>
                <a:ea typeface="微软雅黑" panose="020B0503020204020204" pitchFamily="34" charset="-122"/>
              </a:rPr>
              <a:t>JWT</a:t>
            </a:r>
            <a:r>
              <a:rPr lang="zh-CN" altLang="en-US" sz="2400" b="1" dirty="0">
                <a:solidFill>
                  <a:schemeClr val="bg1"/>
                </a:solidFill>
                <a:latin typeface="微软雅黑" panose="020B0503020204020204" pitchFamily="34" charset="-122"/>
                <a:ea typeface="微软雅黑" panose="020B0503020204020204" pitchFamily="34" charset="-122"/>
              </a:rPr>
              <a:t>介绍</a:t>
            </a:r>
          </a:p>
        </p:txBody>
      </p:sp>
      <p:sp>
        <p:nvSpPr>
          <p:cNvPr id="6" name="矩形 5"/>
          <p:cNvSpPr/>
          <p:nvPr/>
        </p:nvSpPr>
        <p:spPr>
          <a:xfrm>
            <a:off x="0" y="1073427"/>
            <a:ext cx="21796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735498" y="1073426"/>
            <a:ext cx="3262344"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TextBox 89"/>
          <p:cNvSpPr txBox="1"/>
          <p:nvPr/>
        </p:nvSpPr>
        <p:spPr>
          <a:xfrm>
            <a:off x="1051890" y="1065798"/>
            <a:ext cx="2945952" cy="369332"/>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在</a:t>
            </a:r>
            <a:r>
              <a:rPr lang="en-US" altLang="zh-CN" dirty="0">
                <a:solidFill>
                  <a:schemeClr val="bg1"/>
                </a:solidFill>
                <a:latin typeface="微软雅黑" panose="020B0503020204020204" pitchFamily="34" charset="-122"/>
                <a:ea typeface="微软雅黑" panose="020B0503020204020204" pitchFamily="34" charset="-122"/>
              </a:rPr>
              <a:t>Spring Boot</a:t>
            </a:r>
            <a:r>
              <a:rPr lang="zh-CN" altLang="en-US" dirty="0">
                <a:solidFill>
                  <a:schemeClr val="bg1"/>
                </a:solidFill>
                <a:latin typeface="微软雅黑" panose="020B0503020204020204" pitchFamily="34" charset="-122"/>
                <a:ea typeface="微软雅黑" panose="020B0503020204020204" pitchFamily="34" charset="-122"/>
              </a:rPr>
              <a:t>中使用</a:t>
            </a:r>
            <a:r>
              <a:rPr lang="en-US" altLang="zh-CN" dirty="0">
                <a:solidFill>
                  <a:schemeClr val="bg1"/>
                </a:solidFill>
                <a:latin typeface="微软雅黑" panose="020B0503020204020204" pitchFamily="34" charset="-122"/>
                <a:ea typeface="微软雅黑" panose="020B0503020204020204" pitchFamily="34" charset="-122"/>
              </a:rPr>
              <a:t>JWT</a:t>
            </a:r>
            <a:endParaRPr lang="zh-CN" altLang="en-US" dirty="0">
              <a:solidFill>
                <a:schemeClr val="bg1"/>
              </a:solidFill>
              <a:latin typeface="微软雅黑" panose="020B0503020204020204" pitchFamily="34" charset="-122"/>
              <a:ea typeface="微软雅黑" panose="020B0503020204020204" pitchFamily="34" charset="-122"/>
            </a:endParaRPr>
          </a:p>
        </p:txBody>
      </p:sp>
      <p:pic>
        <p:nvPicPr>
          <p:cNvPr id="11" name="图片 10"/>
          <p:cNvPicPr>
            <a:picLocks noChangeAspect="1"/>
          </p:cNvPicPr>
          <p:nvPr/>
        </p:nvPicPr>
        <p:blipFill>
          <a:blip r:embed="rId2"/>
          <a:stretch>
            <a:fillRect/>
          </a:stretch>
        </p:blipFill>
        <p:spPr>
          <a:xfrm>
            <a:off x="1819150" y="2552856"/>
            <a:ext cx="6724650" cy="2895600"/>
          </a:xfrm>
          <a:prstGeom prst="rect">
            <a:avLst/>
          </a:prstGeom>
        </p:spPr>
      </p:pic>
      <p:sp>
        <p:nvSpPr>
          <p:cNvPr id="12" name="内容占位符 2"/>
          <p:cNvSpPr txBox="1">
            <a:spLocks/>
          </p:cNvSpPr>
          <p:nvPr/>
        </p:nvSpPr>
        <p:spPr>
          <a:xfrm>
            <a:off x="3833222" y="2111845"/>
            <a:ext cx="6756806" cy="3777622"/>
          </a:xfrm>
          <a:prstGeom prst="rect">
            <a:avLst/>
          </a:prstGeom>
        </p:spPr>
        <p:txBody>
          <a:bodyPr/>
          <a:lstStyle>
            <a:lvl1pPr marL="274320" indent="-228600" algn="l" defTabSz="914400" rtl="0" eaLnBrk="1" latinLnBrk="0" hangingPunct="1">
              <a:lnSpc>
                <a:spcPct val="90000"/>
              </a:lnSpc>
              <a:spcBef>
                <a:spcPts val="1800"/>
              </a:spcBef>
              <a:buClr>
                <a:schemeClr val="tx2"/>
              </a:buClr>
              <a:buSzPct val="80000"/>
              <a:buFont typeface="Wingdings" pitchFamily="2" charset="2"/>
              <a:buChar char="§"/>
              <a:defRPr lang="zh-CN" sz="2000" kern="1200">
                <a:solidFill>
                  <a:schemeClr val="tx2"/>
                </a:solidFill>
                <a:latin typeface="Microsoft YaHei" panose="020B0503020204020204" pitchFamily="34" charset="-122"/>
                <a:ea typeface="Microsoft YaHei" panose="020B0503020204020204" pitchFamily="34" charset="-122"/>
                <a:cs typeface="+mn-cs"/>
              </a:defRPr>
            </a:lvl1pPr>
            <a:lvl2pPr marL="594360" indent="-228600" algn="l" defTabSz="914400" rtl="0" eaLnBrk="1" latinLnBrk="0" hangingPunct="1">
              <a:lnSpc>
                <a:spcPct val="90000"/>
              </a:lnSpc>
              <a:spcBef>
                <a:spcPts val="1000"/>
              </a:spcBef>
              <a:buClr>
                <a:schemeClr val="tx2"/>
              </a:buClr>
              <a:buSzPct val="80000"/>
              <a:buFont typeface="Wingdings" pitchFamily="2" charset="2"/>
              <a:buChar char="§"/>
              <a:defRPr lang="zh-CN" sz="1800" kern="1200">
                <a:solidFill>
                  <a:schemeClr val="tx2"/>
                </a:solidFill>
                <a:latin typeface="Microsoft YaHei" panose="020B0503020204020204" pitchFamily="34" charset="-122"/>
                <a:ea typeface="Microsoft YaHei" panose="020B0503020204020204" pitchFamily="34" charset="-122"/>
                <a:cs typeface="+mn-cs"/>
              </a:defRPr>
            </a:lvl2pPr>
            <a:lvl3pPr marL="914400" indent="-228600" algn="l" defTabSz="914400" rtl="0" eaLnBrk="1" latinLnBrk="0" hangingPunct="1">
              <a:lnSpc>
                <a:spcPct val="90000"/>
              </a:lnSpc>
              <a:spcBef>
                <a:spcPts val="800"/>
              </a:spcBef>
              <a:buClr>
                <a:schemeClr val="tx2"/>
              </a:buClr>
              <a:buSzPct val="80000"/>
              <a:buFont typeface="Wingdings" pitchFamily="2" charset="2"/>
              <a:buChar char="§"/>
              <a:defRPr lang="zh-CN" sz="1600" kern="1200">
                <a:solidFill>
                  <a:schemeClr val="tx2"/>
                </a:solidFill>
                <a:latin typeface="Microsoft YaHei" panose="020B0503020204020204" pitchFamily="34" charset="-122"/>
                <a:ea typeface="Microsoft YaHei" panose="020B0503020204020204" pitchFamily="34" charset="-122"/>
                <a:cs typeface="+mn-cs"/>
              </a:defRPr>
            </a:lvl3pPr>
            <a:lvl4pPr marL="123444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4pPr>
            <a:lvl5pPr marL="155448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5pPr>
            <a:lvl6pPr marL="1874520" indent="-228600" algn="l" defTabSz="914400" rtl="0" eaLnBrk="1" latinLnBrk="0" hangingPunct="1">
              <a:lnSpc>
                <a:spcPct val="90000"/>
              </a:lnSpc>
              <a:spcBef>
                <a:spcPts val="800"/>
              </a:spcBef>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6pPr>
            <a:lvl7pPr marL="219456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7pPr>
            <a:lvl8pPr marL="251460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8pPr>
            <a:lvl9pPr marL="283464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9pPr>
          </a:lstStyle>
          <a:p>
            <a:pPr marL="45720" indent="0">
              <a:buNone/>
            </a:pPr>
            <a:r>
              <a:rPr lang="en-US" altLang="zh-CN" dirty="0"/>
              <a:t>pom.xml</a:t>
            </a:r>
            <a:r>
              <a:rPr lang="zh-CN" altLang="en-US" dirty="0"/>
              <a:t>配置</a:t>
            </a:r>
          </a:p>
          <a:p>
            <a:pPr marL="0" indent="0">
              <a:buFont typeface="Wingdings" pitchFamily="2" charset="2"/>
              <a:buNone/>
            </a:pPr>
            <a:endParaRPr lang="zh-CN" altLang="en-US" dirty="0"/>
          </a:p>
        </p:txBody>
      </p:sp>
    </p:spTree>
    <p:extLst>
      <p:ext uri="{BB962C8B-B14F-4D97-AF65-F5344CB8AC3E}">
        <p14:creationId xmlns:p14="http://schemas.microsoft.com/office/powerpoint/2010/main" val="4217225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r>
              <a:rPr lang="en-US" altLang="zh-CN" sz="2400" b="1" dirty="0">
                <a:solidFill>
                  <a:schemeClr val="bg1"/>
                </a:solidFill>
                <a:latin typeface="微软雅黑" panose="020B0503020204020204" pitchFamily="34" charset="-122"/>
                <a:ea typeface="微软雅黑" panose="020B0503020204020204" pitchFamily="34" charset="-122"/>
              </a:rPr>
              <a:t>JWT</a:t>
            </a:r>
            <a:r>
              <a:rPr lang="zh-CN" altLang="en-US" sz="2400" b="1" dirty="0">
                <a:solidFill>
                  <a:schemeClr val="bg1"/>
                </a:solidFill>
                <a:latin typeface="微软雅黑" panose="020B0503020204020204" pitchFamily="34" charset="-122"/>
                <a:ea typeface="微软雅黑" panose="020B0503020204020204" pitchFamily="34" charset="-122"/>
              </a:rPr>
              <a:t>介绍</a:t>
            </a:r>
          </a:p>
        </p:txBody>
      </p:sp>
      <p:sp>
        <p:nvSpPr>
          <p:cNvPr id="6" name="矩形 5"/>
          <p:cNvSpPr/>
          <p:nvPr/>
        </p:nvSpPr>
        <p:spPr>
          <a:xfrm>
            <a:off x="0" y="1073427"/>
            <a:ext cx="21796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735498" y="1073426"/>
            <a:ext cx="3262344"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TextBox 89"/>
          <p:cNvSpPr txBox="1"/>
          <p:nvPr/>
        </p:nvSpPr>
        <p:spPr>
          <a:xfrm>
            <a:off x="1051890" y="1065798"/>
            <a:ext cx="2945952" cy="369332"/>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在</a:t>
            </a:r>
            <a:r>
              <a:rPr lang="en-US" altLang="zh-CN" dirty="0">
                <a:solidFill>
                  <a:schemeClr val="bg1"/>
                </a:solidFill>
                <a:latin typeface="微软雅黑" panose="020B0503020204020204" pitchFamily="34" charset="-122"/>
                <a:ea typeface="微软雅黑" panose="020B0503020204020204" pitchFamily="34" charset="-122"/>
              </a:rPr>
              <a:t>Spring Boot</a:t>
            </a:r>
            <a:r>
              <a:rPr lang="zh-CN" altLang="en-US" dirty="0">
                <a:solidFill>
                  <a:schemeClr val="bg1"/>
                </a:solidFill>
                <a:latin typeface="微软雅黑" panose="020B0503020204020204" pitchFamily="34" charset="-122"/>
                <a:ea typeface="微软雅黑" panose="020B0503020204020204" pitchFamily="34" charset="-122"/>
              </a:rPr>
              <a:t>中使用</a:t>
            </a:r>
            <a:r>
              <a:rPr lang="en-US" altLang="zh-CN" dirty="0">
                <a:solidFill>
                  <a:schemeClr val="bg1"/>
                </a:solidFill>
                <a:latin typeface="微软雅黑" panose="020B0503020204020204" pitchFamily="34" charset="-122"/>
                <a:ea typeface="微软雅黑" panose="020B0503020204020204" pitchFamily="34" charset="-122"/>
              </a:rPr>
              <a:t>JWT</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2" name="内容占位符 2"/>
          <p:cNvSpPr txBox="1">
            <a:spLocks/>
          </p:cNvSpPr>
          <p:nvPr/>
        </p:nvSpPr>
        <p:spPr>
          <a:xfrm>
            <a:off x="3833222" y="2111845"/>
            <a:ext cx="6756806" cy="3777622"/>
          </a:xfrm>
          <a:prstGeom prst="rect">
            <a:avLst/>
          </a:prstGeom>
        </p:spPr>
        <p:txBody>
          <a:bodyPr/>
          <a:lstStyle>
            <a:lvl1pPr marL="274320" indent="-228600" algn="l" defTabSz="914400" rtl="0" eaLnBrk="1" latinLnBrk="0" hangingPunct="1">
              <a:lnSpc>
                <a:spcPct val="90000"/>
              </a:lnSpc>
              <a:spcBef>
                <a:spcPts val="1800"/>
              </a:spcBef>
              <a:buClr>
                <a:schemeClr val="tx2"/>
              </a:buClr>
              <a:buSzPct val="80000"/>
              <a:buFont typeface="Wingdings" pitchFamily="2" charset="2"/>
              <a:buChar char="§"/>
              <a:defRPr lang="zh-CN" sz="2000" kern="1200">
                <a:solidFill>
                  <a:schemeClr val="tx2"/>
                </a:solidFill>
                <a:latin typeface="Microsoft YaHei" panose="020B0503020204020204" pitchFamily="34" charset="-122"/>
                <a:ea typeface="Microsoft YaHei" panose="020B0503020204020204" pitchFamily="34" charset="-122"/>
                <a:cs typeface="+mn-cs"/>
              </a:defRPr>
            </a:lvl1pPr>
            <a:lvl2pPr marL="594360" indent="-228600" algn="l" defTabSz="914400" rtl="0" eaLnBrk="1" latinLnBrk="0" hangingPunct="1">
              <a:lnSpc>
                <a:spcPct val="90000"/>
              </a:lnSpc>
              <a:spcBef>
                <a:spcPts val="1000"/>
              </a:spcBef>
              <a:buClr>
                <a:schemeClr val="tx2"/>
              </a:buClr>
              <a:buSzPct val="80000"/>
              <a:buFont typeface="Wingdings" pitchFamily="2" charset="2"/>
              <a:buChar char="§"/>
              <a:defRPr lang="zh-CN" sz="1800" kern="1200">
                <a:solidFill>
                  <a:schemeClr val="tx2"/>
                </a:solidFill>
                <a:latin typeface="Microsoft YaHei" panose="020B0503020204020204" pitchFamily="34" charset="-122"/>
                <a:ea typeface="Microsoft YaHei" panose="020B0503020204020204" pitchFamily="34" charset="-122"/>
                <a:cs typeface="+mn-cs"/>
              </a:defRPr>
            </a:lvl2pPr>
            <a:lvl3pPr marL="914400" indent="-228600" algn="l" defTabSz="914400" rtl="0" eaLnBrk="1" latinLnBrk="0" hangingPunct="1">
              <a:lnSpc>
                <a:spcPct val="90000"/>
              </a:lnSpc>
              <a:spcBef>
                <a:spcPts val="800"/>
              </a:spcBef>
              <a:buClr>
                <a:schemeClr val="tx2"/>
              </a:buClr>
              <a:buSzPct val="80000"/>
              <a:buFont typeface="Wingdings" pitchFamily="2" charset="2"/>
              <a:buChar char="§"/>
              <a:defRPr lang="zh-CN" sz="1600" kern="1200">
                <a:solidFill>
                  <a:schemeClr val="tx2"/>
                </a:solidFill>
                <a:latin typeface="Microsoft YaHei" panose="020B0503020204020204" pitchFamily="34" charset="-122"/>
                <a:ea typeface="Microsoft YaHei" panose="020B0503020204020204" pitchFamily="34" charset="-122"/>
                <a:cs typeface="+mn-cs"/>
              </a:defRPr>
            </a:lvl3pPr>
            <a:lvl4pPr marL="123444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4pPr>
            <a:lvl5pPr marL="155448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5pPr>
            <a:lvl6pPr marL="1874520" indent="-228600" algn="l" defTabSz="914400" rtl="0" eaLnBrk="1" latinLnBrk="0" hangingPunct="1">
              <a:lnSpc>
                <a:spcPct val="90000"/>
              </a:lnSpc>
              <a:spcBef>
                <a:spcPts val="800"/>
              </a:spcBef>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6pPr>
            <a:lvl7pPr marL="219456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7pPr>
            <a:lvl8pPr marL="251460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8pPr>
            <a:lvl9pPr marL="283464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9pPr>
          </a:lstStyle>
          <a:p>
            <a:pPr marL="45720" indent="0">
              <a:buNone/>
            </a:pPr>
            <a:r>
              <a:rPr lang="en-US" altLang="zh-CN" dirty="0"/>
              <a:t>WEB</a:t>
            </a:r>
            <a:r>
              <a:rPr lang="zh-CN" altLang="en-US" dirty="0"/>
              <a:t>安全配置类</a:t>
            </a:r>
          </a:p>
          <a:p>
            <a:pPr marL="0" indent="0">
              <a:buFont typeface="Wingdings" pitchFamily="2" charset="2"/>
              <a:buNone/>
            </a:pPr>
            <a:endParaRPr lang="zh-CN" altLang="en-US" dirty="0"/>
          </a:p>
        </p:txBody>
      </p:sp>
      <p:pic>
        <p:nvPicPr>
          <p:cNvPr id="13" name="图片 12"/>
          <p:cNvPicPr>
            <a:picLocks noChangeAspect="1"/>
          </p:cNvPicPr>
          <p:nvPr/>
        </p:nvPicPr>
        <p:blipFill>
          <a:blip r:embed="rId2"/>
          <a:stretch>
            <a:fillRect/>
          </a:stretch>
        </p:blipFill>
        <p:spPr>
          <a:xfrm>
            <a:off x="982848" y="2550564"/>
            <a:ext cx="8618352" cy="3689312"/>
          </a:xfrm>
          <a:prstGeom prst="rect">
            <a:avLst/>
          </a:prstGeom>
        </p:spPr>
      </p:pic>
    </p:spTree>
    <p:extLst>
      <p:ext uri="{BB962C8B-B14F-4D97-AF65-F5344CB8AC3E}">
        <p14:creationId xmlns:p14="http://schemas.microsoft.com/office/powerpoint/2010/main" val="40501029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r>
              <a:rPr lang="en-US" altLang="zh-CN" sz="2400" b="1" dirty="0">
                <a:solidFill>
                  <a:schemeClr val="bg1"/>
                </a:solidFill>
                <a:latin typeface="微软雅黑" panose="020B0503020204020204" pitchFamily="34" charset="-122"/>
                <a:ea typeface="微软雅黑" panose="020B0503020204020204" pitchFamily="34" charset="-122"/>
              </a:rPr>
              <a:t>JWT</a:t>
            </a:r>
            <a:r>
              <a:rPr lang="zh-CN" altLang="en-US" sz="2400" b="1" dirty="0">
                <a:solidFill>
                  <a:schemeClr val="bg1"/>
                </a:solidFill>
                <a:latin typeface="微软雅黑" panose="020B0503020204020204" pitchFamily="34" charset="-122"/>
                <a:ea typeface="微软雅黑" panose="020B0503020204020204" pitchFamily="34" charset="-122"/>
              </a:rPr>
              <a:t>介绍</a:t>
            </a:r>
          </a:p>
        </p:txBody>
      </p:sp>
      <p:sp>
        <p:nvSpPr>
          <p:cNvPr id="6" name="矩形 5"/>
          <p:cNvSpPr/>
          <p:nvPr/>
        </p:nvSpPr>
        <p:spPr>
          <a:xfrm>
            <a:off x="0" y="1073427"/>
            <a:ext cx="21796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735498" y="1073426"/>
            <a:ext cx="3262344"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TextBox 89"/>
          <p:cNvSpPr txBox="1"/>
          <p:nvPr/>
        </p:nvSpPr>
        <p:spPr>
          <a:xfrm>
            <a:off x="1051890" y="1065798"/>
            <a:ext cx="2945952" cy="369332"/>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在</a:t>
            </a:r>
            <a:r>
              <a:rPr lang="en-US" altLang="zh-CN" dirty="0">
                <a:solidFill>
                  <a:schemeClr val="bg1"/>
                </a:solidFill>
                <a:latin typeface="微软雅黑" panose="020B0503020204020204" pitchFamily="34" charset="-122"/>
                <a:ea typeface="微软雅黑" panose="020B0503020204020204" pitchFamily="34" charset="-122"/>
              </a:rPr>
              <a:t>Spring Boot</a:t>
            </a:r>
            <a:r>
              <a:rPr lang="zh-CN" altLang="en-US" dirty="0">
                <a:solidFill>
                  <a:schemeClr val="bg1"/>
                </a:solidFill>
                <a:latin typeface="微软雅黑" panose="020B0503020204020204" pitchFamily="34" charset="-122"/>
                <a:ea typeface="微软雅黑" panose="020B0503020204020204" pitchFamily="34" charset="-122"/>
              </a:rPr>
              <a:t>中使用</a:t>
            </a:r>
            <a:r>
              <a:rPr lang="en-US" altLang="zh-CN" dirty="0">
                <a:solidFill>
                  <a:schemeClr val="bg1"/>
                </a:solidFill>
                <a:latin typeface="微软雅黑" panose="020B0503020204020204" pitchFamily="34" charset="-122"/>
                <a:ea typeface="微软雅黑" panose="020B0503020204020204" pitchFamily="34" charset="-122"/>
              </a:rPr>
              <a:t>JWT</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2" name="内容占位符 2"/>
          <p:cNvSpPr txBox="1">
            <a:spLocks/>
          </p:cNvSpPr>
          <p:nvPr/>
        </p:nvSpPr>
        <p:spPr>
          <a:xfrm>
            <a:off x="3833222" y="2111845"/>
            <a:ext cx="6756806" cy="3777622"/>
          </a:xfrm>
          <a:prstGeom prst="rect">
            <a:avLst/>
          </a:prstGeom>
        </p:spPr>
        <p:txBody>
          <a:bodyPr/>
          <a:lstStyle>
            <a:lvl1pPr marL="274320" indent="-228600" algn="l" defTabSz="914400" rtl="0" eaLnBrk="1" latinLnBrk="0" hangingPunct="1">
              <a:lnSpc>
                <a:spcPct val="90000"/>
              </a:lnSpc>
              <a:spcBef>
                <a:spcPts val="1800"/>
              </a:spcBef>
              <a:buClr>
                <a:schemeClr val="tx2"/>
              </a:buClr>
              <a:buSzPct val="80000"/>
              <a:buFont typeface="Wingdings" pitchFamily="2" charset="2"/>
              <a:buChar char="§"/>
              <a:defRPr lang="zh-CN" sz="2000" kern="1200">
                <a:solidFill>
                  <a:schemeClr val="tx2"/>
                </a:solidFill>
                <a:latin typeface="Microsoft YaHei" panose="020B0503020204020204" pitchFamily="34" charset="-122"/>
                <a:ea typeface="Microsoft YaHei" panose="020B0503020204020204" pitchFamily="34" charset="-122"/>
                <a:cs typeface="+mn-cs"/>
              </a:defRPr>
            </a:lvl1pPr>
            <a:lvl2pPr marL="594360" indent="-228600" algn="l" defTabSz="914400" rtl="0" eaLnBrk="1" latinLnBrk="0" hangingPunct="1">
              <a:lnSpc>
                <a:spcPct val="90000"/>
              </a:lnSpc>
              <a:spcBef>
                <a:spcPts val="1000"/>
              </a:spcBef>
              <a:buClr>
                <a:schemeClr val="tx2"/>
              </a:buClr>
              <a:buSzPct val="80000"/>
              <a:buFont typeface="Wingdings" pitchFamily="2" charset="2"/>
              <a:buChar char="§"/>
              <a:defRPr lang="zh-CN" sz="1800" kern="1200">
                <a:solidFill>
                  <a:schemeClr val="tx2"/>
                </a:solidFill>
                <a:latin typeface="Microsoft YaHei" panose="020B0503020204020204" pitchFamily="34" charset="-122"/>
                <a:ea typeface="Microsoft YaHei" panose="020B0503020204020204" pitchFamily="34" charset="-122"/>
                <a:cs typeface="+mn-cs"/>
              </a:defRPr>
            </a:lvl2pPr>
            <a:lvl3pPr marL="914400" indent="-228600" algn="l" defTabSz="914400" rtl="0" eaLnBrk="1" latinLnBrk="0" hangingPunct="1">
              <a:lnSpc>
                <a:spcPct val="90000"/>
              </a:lnSpc>
              <a:spcBef>
                <a:spcPts val="800"/>
              </a:spcBef>
              <a:buClr>
                <a:schemeClr val="tx2"/>
              </a:buClr>
              <a:buSzPct val="80000"/>
              <a:buFont typeface="Wingdings" pitchFamily="2" charset="2"/>
              <a:buChar char="§"/>
              <a:defRPr lang="zh-CN" sz="1600" kern="1200">
                <a:solidFill>
                  <a:schemeClr val="tx2"/>
                </a:solidFill>
                <a:latin typeface="Microsoft YaHei" panose="020B0503020204020204" pitchFamily="34" charset="-122"/>
                <a:ea typeface="Microsoft YaHei" panose="020B0503020204020204" pitchFamily="34" charset="-122"/>
                <a:cs typeface="+mn-cs"/>
              </a:defRPr>
            </a:lvl3pPr>
            <a:lvl4pPr marL="123444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4pPr>
            <a:lvl5pPr marL="155448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5pPr>
            <a:lvl6pPr marL="1874520" indent="-228600" algn="l" defTabSz="914400" rtl="0" eaLnBrk="1" latinLnBrk="0" hangingPunct="1">
              <a:lnSpc>
                <a:spcPct val="90000"/>
              </a:lnSpc>
              <a:spcBef>
                <a:spcPts val="800"/>
              </a:spcBef>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6pPr>
            <a:lvl7pPr marL="219456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7pPr>
            <a:lvl8pPr marL="251460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8pPr>
            <a:lvl9pPr marL="283464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9pPr>
          </a:lstStyle>
          <a:p>
            <a:pPr marL="45720" indent="0">
              <a:buNone/>
            </a:pPr>
            <a:r>
              <a:rPr lang="en-US" altLang="zh-CN" dirty="0"/>
              <a:t>JWT</a:t>
            </a:r>
            <a:r>
              <a:rPr lang="zh-CN" altLang="en-US" dirty="0"/>
              <a:t>生成，和验签的类</a:t>
            </a:r>
          </a:p>
          <a:p>
            <a:pPr marL="0" indent="0">
              <a:buFont typeface="Wingdings" pitchFamily="2" charset="2"/>
              <a:buNone/>
            </a:pPr>
            <a:endParaRPr lang="zh-CN" altLang="en-US" dirty="0"/>
          </a:p>
        </p:txBody>
      </p:sp>
      <p:pic>
        <p:nvPicPr>
          <p:cNvPr id="10" name="图片 9"/>
          <p:cNvPicPr>
            <a:picLocks noChangeAspect="1"/>
          </p:cNvPicPr>
          <p:nvPr/>
        </p:nvPicPr>
        <p:blipFill>
          <a:blip r:embed="rId2"/>
          <a:stretch>
            <a:fillRect/>
          </a:stretch>
        </p:blipFill>
        <p:spPr>
          <a:xfrm>
            <a:off x="1557854" y="2577174"/>
            <a:ext cx="8233803" cy="3605178"/>
          </a:xfrm>
          <a:prstGeom prst="rect">
            <a:avLst/>
          </a:prstGeom>
        </p:spPr>
      </p:pic>
    </p:spTree>
    <p:extLst>
      <p:ext uri="{BB962C8B-B14F-4D97-AF65-F5344CB8AC3E}">
        <p14:creationId xmlns:p14="http://schemas.microsoft.com/office/powerpoint/2010/main" val="37421752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r>
              <a:rPr lang="en-US" altLang="zh-CN" sz="2400" b="1" dirty="0">
                <a:solidFill>
                  <a:schemeClr val="bg1"/>
                </a:solidFill>
                <a:latin typeface="微软雅黑" panose="020B0503020204020204" pitchFamily="34" charset="-122"/>
                <a:ea typeface="微软雅黑" panose="020B0503020204020204" pitchFamily="34" charset="-122"/>
              </a:rPr>
              <a:t>JWT</a:t>
            </a:r>
            <a:r>
              <a:rPr lang="zh-CN" altLang="en-US" sz="2400" b="1" dirty="0">
                <a:solidFill>
                  <a:schemeClr val="bg1"/>
                </a:solidFill>
                <a:latin typeface="微软雅黑" panose="020B0503020204020204" pitchFamily="34" charset="-122"/>
                <a:ea typeface="微软雅黑" panose="020B0503020204020204" pitchFamily="34" charset="-122"/>
              </a:rPr>
              <a:t>介绍</a:t>
            </a:r>
          </a:p>
        </p:txBody>
      </p:sp>
      <p:sp>
        <p:nvSpPr>
          <p:cNvPr id="6" name="矩形 5"/>
          <p:cNvSpPr/>
          <p:nvPr/>
        </p:nvSpPr>
        <p:spPr>
          <a:xfrm>
            <a:off x="0" y="1073427"/>
            <a:ext cx="21796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735498" y="1073426"/>
            <a:ext cx="3262344"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TextBox 89"/>
          <p:cNvSpPr txBox="1"/>
          <p:nvPr/>
        </p:nvSpPr>
        <p:spPr>
          <a:xfrm>
            <a:off x="1051890" y="1065798"/>
            <a:ext cx="2945952" cy="369332"/>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在</a:t>
            </a:r>
            <a:r>
              <a:rPr lang="en-US" altLang="zh-CN" dirty="0">
                <a:solidFill>
                  <a:schemeClr val="bg1"/>
                </a:solidFill>
                <a:latin typeface="微软雅黑" panose="020B0503020204020204" pitchFamily="34" charset="-122"/>
                <a:ea typeface="微软雅黑" panose="020B0503020204020204" pitchFamily="34" charset="-122"/>
              </a:rPr>
              <a:t>Spring Boot</a:t>
            </a:r>
            <a:r>
              <a:rPr lang="zh-CN" altLang="en-US" dirty="0">
                <a:solidFill>
                  <a:schemeClr val="bg1"/>
                </a:solidFill>
                <a:latin typeface="微软雅黑" panose="020B0503020204020204" pitchFamily="34" charset="-122"/>
                <a:ea typeface="微软雅黑" panose="020B0503020204020204" pitchFamily="34" charset="-122"/>
              </a:rPr>
              <a:t>中使用</a:t>
            </a:r>
            <a:r>
              <a:rPr lang="en-US" altLang="zh-CN" dirty="0">
                <a:solidFill>
                  <a:schemeClr val="bg1"/>
                </a:solidFill>
                <a:latin typeface="微软雅黑" panose="020B0503020204020204" pitchFamily="34" charset="-122"/>
                <a:ea typeface="微软雅黑" panose="020B0503020204020204" pitchFamily="34" charset="-122"/>
              </a:rPr>
              <a:t>JWT</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2" name="内容占位符 2"/>
          <p:cNvSpPr txBox="1">
            <a:spLocks/>
          </p:cNvSpPr>
          <p:nvPr/>
        </p:nvSpPr>
        <p:spPr>
          <a:xfrm>
            <a:off x="3833222" y="2111845"/>
            <a:ext cx="6756806" cy="3777622"/>
          </a:xfrm>
          <a:prstGeom prst="rect">
            <a:avLst/>
          </a:prstGeom>
        </p:spPr>
        <p:txBody>
          <a:bodyPr/>
          <a:lstStyle>
            <a:lvl1pPr marL="274320" indent="-228600" algn="l" defTabSz="914400" rtl="0" eaLnBrk="1" latinLnBrk="0" hangingPunct="1">
              <a:lnSpc>
                <a:spcPct val="90000"/>
              </a:lnSpc>
              <a:spcBef>
                <a:spcPts val="1800"/>
              </a:spcBef>
              <a:buClr>
                <a:schemeClr val="tx2"/>
              </a:buClr>
              <a:buSzPct val="80000"/>
              <a:buFont typeface="Wingdings" pitchFamily="2" charset="2"/>
              <a:buChar char="§"/>
              <a:defRPr lang="zh-CN" sz="2000" kern="1200">
                <a:solidFill>
                  <a:schemeClr val="tx2"/>
                </a:solidFill>
                <a:latin typeface="Microsoft YaHei" panose="020B0503020204020204" pitchFamily="34" charset="-122"/>
                <a:ea typeface="Microsoft YaHei" panose="020B0503020204020204" pitchFamily="34" charset="-122"/>
                <a:cs typeface="+mn-cs"/>
              </a:defRPr>
            </a:lvl1pPr>
            <a:lvl2pPr marL="594360" indent="-228600" algn="l" defTabSz="914400" rtl="0" eaLnBrk="1" latinLnBrk="0" hangingPunct="1">
              <a:lnSpc>
                <a:spcPct val="90000"/>
              </a:lnSpc>
              <a:spcBef>
                <a:spcPts val="1000"/>
              </a:spcBef>
              <a:buClr>
                <a:schemeClr val="tx2"/>
              </a:buClr>
              <a:buSzPct val="80000"/>
              <a:buFont typeface="Wingdings" pitchFamily="2" charset="2"/>
              <a:buChar char="§"/>
              <a:defRPr lang="zh-CN" sz="1800" kern="1200">
                <a:solidFill>
                  <a:schemeClr val="tx2"/>
                </a:solidFill>
                <a:latin typeface="Microsoft YaHei" panose="020B0503020204020204" pitchFamily="34" charset="-122"/>
                <a:ea typeface="Microsoft YaHei" panose="020B0503020204020204" pitchFamily="34" charset="-122"/>
                <a:cs typeface="+mn-cs"/>
              </a:defRPr>
            </a:lvl2pPr>
            <a:lvl3pPr marL="914400" indent="-228600" algn="l" defTabSz="914400" rtl="0" eaLnBrk="1" latinLnBrk="0" hangingPunct="1">
              <a:lnSpc>
                <a:spcPct val="90000"/>
              </a:lnSpc>
              <a:spcBef>
                <a:spcPts val="800"/>
              </a:spcBef>
              <a:buClr>
                <a:schemeClr val="tx2"/>
              </a:buClr>
              <a:buSzPct val="80000"/>
              <a:buFont typeface="Wingdings" pitchFamily="2" charset="2"/>
              <a:buChar char="§"/>
              <a:defRPr lang="zh-CN" sz="1600" kern="1200">
                <a:solidFill>
                  <a:schemeClr val="tx2"/>
                </a:solidFill>
                <a:latin typeface="Microsoft YaHei" panose="020B0503020204020204" pitchFamily="34" charset="-122"/>
                <a:ea typeface="Microsoft YaHei" panose="020B0503020204020204" pitchFamily="34" charset="-122"/>
                <a:cs typeface="+mn-cs"/>
              </a:defRPr>
            </a:lvl3pPr>
            <a:lvl4pPr marL="123444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4pPr>
            <a:lvl5pPr marL="155448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5pPr>
            <a:lvl6pPr marL="1874520" indent="-228600" algn="l" defTabSz="914400" rtl="0" eaLnBrk="1" latinLnBrk="0" hangingPunct="1">
              <a:lnSpc>
                <a:spcPct val="90000"/>
              </a:lnSpc>
              <a:spcBef>
                <a:spcPts val="800"/>
              </a:spcBef>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6pPr>
            <a:lvl7pPr marL="219456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7pPr>
            <a:lvl8pPr marL="251460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8pPr>
            <a:lvl9pPr marL="283464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9pPr>
          </a:lstStyle>
          <a:p>
            <a:pPr marL="45720" indent="0">
              <a:buNone/>
            </a:pPr>
            <a:r>
              <a:rPr lang="zh-CN" altLang="en-US" dirty="0"/>
              <a:t>登录过滤器类</a:t>
            </a:r>
            <a:r>
              <a:rPr lang="en-US" altLang="zh-CN" dirty="0" err="1"/>
              <a:t>JWTLoginFilter</a:t>
            </a:r>
            <a:r>
              <a:rPr lang="en-US" altLang="zh-CN" dirty="0"/>
              <a:t> </a:t>
            </a:r>
          </a:p>
          <a:p>
            <a:pPr marL="0" indent="0">
              <a:buFont typeface="Wingdings" pitchFamily="2" charset="2"/>
              <a:buNone/>
            </a:pPr>
            <a:endParaRPr lang="zh-CN" altLang="en-US" dirty="0"/>
          </a:p>
        </p:txBody>
      </p:sp>
      <p:pic>
        <p:nvPicPr>
          <p:cNvPr id="11" name="图片 10"/>
          <p:cNvPicPr>
            <a:picLocks noChangeAspect="1"/>
          </p:cNvPicPr>
          <p:nvPr/>
        </p:nvPicPr>
        <p:blipFill>
          <a:blip r:embed="rId2"/>
          <a:stretch>
            <a:fillRect/>
          </a:stretch>
        </p:blipFill>
        <p:spPr>
          <a:xfrm>
            <a:off x="1844933" y="2602311"/>
            <a:ext cx="7989066" cy="3440441"/>
          </a:xfrm>
          <a:prstGeom prst="rect">
            <a:avLst/>
          </a:prstGeom>
        </p:spPr>
      </p:pic>
    </p:spTree>
    <p:extLst>
      <p:ext uri="{BB962C8B-B14F-4D97-AF65-F5344CB8AC3E}">
        <p14:creationId xmlns:p14="http://schemas.microsoft.com/office/powerpoint/2010/main" val="15065309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r>
              <a:rPr lang="en-US" altLang="zh-CN" sz="2400" b="1" dirty="0">
                <a:solidFill>
                  <a:schemeClr val="bg1"/>
                </a:solidFill>
                <a:latin typeface="微软雅黑" panose="020B0503020204020204" pitchFamily="34" charset="-122"/>
                <a:ea typeface="微软雅黑" panose="020B0503020204020204" pitchFamily="34" charset="-122"/>
              </a:rPr>
              <a:t>JWT</a:t>
            </a:r>
            <a:r>
              <a:rPr lang="zh-CN" altLang="en-US" sz="2400" b="1" dirty="0">
                <a:solidFill>
                  <a:schemeClr val="bg1"/>
                </a:solidFill>
                <a:latin typeface="微软雅黑" panose="020B0503020204020204" pitchFamily="34" charset="-122"/>
                <a:ea typeface="微软雅黑" panose="020B0503020204020204" pitchFamily="34" charset="-122"/>
              </a:rPr>
              <a:t>介绍</a:t>
            </a:r>
          </a:p>
        </p:txBody>
      </p:sp>
      <p:sp>
        <p:nvSpPr>
          <p:cNvPr id="6" name="矩形 5"/>
          <p:cNvSpPr/>
          <p:nvPr/>
        </p:nvSpPr>
        <p:spPr>
          <a:xfrm>
            <a:off x="0" y="1073427"/>
            <a:ext cx="21796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735498" y="1073426"/>
            <a:ext cx="3262344"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TextBox 89"/>
          <p:cNvSpPr txBox="1"/>
          <p:nvPr/>
        </p:nvSpPr>
        <p:spPr>
          <a:xfrm>
            <a:off x="1051890" y="1065798"/>
            <a:ext cx="2945952" cy="369332"/>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在</a:t>
            </a:r>
            <a:r>
              <a:rPr lang="en-US" altLang="zh-CN" dirty="0">
                <a:solidFill>
                  <a:schemeClr val="bg1"/>
                </a:solidFill>
                <a:latin typeface="微软雅黑" panose="020B0503020204020204" pitchFamily="34" charset="-122"/>
                <a:ea typeface="微软雅黑" panose="020B0503020204020204" pitchFamily="34" charset="-122"/>
              </a:rPr>
              <a:t>Spring Boot</a:t>
            </a:r>
            <a:r>
              <a:rPr lang="zh-CN" altLang="en-US" dirty="0">
                <a:solidFill>
                  <a:schemeClr val="bg1"/>
                </a:solidFill>
                <a:latin typeface="微软雅黑" panose="020B0503020204020204" pitchFamily="34" charset="-122"/>
                <a:ea typeface="微软雅黑" panose="020B0503020204020204" pitchFamily="34" charset="-122"/>
              </a:rPr>
              <a:t>中使用</a:t>
            </a:r>
            <a:r>
              <a:rPr lang="en-US" altLang="zh-CN" dirty="0">
                <a:solidFill>
                  <a:schemeClr val="bg1"/>
                </a:solidFill>
                <a:latin typeface="微软雅黑" panose="020B0503020204020204" pitchFamily="34" charset="-122"/>
                <a:ea typeface="微软雅黑" panose="020B0503020204020204" pitchFamily="34" charset="-122"/>
              </a:rPr>
              <a:t>JWT</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2" name="内容占位符 2"/>
          <p:cNvSpPr txBox="1">
            <a:spLocks/>
          </p:cNvSpPr>
          <p:nvPr/>
        </p:nvSpPr>
        <p:spPr>
          <a:xfrm>
            <a:off x="3833222" y="2111845"/>
            <a:ext cx="6756806" cy="3777622"/>
          </a:xfrm>
          <a:prstGeom prst="rect">
            <a:avLst/>
          </a:prstGeom>
        </p:spPr>
        <p:txBody>
          <a:bodyPr/>
          <a:lstStyle>
            <a:lvl1pPr marL="274320" indent="-228600" algn="l" defTabSz="914400" rtl="0" eaLnBrk="1" latinLnBrk="0" hangingPunct="1">
              <a:lnSpc>
                <a:spcPct val="90000"/>
              </a:lnSpc>
              <a:spcBef>
                <a:spcPts val="1800"/>
              </a:spcBef>
              <a:buClr>
                <a:schemeClr val="tx2"/>
              </a:buClr>
              <a:buSzPct val="80000"/>
              <a:buFont typeface="Wingdings" pitchFamily="2" charset="2"/>
              <a:buChar char="§"/>
              <a:defRPr lang="zh-CN" sz="2000" kern="1200">
                <a:solidFill>
                  <a:schemeClr val="tx2"/>
                </a:solidFill>
                <a:latin typeface="Microsoft YaHei" panose="020B0503020204020204" pitchFamily="34" charset="-122"/>
                <a:ea typeface="Microsoft YaHei" panose="020B0503020204020204" pitchFamily="34" charset="-122"/>
                <a:cs typeface="+mn-cs"/>
              </a:defRPr>
            </a:lvl1pPr>
            <a:lvl2pPr marL="594360" indent="-228600" algn="l" defTabSz="914400" rtl="0" eaLnBrk="1" latinLnBrk="0" hangingPunct="1">
              <a:lnSpc>
                <a:spcPct val="90000"/>
              </a:lnSpc>
              <a:spcBef>
                <a:spcPts val="1000"/>
              </a:spcBef>
              <a:buClr>
                <a:schemeClr val="tx2"/>
              </a:buClr>
              <a:buSzPct val="80000"/>
              <a:buFont typeface="Wingdings" pitchFamily="2" charset="2"/>
              <a:buChar char="§"/>
              <a:defRPr lang="zh-CN" sz="1800" kern="1200">
                <a:solidFill>
                  <a:schemeClr val="tx2"/>
                </a:solidFill>
                <a:latin typeface="Microsoft YaHei" panose="020B0503020204020204" pitchFamily="34" charset="-122"/>
                <a:ea typeface="Microsoft YaHei" panose="020B0503020204020204" pitchFamily="34" charset="-122"/>
                <a:cs typeface="+mn-cs"/>
              </a:defRPr>
            </a:lvl2pPr>
            <a:lvl3pPr marL="914400" indent="-228600" algn="l" defTabSz="914400" rtl="0" eaLnBrk="1" latinLnBrk="0" hangingPunct="1">
              <a:lnSpc>
                <a:spcPct val="90000"/>
              </a:lnSpc>
              <a:spcBef>
                <a:spcPts val="800"/>
              </a:spcBef>
              <a:buClr>
                <a:schemeClr val="tx2"/>
              </a:buClr>
              <a:buSzPct val="80000"/>
              <a:buFont typeface="Wingdings" pitchFamily="2" charset="2"/>
              <a:buChar char="§"/>
              <a:defRPr lang="zh-CN" sz="1600" kern="1200">
                <a:solidFill>
                  <a:schemeClr val="tx2"/>
                </a:solidFill>
                <a:latin typeface="Microsoft YaHei" panose="020B0503020204020204" pitchFamily="34" charset="-122"/>
                <a:ea typeface="Microsoft YaHei" panose="020B0503020204020204" pitchFamily="34" charset="-122"/>
                <a:cs typeface="+mn-cs"/>
              </a:defRPr>
            </a:lvl3pPr>
            <a:lvl4pPr marL="123444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4pPr>
            <a:lvl5pPr marL="155448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5pPr>
            <a:lvl6pPr marL="1874520" indent="-228600" algn="l" defTabSz="914400" rtl="0" eaLnBrk="1" latinLnBrk="0" hangingPunct="1">
              <a:lnSpc>
                <a:spcPct val="90000"/>
              </a:lnSpc>
              <a:spcBef>
                <a:spcPts val="800"/>
              </a:spcBef>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6pPr>
            <a:lvl7pPr marL="219456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7pPr>
            <a:lvl8pPr marL="251460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8pPr>
            <a:lvl9pPr marL="283464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9pPr>
          </a:lstStyle>
          <a:p>
            <a:pPr marL="45720" indent="0">
              <a:buNone/>
            </a:pPr>
            <a:r>
              <a:rPr lang="zh-CN" altLang="en-US" dirty="0"/>
              <a:t>请求拦截器类</a:t>
            </a:r>
            <a:r>
              <a:rPr lang="en-US" altLang="zh-CN" dirty="0" err="1"/>
              <a:t>JWTAuthenticationFilter</a:t>
            </a:r>
            <a:endParaRPr lang="zh-CN" altLang="en-US" dirty="0"/>
          </a:p>
        </p:txBody>
      </p:sp>
      <p:pic>
        <p:nvPicPr>
          <p:cNvPr id="10" name="图片 9"/>
          <p:cNvPicPr>
            <a:picLocks noChangeAspect="1"/>
          </p:cNvPicPr>
          <p:nvPr/>
        </p:nvPicPr>
        <p:blipFill>
          <a:blip r:embed="rId2"/>
          <a:stretch>
            <a:fillRect/>
          </a:stretch>
        </p:blipFill>
        <p:spPr>
          <a:xfrm>
            <a:off x="1774341" y="2608156"/>
            <a:ext cx="8815687" cy="3281311"/>
          </a:xfrm>
          <a:prstGeom prst="rect">
            <a:avLst/>
          </a:prstGeom>
        </p:spPr>
      </p:pic>
    </p:spTree>
    <p:extLst>
      <p:ext uri="{BB962C8B-B14F-4D97-AF65-F5344CB8AC3E}">
        <p14:creationId xmlns:p14="http://schemas.microsoft.com/office/powerpoint/2010/main" val="5951749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r>
              <a:rPr lang="en-US" altLang="zh-CN" sz="2400" b="1" dirty="0">
                <a:solidFill>
                  <a:schemeClr val="bg1"/>
                </a:solidFill>
                <a:latin typeface="微软雅黑" panose="020B0503020204020204" pitchFamily="34" charset="-122"/>
                <a:ea typeface="微软雅黑" panose="020B0503020204020204" pitchFamily="34" charset="-122"/>
              </a:rPr>
              <a:t>MySQL</a:t>
            </a:r>
            <a:r>
              <a:rPr lang="zh-CN" altLang="en-US" sz="2400" b="1" dirty="0">
                <a:solidFill>
                  <a:schemeClr val="bg1"/>
                </a:solidFill>
                <a:latin typeface="微软雅黑" panose="020B0503020204020204" pitchFamily="34" charset="-122"/>
                <a:ea typeface="微软雅黑" panose="020B0503020204020204" pitchFamily="34" charset="-122"/>
              </a:rPr>
              <a:t>数据库架构</a:t>
            </a:r>
          </a:p>
        </p:txBody>
      </p:sp>
      <p:sp>
        <p:nvSpPr>
          <p:cNvPr id="6" name="矩形 5"/>
          <p:cNvSpPr/>
          <p:nvPr/>
        </p:nvSpPr>
        <p:spPr>
          <a:xfrm>
            <a:off x="0" y="1073427"/>
            <a:ext cx="21796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735497" y="1073426"/>
            <a:ext cx="3623852"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TextBox 89"/>
          <p:cNvSpPr txBox="1"/>
          <p:nvPr/>
        </p:nvSpPr>
        <p:spPr>
          <a:xfrm>
            <a:off x="1051889" y="1065798"/>
            <a:ext cx="3307459" cy="369332"/>
          </a:xfrm>
          <a:prstGeom prst="rect">
            <a:avLst/>
          </a:prstGeom>
          <a:noFill/>
        </p:spPr>
        <p:txBody>
          <a:bodyPr wrap="squar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MySQL</a:t>
            </a:r>
            <a:r>
              <a:rPr lang="zh-CN" altLang="en-US" dirty="0">
                <a:solidFill>
                  <a:schemeClr val="bg1"/>
                </a:solidFill>
                <a:latin typeface="微软雅黑" panose="020B0503020204020204" pitchFamily="34" charset="-122"/>
                <a:ea typeface="微软雅黑" panose="020B0503020204020204" pitchFamily="34" charset="-122"/>
              </a:rPr>
              <a:t>数据库集群：主从搭建</a:t>
            </a:r>
          </a:p>
        </p:txBody>
      </p:sp>
      <p:sp>
        <p:nvSpPr>
          <p:cNvPr id="12" name="内容占位符 2"/>
          <p:cNvSpPr txBox="1">
            <a:spLocks/>
          </p:cNvSpPr>
          <p:nvPr/>
        </p:nvSpPr>
        <p:spPr>
          <a:xfrm>
            <a:off x="0" y="1697175"/>
            <a:ext cx="11972260" cy="3777622"/>
          </a:xfrm>
          <a:prstGeom prst="rect">
            <a:avLst/>
          </a:prstGeom>
        </p:spPr>
        <p:txBody>
          <a:bodyPr/>
          <a:lstStyle>
            <a:lvl1pPr marL="274320" indent="-228600" algn="l" defTabSz="914400" rtl="0" eaLnBrk="1" latinLnBrk="0" hangingPunct="1">
              <a:lnSpc>
                <a:spcPct val="90000"/>
              </a:lnSpc>
              <a:spcBef>
                <a:spcPts val="1800"/>
              </a:spcBef>
              <a:buClr>
                <a:schemeClr val="tx2"/>
              </a:buClr>
              <a:buSzPct val="80000"/>
              <a:buFont typeface="Wingdings" pitchFamily="2" charset="2"/>
              <a:buChar char="§"/>
              <a:defRPr lang="zh-CN" sz="2000" kern="1200">
                <a:solidFill>
                  <a:schemeClr val="tx2"/>
                </a:solidFill>
                <a:latin typeface="Microsoft YaHei" panose="020B0503020204020204" pitchFamily="34" charset="-122"/>
                <a:ea typeface="Microsoft YaHei" panose="020B0503020204020204" pitchFamily="34" charset="-122"/>
                <a:cs typeface="+mn-cs"/>
              </a:defRPr>
            </a:lvl1pPr>
            <a:lvl2pPr marL="594360" indent="-228600" algn="l" defTabSz="914400" rtl="0" eaLnBrk="1" latinLnBrk="0" hangingPunct="1">
              <a:lnSpc>
                <a:spcPct val="90000"/>
              </a:lnSpc>
              <a:spcBef>
                <a:spcPts val="1000"/>
              </a:spcBef>
              <a:buClr>
                <a:schemeClr val="tx2"/>
              </a:buClr>
              <a:buSzPct val="80000"/>
              <a:buFont typeface="Wingdings" pitchFamily="2" charset="2"/>
              <a:buChar char="§"/>
              <a:defRPr lang="zh-CN" sz="1800" kern="1200">
                <a:solidFill>
                  <a:schemeClr val="tx2"/>
                </a:solidFill>
                <a:latin typeface="Microsoft YaHei" panose="020B0503020204020204" pitchFamily="34" charset="-122"/>
                <a:ea typeface="Microsoft YaHei" panose="020B0503020204020204" pitchFamily="34" charset="-122"/>
                <a:cs typeface="+mn-cs"/>
              </a:defRPr>
            </a:lvl2pPr>
            <a:lvl3pPr marL="914400" indent="-228600" algn="l" defTabSz="914400" rtl="0" eaLnBrk="1" latinLnBrk="0" hangingPunct="1">
              <a:lnSpc>
                <a:spcPct val="90000"/>
              </a:lnSpc>
              <a:spcBef>
                <a:spcPts val="800"/>
              </a:spcBef>
              <a:buClr>
                <a:schemeClr val="tx2"/>
              </a:buClr>
              <a:buSzPct val="80000"/>
              <a:buFont typeface="Wingdings" pitchFamily="2" charset="2"/>
              <a:buChar char="§"/>
              <a:defRPr lang="zh-CN" sz="1600" kern="1200">
                <a:solidFill>
                  <a:schemeClr val="tx2"/>
                </a:solidFill>
                <a:latin typeface="Microsoft YaHei" panose="020B0503020204020204" pitchFamily="34" charset="-122"/>
                <a:ea typeface="Microsoft YaHei" panose="020B0503020204020204" pitchFamily="34" charset="-122"/>
                <a:cs typeface="+mn-cs"/>
              </a:defRPr>
            </a:lvl3pPr>
            <a:lvl4pPr marL="123444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4pPr>
            <a:lvl5pPr marL="155448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5pPr>
            <a:lvl6pPr marL="1874520" indent="-228600" algn="l" defTabSz="914400" rtl="0" eaLnBrk="1" latinLnBrk="0" hangingPunct="1">
              <a:lnSpc>
                <a:spcPct val="90000"/>
              </a:lnSpc>
              <a:spcBef>
                <a:spcPts val="800"/>
              </a:spcBef>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6pPr>
            <a:lvl7pPr marL="219456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7pPr>
            <a:lvl8pPr marL="251460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8pPr>
            <a:lvl9pPr marL="283464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9pPr>
          </a:lstStyle>
          <a:p>
            <a:pPr marL="502920" indent="-457200">
              <a:buAutoNum type="arabicPeriod"/>
            </a:pPr>
            <a:r>
              <a:rPr lang="zh-CN" altLang="en-US" dirty="0"/>
              <a:t>在</a:t>
            </a:r>
            <a:r>
              <a:rPr lang="en-US" altLang="zh-CN" dirty="0"/>
              <a:t>172.17.2.97</a:t>
            </a:r>
            <a:r>
              <a:rPr lang="zh-CN" altLang="en-US" dirty="0"/>
              <a:t>服务器上安装</a:t>
            </a:r>
            <a:r>
              <a:rPr lang="en-US" altLang="zh-CN" dirty="0"/>
              <a:t>MySQL</a:t>
            </a:r>
            <a:r>
              <a:rPr lang="zh-CN" altLang="en-US" dirty="0"/>
              <a:t>（</a:t>
            </a:r>
            <a:r>
              <a:rPr lang="en-US" altLang="zh-CN" dirty="0"/>
              <a:t>Windows</a:t>
            </a:r>
            <a:r>
              <a:rPr lang="zh-CN" altLang="en-US" dirty="0"/>
              <a:t>服务器版），在</a:t>
            </a:r>
            <a:r>
              <a:rPr lang="en-US" altLang="zh-CN" dirty="0"/>
              <a:t>172.17.2.98</a:t>
            </a:r>
            <a:r>
              <a:rPr lang="zh-CN" altLang="en-US" dirty="0"/>
              <a:t>服务器上安装</a:t>
            </a:r>
            <a:r>
              <a:rPr lang="en-US" altLang="zh-CN" dirty="0"/>
              <a:t>MySQL</a:t>
            </a:r>
            <a:r>
              <a:rPr lang="zh-CN" altLang="en-US" dirty="0"/>
              <a:t>（</a:t>
            </a:r>
            <a:r>
              <a:rPr lang="en-US" altLang="zh-CN" dirty="0"/>
              <a:t>Windows</a:t>
            </a:r>
            <a:r>
              <a:rPr lang="zh-CN" altLang="en-US" dirty="0"/>
              <a:t>服务器版）。</a:t>
            </a:r>
            <a:r>
              <a:rPr lang="en-US" altLang="zh-CN" dirty="0"/>
              <a:t>97</a:t>
            </a:r>
            <a:r>
              <a:rPr lang="zh-CN" altLang="en-US" dirty="0"/>
              <a:t>主库，</a:t>
            </a:r>
            <a:r>
              <a:rPr lang="en-US" altLang="zh-CN" dirty="0"/>
              <a:t>98</a:t>
            </a:r>
            <a:r>
              <a:rPr lang="zh-CN" altLang="en-US" dirty="0"/>
              <a:t>从库。</a:t>
            </a:r>
            <a:endParaRPr lang="en-US" altLang="zh-CN" dirty="0"/>
          </a:p>
          <a:p>
            <a:pPr marL="45720" indent="0">
              <a:buNone/>
            </a:pPr>
            <a:endParaRPr lang="zh-CN" altLang="en-US" dirty="0"/>
          </a:p>
          <a:p>
            <a:pPr marL="45720" indent="0">
              <a:buNone/>
            </a:pPr>
            <a:r>
              <a:rPr lang="en-US" altLang="zh-CN" dirty="0"/>
              <a:t>2. </a:t>
            </a:r>
            <a:r>
              <a:rPr lang="zh-CN" altLang="en-US" dirty="0"/>
              <a:t>创建用户并分配权限，在主库和从库上都执行下面的命令：</a:t>
            </a:r>
          </a:p>
          <a:p>
            <a:pPr marL="45720" indent="0">
              <a:buNone/>
            </a:pPr>
            <a:r>
              <a:rPr lang="en-US" altLang="zh-CN" i="1" dirty="0" err="1">
                <a:highlight>
                  <a:srgbClr val="FFFF00"/>
                </a:highlight>
              </a:rPr>
              <a:t>mysql</a:t>
            </a:r>
            <a:r>
              <a:rPr lang="en-US" altLang="zh-CN" i="1" dirty="0">
                <a:highlight>
                  <a:srgbClr val="FFFF00"/>
                </a:highlight>
              </a:rPr>
              <a:t>&gt; create user </a:t>
            </a:r>
            <a:r>
              <a:rPr lang="en-US" altLang="zh-CN" i="1" dirty="0" err="1">
                <a:highlight>
                  <a:srgbClr val="FFFF00"/>
                </a:highlight>
              </a:rPr>
              <a:t>laoshan</a:t>
            </a:r>
            <a:r>
              <a:rPr lang="en-US" altLang="zh-CN" i="1" dirty="0">
                <a:highlight>
                  <a:srgbClr val="FFFF00"/>
                </a:highlight>
              </a:rPr>
              <a:t> identified by </a:t>
            </a:r>
            <a:r>
              <a:rPr lang="en-US" altLang="zh-CN" i="1" dirty="0" err="1">
                <a:highlight>
                  <a:srgbClr val="FFFF00"/>
                </a:highlight>
              </a:rPr>
              <a:t>laoshan</a:t>
            </a:r>
            <a:r>
              <a:rPr lang="en-US" altLang="zh-CN" i="1" dirty="0">
                <a:highlight>
                  <a:srgbClr val="FFFF00"/>
                </a:highlight>
              </a:rPr>
              <a:t>;</a:t>
            </a:r>
          </a:p>
          <a:p>
            <a:pPr marL="45720" indent="0">
              <a:buNone/>
            </a:pPr>
            <a:r>
              <a:rPr lang="en-US" altLang="zh-CN" i="1" dirty="0" err="1">
                <a:highlight>
                  <a:srgbClr val="FFFF00"/>
                </a:highlight>
              </a:rPr>
              <a:t>mysql</a:t>
            </a:r>
            <a:r>
              <a:rPr lang="en-US" altLang="zh-CN" i="1" dirty="0">
                <a:highlight>
                  <a:srgbClr val="FFFF00"/>
                </a:highlight>
              </a:rPr>
              <a:t>&gt; grant all on *.* to </a:t>
            </a:r>
            <a:r>
              <a:rPr lang="en-US" altLang="zh-CN" i="1" dirty="0" err="1">
                <a:highlight>
                  <a:srgbClr val="FFFF00"/>
                </a:highlight>
              </a:rPr>
              <a:t>laoshan</a:t>
            </a:r>
            <a:r>
              <a:rPr lang="en-US" altLang="zh-CN" i="1" dirty="0">
                <a:highlight>
                  <a:srgbClr val="FFFF00"/>
                </a:highlight>
              </a:rPr>
              <a:t> @172.17.2.%' identified by ' </a:t>
            </a:r>
            <a:r>
              <a:rPr lang="en-US" altLang="zh-CN" i="1" dirty="0" err="1">
                <a:highlight>
                  <a:srgbClr val="FFFF00"/>
                </a:highlight>
              </a:rPr>
              <a:t>laoshan</a:t>
            </a:r>
            <a:r>
              <a:rPr lang="en-US" altLang="zh-CN" i="1" dirty="0">
                <a:highlight>
                  <a:srgbClr val="FFFF00"/>
                </a:highlight>
              </a:rPr>
              <a:t> ';</a:t>
            </a:r>
          </a:p>
          <a:p>
            <a:pPr marL="45720" indent="0">
              <a:buNone/>
            </a:pPr>
            <a:endParaRPr lang="en-US" altLang="zh-CN" dirty="0"/>
          </a:p>
          <a:p>
            <a:pPr marL="45720" indent="0">
              <a:buNone/>
            </a:pPr>
            <a:r>
              <a:rPr lang="en-US" altLang="zh-CN" dirty="0"/>
              <a:t>3. </a:t>
            </a:r>
            <a:r>
              <a:rPr lang="zh-CN" altLang="en-US" dirty="0"/>
              <a:t>主库上清空二进制日志文件，执行下面的命令：</a:t>
            </a:r>
          </a:p>
          <a:p>
            <a:pPr marL="45720" indent="0">
              <a:buNone/>
            </a:pPr>
            <a:r>
              <a:rPr lang="en-US" altLang="zh-CN" dirty="0" err="1">
                <a:highlight>
                  <a:srgbClr val="FFFF00"/>
                </a:highlight>
              </a:rPr>
              <a:t>mysql</a:t>
            </a:r>
            <a:r>
              <a:rPr lang="en-US" altLang="zh-CN" dirty="0">
                <a:highlight>
                  <a:srgbClr val="FFFF00"/>
                </a:highlight>
              </a:rPr>
              <a:t>&gt; show binary logs;</a:t>
            </a:r>
          </a:p>
          <a:p>
            <a:pPr marL="45720" indent="0">
              <a:buNone/>
            </a:pPr>
            <a:r>
              <a:rPr lang="en-US" altLang="zh-CN" dirty="0" err="1">
                <a:highlight>
                  <a:srgbClr val="FFFF00"/>
                </a:highlight>
              </a:rPr>
              <a:t>mysql</a:t>
            </a:r>
            <a:r>
              <a:rPr lang="en-US" altLang="zh-CN" dirty="0">
                <a:highlight>
                  <a:srgbClr val="FFFF00"/>
                </a:highlight>
              </a:rPr>
              <a:t>&gt; reset master';</a:t>
            </a:r>
          </a:p>
        </p:txBody>
      </p:sp>
    </p:spTree>
    <p:extLst>
      <p:ext uri="{BB962C8B-B14F-4D97-AF65-F5344CB8AC3E}">
        <p14:creationId xmlns:p14="http://schemas.microsoft.com/office/powerpoint/2010/main" val="28959690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r>
              <a:rPr lang="en-US" altLang="zh-CN" sz="2400" b="1" dirty="0">
                <a:solidFill>
                  <a:schemeClr val="bg1"/>
                </a:solidFill>
                <a:latin typeface="微软雅黑" panose="020B0503020204020204" pitchFamily="34" charset="-122"/>
                <a:ea typeface="微软雅黑" panose="020B0503020204020204" pitchFamily="34" charset="-122"/>
              </a:rPr>
              <a:t>MySQL</a:t>
            </a:r>
            <a:r>
              <a:rPr lang="zh-CN" altLang="en-US" sz="2400" b="1" dirty="0">
                <a:solidFill>
                  <a:schemeClr val="bg1"/>
                </a:solidFill>
                <a:latin typeface="微软雅黑" panose="020B0503020204020204" pitchFamily="34" charset="-122"/>
                <a:ea typeface="微软雅黑" panose="020B0503020204020204" pitchFamily="34" charset="-122"/>
              </a:rPr>
              <a:t>数据库架构</a:t>
            </a:r>
          </a:p>
        </p:txBody>
      </p:sp>
      <p:sp>
        <p:nvSpPr>
          <p:cNvPr id="6" name="矩形 5"/>
          <p:cNvSpPr/>
          <p:nvPr/>
        </p:nvSpPr>
        <p:spPr>
          <a:xfrm>
            <a:off x="0" y="1073427"/>
            <a:ext cx="21796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735497" y="1073426"/>
            <a:ext cx="3623852"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TextBox 89"/>
          <p:cNvSpPr txBox="1"/>
          <p:nvPr/>
        </p:nvSpPr>
        <p:spPr>
          <a:xfrm>
            <a:off x="1051889" y="1065798"/>
            <a:ext cx="3307459" cy="369332"/>
          </a:xfrm>
          <a:prstGeom prst="rect">
            <a:avLst/>
          </a:prstGeom>
          <a:noFill/>
        </p:spPr>
        <p:txBody>
          <a:bodyPr wrap="squar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MySQL</a:t>
            </a:r>
            <a:r>
              <a:rPr lang="zh-CN" altLang="en-US" dirty="0">
                <a:solidFill>
                  <a:schemeClr val="bg1"/>
                </a:solidFill>
                <a:latin typeface="微软雅黑" panose="020B0503020204020204" pitchFamily="34" charset="-122"/>
                <a:ea typeface="微软雅黑" panose="020B0503020204020204" pitchFamily="34" charset="-122"/>
              </a:rPr>
              <a:t>数据库集群：主从搭建</a:t>
            </a:r>
          </a:p>
        </p:txBody>
      </p:sp>
      <p:sp>
        <p:nvSpPr>
          <p:cNvPr id="12" name="内容占位符 2"/>
          <p:cNvSpPr txBox="1">
            <a:spLocks/>
          </p:cNvSpPr>
          <p:nvPr/>
        </p:nvSpPr>
        <p:spPr>
          <a:xfrm>
            <a:off x="0" y="1697175"/>
            <a:ext cx="11972260" cy="4682360"/>
          </a:xfrm>
          <a:prstGeom prst="rect">
            <a:avLst/>
          </a:prstGeom>
        </p:spPr>
        <p:txBody>
          <a:bodyPr/>
          <a:lstStyle>
            <a:lvl1pPr marL="274320" indent="-228600" algn="l" defTabSz="914400" rtl="0" eaLnBrk="1" latinLnBrk="0" hangingPunct="1">
              <a:lnSpc>
                <a:spcPct val="90000"/>
              </a:lnSpc>
              <a:spcBef>
                <a:spcPts val="1800"/>
              </a:spcBef>
              <a:buClr>
                <a:schemeClr val="tx2"/>
              </a:buClr>
              <a:buSzPct val="80000"/>
              <a:buFont typeface="Wingdings" pitchFamily="2" charset="2"/>
              <a:buChar char="§"/>
              <a:defRPr lang="zh-CN" sz="2000" kern="1200">
                <a:solidFill>
                  <a:schemeClr val="tx2"/>
                </a:solidFill>
                <a:latin typeface="Microsoft YaHei" panose="020B0503020204020204" pitchFamily="34" charset="-122"/>
                <a:ea typeface="Microsoft YaHei" panose="020B0503020204020204" pitchFamily="34" charset="-122"/>
                <a:cs typeface="+mn-cs"/>
              </a:defRPr>
            </a:lvl1pPr>
            <a:lvl2pPr marL="594360" indent="-228600" algn="l" defTabSz="914400" rtl="0" eaLnBrk="1" latinLnBrk="0" hangingPunct="1">
              <a:lnSpc>
                <a:spcPct val="90000"/>
              </a:lnSpc>
              <a:spcBef>
                <a:spcPts val="1000"/>
              </a:spcBef>
              <a:buClr>
                <a:schemeClr val="tx2"/>
              </a:buClr>
              <a:buSzPct val="80000"/>
              <a:buFont typeface="Wingdings" pitchFamily="2" charset="2"/>
              <a:buChar char="§"/>
              <a:defRPr lang="zh-CN" sz="1800" kern="1200">
                <a:solidFill>
                  <a:schemeClr val="tx2"/>
                </a:solidFill>
                <a:latin typeface="Microsoft YaHei" panose="020B0503020204020204" pitchFamily="34" charset="-122"/>
                <a:ea typeface="Microsoft YaHei" panose="020B0503020204020204" pitchFamily="34" charset="-122"/>
                <a:cs typeface="+mn-cs"/>
              </a:defRPr>
            </a:lvl2pPr>
            <a:lvl3pPr marL="914400" indent="-228600" algn="l" defTabSz="914400" rtl="0" eaLnBrk="1" latinLnBrk="0" hangingPunct="1">
              <a:lnSpc>
                <a:spcPct val="90000"/>
              </a:lnSpc>
              <a:spcBef>
                <a:spcPts val="800"/>
              </a:spcBef>
              <a:buClr>
                <a:schemeClr val="tx2"/>
              </a:buClr>
              <a:buSzPct val="80000"/>
              <a:buFont typeface="Wingdings" pitchFamily="2" charset="2"/>
              <a:buChar char="§"/>
              <a:defRPr lang="zh-CN" sz="1600" kern="1200">
                <a:solidFill>
                  <a:schemeClr val="tx2"/>
                </a:solidFill>
                <a:latin typeface="Microsoft YaHei" panose="020B0503020204020204" pitchFamily="34" charset="-122"/>
                <a:ea typeface="Microsoft YaHei" panose="020B0503020204020204" pitchFamily="34" charset="-122"/>
                <a:cs typeface="+mn-cs"/>
              </a:defRPr>
            </a:lvl3pPr>
            <a:lvl4pPr marL="123444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4pPr>
            <a:lvl5pPr marL="155448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5pPr>
            <a:lvl6pPr marL="1874520" indent="-228600" algn="l" defTabSz="914400" rtl="0" eaLnBrk="1" latinLnBrk="0" hangingPunct="1">
              <a:lnSpc>
                <a:spcPct val="90000"/>
              </a:lnSpc>
              <a:spcBef>
                <a:spcPts val="800"/>
              </a:spcBef>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6pPr>
            <a:lvl7pPr marL="219456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7pPr>
            <a:lvl8pPr marL="251460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8pPr>
            <a:lvl9pPr marL="283464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9pPr>
          </a:lstStyle>
          <a:p>
            <a:pPr marL="45720" indent="0">
              <a:buNone/>
            </a:pPr>
            <a:r>
              <a:rPr lang="en-US" altLang="zh-CN" dirty="0"/>
              <a:t>4. </a:t>
            </a:r>
            <a:r>
              <a:rPr lang="zh-CN" altLang="en-US" dirty="0"/>
              <a:t>从库设置</a:t>
            </a:r>
            <a:r>
              <a:rPr lang="en-US" altLang="zh-CN" dirty="0" err="1"/>
              <a:t>server_id</a:t>
            </a:r>
            <a:r>
              <a:rPr lang="zh-CN" altLang="en-US" dirty="0"/>
              <a:t>（区别于主库，主库</a:t>
            </a:r>
            <a:r>
              <a:rPr lang="en-US" altLang="zh-CN" dirty="0" err="1"/>
              <a:t>server_id</a:t>
            </a:r>
            <a:r>
              <a:rPr lang="zh-CN" altLang="en-US" dirty="0"/>
              <a:t>默认为</a:t>
            </a:r>
            <a:r>
              <a:rPr lang="en-US" altLang="zh-CN" dirty="0"/>
              <a:t>1</a:t>
            </a:r>
            <a:r>
              <a:rPr lang="zh-CN" altLang="en-US" dirty="0"/>
              <a:t>），以</a:t>
            </a:r>
            <a:r>
              <a:rPr lang="en-US" altLang="zh-CN" dirty="0"/>
              <a:t>Windows</a:t>
            </a:r>
            <a:r>
              <a:rPr lang="zh-CN" altLang="en-US" dirty="0"/>
              <a:t>上版本为例：</a:t>
            </a:r>
          </a:p>
          <a:p>
            <a:pPr marL="45720" indent="0">
              <a:buNone/>
            </a:pPr>
            <a:r>
              <a:rPr lang="zh-CN" altLang="en-US" dirty="0"/>
              <a:t>找到如图所示的位置：</a:t>
            </a:r>
            <a:endParaRPr lang="en-US" altLang="zh-CN" dirty="0"/>
          </a:p>
          <a:p>
            <a:pPr marL="45720" indent="0">
              <a:buNone/>
            </a:pPr>
            <a:r>
              <a:rPr lang="zh-CN" altLang="en-US" dirty="0"/>
              <a:t>打开</a:t>
            </a:r>
            <a:r>
              <a:rPr lang="en-US" altLang="zh-CN" dirty="0"/>
              <a:t>my.ini</a:t>
            </a:r>
            <a:r>
              <a:rPr lang="zh-CN" altLang="en-US" dirty="0"/>
              <a:t>文件，找到</a:t>
            </a:r>
            <a:r>
              <a:rPr lang="en-US" altLang="zh-CN" dirty="0" err="1"/>
              <a:t>server_id</a:t>
            </a:r>
            <a:r>
              <a:rPr lang="zh-CN" altLang="en-US" dirty="0"/>
              <a:t>，并修改为</a:t>
            </a:r>
            <a:r>
              <a:rPr lang="en-US" altLang="zh-CN" dirty="0"/>
              <a:t>2</a:t>
            </a:r>
            <a:r>
              <a:rPr lang="zh-CN" altLang="en-US" dirty="0"/>
              <a:t>：</a:t>
            </a:r>
          </a:p>
          <a:p>
            <a:pPr marL="45720" indent="0">
              <a:buNone/>
            </a:pPr>
            <a:r>
              <a:rPr lang="zh-CN" altLang="en-US" dirty="0"/>
              <a:t>重启数据库服务</a:t>
            </a:r>
            <a:endParaRPr lang="en-US" altLang="zh-CN" dirty="0"/>
          </a:p>
        </p:txBody>
      </p:sp>
      <p:pic>
        <p:nvPicPr>
          <p:cNvPr id="10" name="图片 9"/>
          <p:cNvPicPr/>
          <p:nvPr/>
        </p:nvPicPr>
        <p:blipFill>
          <a:blip r:embed="rId2"/>
          <a:stretch>
            <a:fillRect/>
          </a:stretch>
        </p:blipFill>
        <p:spPr>
          <a:xfrm>
            <a:off x="233636" y="3602420"/>
            <a:ext cx="5274310" cy="1976755"/>
          </a:xfrm>
          <a:prstGeom prst="rect">
            <a:avLst/>
          </a:prstGeom>
        </p:spPr>
      </p:pic>
      <p:pic>
        <p:nvPicPr>
          <p:cNvPr id="11" name="图片 10"/>
          <p:cNvPicPr/>
          <p:nvPr/>
        </p:nvPicPr>
        <p:blipFill>
          <a:blip r:embed="rId3"/>
          <a:stretch>
            <a:fillRect/>
          </a:stretch>
        </p:blipFill>
        <p:spPr>
          <a:xfrm>
            <a:off x="5645889" y="3466530"/>
            <a:ext cx="5274310" cy="2112645"/>
          </a:xfrm>
          <a:prstGeom prst="rect">
            <a:avLst/>
          </a:prstGeom>
        </p:spPr>
      </p:pic>
    </p:spTree>
    <p:extLst>
      <p:ext uri="{BB962C8B-B14F-4D97-AF65-F5344CB8AC3E}">
        <p14:creationId xmlns:p14="http://schemas.microsoft.com/office/powerpoint/2010/main" val="4200214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r>
              <a:rPr lang="en-US" altLang="zh-CN" sz="2400" b="1" dirty="0">
                <a:solidFill>
                  <a:schemeClr val="bg1"/>
                </a:solidFill>
                <a:latin typeface="微软雅黑" panose="020B0503020204020204" pitchFamily="34" charset="-122"/>
                <a:ea typeface="微软雅黑" panose="020B0503020204020204" pitchFamily="34" charset="-122"/>
              </a:rPr>
              <a:t>MySQL</a:t>
            </a:r>
            <a:r>
              <a:rPr lang="zh-CN" altLang="en-US" sz="2400" b="1" dirty="0">
                <a:solidFill>
                  <a:schemeClr val="bg1"/>
                </a:solidFill>
                <a:latin typeface="微软雅黑" panose="020B0503020204020204" pitchFamily="34" charset="-122"/>
                <a:ea typeface="微软雅黑" panose="020B0503020204020204" pitchFamily="34" charset="-122"/>
              </a:rPr>
              <a:t>数据库架构</a:t>
            </a:r>
          </a:p>
        </p:txBody>
      </p:sp>
      <p:sp>
        <p:nvSpPr>
          <p:cNvPr id="6" name="矩形 5"/>
          <p:cNvSpPr/>
          <p:nvPr/>
        </p:nvSpPr>
        <p:spPr>
          <a:xfrm>
            <a:off x="0" y="1073427"/>
            <a:ext cx="21796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735497" y="1073426"/>
            <a:ext cx="3623852"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TextBox 89"/>
          <p:cNvSpPr txBox="1"/>
          <p:nvPr/>
        </p:nvSpPr>
        <p:spPr>
          <a:xfrm>
            <a:off x="1051889" y="1065798"/>
            <a:ext cx="3307459" cy="369332"/>
          </a:xfrm>
          <a:prstGeom prst="rect">
            <a:avLst/>
          </a:prstGeom>
          <a:noFill/>
        </p:spPr>
        <p:txBody>
          <a:bodyPr wrap="squar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MySQL</a:t>
            </a:r>
            <a:r>
              <a:rPr lang="zh-CN" altLang="en-US" dirty="0">
                <a:solidFill>
                  <a:schemeClr val="bg1"/>
                </a:solidFill>
                <a:latin typeface="微软雅黑" panose="020B0503020204020204" pitchFamily="34" charset="-122"/>
                <a:ea typeface="微软雅黑" panose="020B0503020204020204" pitchFamily="34" charset="-122"/>
              </a:rPr>
              <a:t>数据库集群：主从搭建</a:t>
            </a:r>
          </a:p>
        </p:txBody>
      </p:sp>
      <p:sp>
        <p:nvSpPr>
          <p:cNvPr id="12" name="内容占位符 2"/>
          <p:cNvSpPr txBox="1">
            <a:spLocks/>
          </p:cNvSpPr>
          <p:nvPr/>
        </p:nvSpPr>
        <p:spPr>
          <a:xfrm>
            <a:off x="0" y="1697175"/>
            <a:ext cx="11972260" cy="4682360"/>
          </a:xfrm>
          <a:prstGeom prst="rect">
            <a:avLst/>
          </a:prstGeom>
        </p:spPr>
        <p:txBody>
          <a:bodyPr/>
          <a:lstStyle>
            <a:lvl1pPr marL="274320" indent="-228600" algn="l" defTabSz="914400" rtl="0" eaLnBrk="1" latinLnBrk="0" hangingPunct="1">
              <a:lnSpc>
                <a:spcPct val="90000"/>
              </a:lnSpc>
              <a:spcBef>
                <a:spcPts val="1800"/>
              </a:spcBef>
              <a:buClr>
                <a:schemeClr val="tx2"/>
              </a:buClr>
              <a:buSzPct val="80000"/>
              <a:buFont typeface="Wingdings" pitchFamily="2" charset="2"/>
              <a:buChar char="§"/>
              <a:defRPr lang="zh-CN" sz="2000" kern="1200">
                <a:solidFill>
                  <a:schemeClr val="tx2"/>
                </a:solidFill>
                <a:latin typeface="Microsoft YaHei" panose="020B0503020204020204" pitchFamily="34" charset="-122"/>
                <a:ea typeface="Microsoft YaHei" panose="020B0503020204020204" pitchFamily="34" charset="-122"/>
                <a:cs typeface="+mn-cs"/>
              </a:defRPr>
            </a:lvl1pPr>
            <a:lvl2pPr marL="594360" indent="-228600" algn="l" defTabSz="914400" rtl="0" eaLnBrk="1" latinLnBrk="0" hangingPunct="1">
              <a:lnSpc>
                <a:spcPct val="90000"/>
              </a:lnSpc>
              <a:spcBef>
                <a:spcPts val="1000"/>
              </a:spcBef>
              <a:buClr>
                <a:schemeClr val="tx2"/>
              </a:buClr>
              <a:buSzPct val="80000"/>
              <a:buFont typeface="Wingdings" pitchFamily="2" charset="2"/>
              <a:buChar char="§"/>
              <a:defRPr lang="zh-CN" sz="1800" kern="1200">
                <a:solidFill>
                  <a:schemeClr val="tx2"/>
                </a:solidFill>
                <a:latin typeface="Microsoft YaHei" panose="020B0503020204020204" pitchFamily="34" charset="-122"/>
                <a:ea typeface="Microsoft YaHei" panose="020B0503020204020204" pitchFamily="34" charset="-122"/>
                <a:cs typeface="+mn-cs"/>
              </a:defRPr>
            </a:lvl2pPr>
            <a:lvl3pPr marL="914400" indent="-228600" algn="l" defTabSz="914400" rtl="0" eaLnBrk="1" latinLnBrk="0" hangingPunct="1">
              <a:lnSpc>
                <a:spcPct val="90000"/>
              </a:lnSpc>
              <a:spcBef>
                <a:spcPts val="800"/>
              </a:spcBef>
              <a:buClr>
                <a:schemeClr val="tx2"/>
              </a:buClr>
              <a:buSzPct val="80000"/>
              <a:buFont typeface="Wingdings" pitchFamily="2" charset="2"/>
              <a:buChar char="§"/>
              <a:defRPr lang="zh-CN" sz="1600" kern="1200">
                <a:solidFill>
                  <a:schemeClr val="tx2"/>
                </a:solidFill>
                <a:latin typeface="Microsoft YaHei" panose="020B0503020204020204" pitchFamily="34" charset="-122"/>
                <a:ea typeface="Microsoft YaHei" panose="020B0503020204020204" pitchFamily="34" charset="-122"/>
                <a:cs typeface="+mn-cs"/>
              </a:defRPr>
            </a:lvl3pPr>
            <a:lvl4pPr marL="123444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4pPr>
            <a:lvl5pPr marL="155448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5pPr>
            <a:lvl6pPr marL="1874520" indent="-228600" algn="l" defTabSz="914400" rtl="0" eaLnBrk="1" latinLnBrk="0" hangingPunct="1">
              <a:lnSpc>
                <a:spcPct val="90000"/>
              </a:lnSpc>
              <a:spcBef>
                <a:spcPts val="800"/>
              </a:spcBef>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6pPr>
            <a:lvl7pPr marL="219456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7pPr>
            <a:lvl8pPr marL="251460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8pPr>
            <a:lvl9pPr marL="283464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9pPr>
          </a:lstStyle>
          <a:p>
            <a:pPr marL="45720" indent="0">
              <a:buNone/>
            </a:pPr>
            <a:r>
              <a:rPr lang="en-US" altLang="zh-CN" dirty="0"/>
              <a:t>5. </a:t>
            </a:r>
            <a:r>
              <a:rPr lang="zh-CN" altLang="en-US" dirty="0"/>
              <a:t>从库清空二进制日志文件，操作如</a:t>
            </a:r>
            <a:r>
              <a:rPr lang="en-US" altLang="zh-CN" dirty="0"/>
              <a:t>3.</a:t>
            </a:r>
          </a:p>
          <a:p>
            <a:pPr marL="45720" indent="0">
              <a:buNone/>
            </a:pPr>
            <a:r>
              <a:rPr lang="en-US" altLang="zh-CN" dirty="0"/>
              <a:t>6. </a:t>
            </a:r>
            <a:r>
              <a:rPr lang="zh-CN" altLang="en-US" dirty="0"/>
              <a:t>启用复制，让</a:t>
            </a:r>
            <a:r>
              <a:rPr lang="en-US" altLang="zh-CN" dirty="0"/>
              <a:t>slave</a:t>
            </a:r>
            <a:r>
              <a:rPr lang="zh-CN" altLang="en-US" dirty="0"/>
              <a:t>连接</a:t>
            </a:r>
            <a:r>
              <a:rPr lang="en-US" altLang="zh-CN" dirty="0"/>
              <a:t>master</a:t>
            </a:r>
            <a:r>
              <a:rPr lang="zh-CN" altLang="en-US" dirty="0"/>
              <a:t>并开始重做</a:t>
            </a:r>
            <a:r>
              <a:rPr lang="en-US" altLang="zh-CN" dirty="0"/>
              <a:t>master</a:t>
            </a:r>
            <a:r>
              <a:rPr lang="zh-CN" altLang="en-US" dirty="0"/>
              <a:t>二进制日志中的事件，在从库中运行下面的命令：</a:t>
            </a:r>
          </a:p>
          <a:p>
            <a:pPr marL="45720" indent="0">
              <a:buNone/>
            </a:pPr>
            <a:r>
              <a:rPr lang="en-US" altLang="zh-CN" i="1" dirty="0" err="1">
                <a:highlight>
                  <a:srgbClr val="FFFF00"/>
                </a:highlight>
              </a:rPr>
              <a:t>mysql</a:t>
            </a:r>
            <a:r>
              <a:rPr lang="en-US" altLang="zh-CN" i="1" dirty="0">
                <a:highlight>
                  <a:srgbClr val="FFFF00"/>
                </a:highlight>
              </a:rPr>
              <a:t>&gt; change master to </a:t>
            </a:r>
          </a:p>
          <a:p>
            <a:pPr marL="45720" indent="0">
              <a:buNone/>
            </a:pPr>
            <a:r>
              <a:rPr lang="en-US" altLang="zh-CN" i="1" dirty="0" err="1">
                <a:highlight>
                  <a:srgbClr val="FFFF00"/>
                </a:highlight>
              </a:rPr>
              <a:t>master_host</a:t>
            </a:r>
            <a:r>
              <a:rPr lang="en-US" altLang="zh-CN" i="1" dirty="0">
                <a:highlight>
                  <a:srgbClr val="FFFF00"/>
                </a:highlight>
              </a:rPr>
              <a:t>='172.17.2.97',master_user='</a:t>
            </a:r>
            <a:r>
              <a:rPr lang="en-US" altLang="zh-CN" i="1" dirty="0" err="1">
                <a:highlight>
                  <a:srgbClr val="FFFF00"/>
                </a:highlight>
              </a:rPr>
              <a:t>laoshan</a:t>
            </a:r>
            <a:r>
              <a:rPr lang="en-US" altLang="zh-CN" i="1" dirty="0">
                <a:highlight>
                  <a:srgbClr val="FFFF00"/>
                </a:highlight>
              </a:rPr>
              <a:t>',</a:t>
            </a:r>
            <a:r>
              <a:rPr lang="en-US" altLang="zh-CN" i="1" dirty="0" err="1">
                <a:highlight>
                  <a:srgbClr val="FFFF00"/>
                </a:highlight>
              </a:rPr>
              <a:t>master_password</a:t>
            </a:r>
            <a:r>
              <a:rPr lang="en-US" altLang="zh-CN" i="1" dirty="0">
                <a:highlight>
                  <a:srgbClr val="FFFF00"/>
                </a:highlight>
              </a:rPr>
              <a:t>='</a:t>
            </a:r>
            <a:r>
              <a:rPr lang="en-US" altLang="zh-CN" i="1" dirty="0" err="1">
                <a:highlight>
                  <a:srgbClr val="FFFF00"/>
                </a:highlight>
              </a:rPr>
              <a:t>laoshan</a:t>
            </a:r>
            <a:r>
              <a:rPr lang="en-US" altLang="zh-CN" i="1" dirty="0">
                <a:highlight>
                  <a:srgbClr val="FFFF00"/>
                </a:highlight>
              </a:rPr>
              <a:t>',</a:t>
            </a:r>
            <a:r>
              <a:rPr lang="en-US" altLang="zh-CN" i="1" dirty="0" err="1">
                <a:highlight>
                  <a:srgbClr val="FFFF00"/>
                </a:highlight>
              </a:rPr>
              <a:t>master_port</a:t>
            </a:r>
            <a:r>
              <a:rPr lang="en-US" altLang="zh-CN" i="1" dirty="0">
                <a:highlight>
                  <a:srgbClr val="FFFF00"/>
                </a:highlight>
              </a:rPr>
              <a:t>=3306,master_log_file='mysql-bin.000001',master_log_pos=0;</a:t>
            </a:r>
          </a:p>
          <a:p>
            <a:pPr marL="45720" indent="0">
              <a:buNone/>
            </a:pPr>
            <a:r>
              <a:rPr lang="en-US" altLang="zh-CN" dirty="0"/>
              <a:t>7. </a:t>
            </a:r>
            <a:r>
              <a:rPr lang="zh-CN" altLang="en-US" dirty="0"/>
              <a:t>开启从库，在从库上运行下面的命令：</a:t>
            </a:r>
          </a:p>
          <a:p>
            <a:pPr marL="45720" indent="0">
              <a:buNone/>
            </a:pPr>
            <a:r>
              <a:rPr lang="en-US" altLang="zh-CN" i="1" dirty="0" err="1">
                <a:highlight>
                  <a:srgbClr val="FFFF00"/>
                </a:highlight>
              </a:rPr>
              <a:t>mysql</a:t>
            </a:r>
            <a:r>
              <a:rPr lang="en-US" altLang="zh-CN" i="1" dirty="0">
                <a:highlight>
                  <a:srgbClr val="FFFF00"/>
                </a:highlight>
              </a:rPr>
              <a:t>&gt; start slave;</a:t>
            </a:r>
          </a:p>
          <a:p>
            <a:pPr marL="45720" indent="0">
              <a:buNone/>
            </a:pPr>
            <a:r>
              <a:rPr lang="en-US" altLang="zh-CN" dirty="0"/>
              <a:t>8. </a:t>
            </a:r>
            <a:r>
              <a:rPr lang="zh-CN" altLang="en-US" dirty="0"/>
              <a:t>测试，在主库新增数据库、表、数据等，查询从库（略）。</a:t>
            </a:r>
          </a:p>
          <a:p>
            <a:pPr marL="45720" indent="0">
              <a:buNone/>
            </a:pPr>
            <a:endParaRPr lang="en-US" altLang="zh-CN" dirty="0"/>
          </a:p>
        </p:txBody>
      </p:sp>
    </p:spTree>
    <p:extLst>
      <p:ext uri="{BB962C8B-B14F-4D97-AF65-F5344CB8AC3E}">
        <p14:creationId xmlns:p14="http://schemas.microsoft.com/office/powerpoint/2010/main" val="38449129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r>
              <a:rPr lang="en-US" altLang="zh-CN" sz="2400" b="1" dirty="0">
                <a:solidFill>
                  <a:schemeClr val="bg1"/>
                </a:solidFill>
                <a:latin typeface="微软雅黑" panose="020B0503020204020204" pitchFamily="34" charset="-122"/>
                <a:ea typeface="微软雅黑" panose="020B0503020204020204" pitchFamily="34" charset="-122"/>
              </a:rPr>
              <a:t>MySQL</a:t>
            </a:r>
            <a:r>
              <a:rPr lang="zh-CN" altLang="en-US" sz="2400" b="1" dirty="0">
                <a:solidFill>
                  <a:schemeClr val="bg1"/>
                </a:solidFill>
                <a:latin typeface="微软雅黑" panose="020B0503020204020204" pitchFamily="34" charset="-122"/>
                <a:ea typeface="微软雅黑" panose="020B0503020204020204" pitchFamily="34" charset="-122"/>
              </a:rPr>
              <a:t>数据库架构</a:t>
            </a:r>
          </a:p>
        </p:txBody>
      </p:sp>
      <p:sp>
        <p:nvSpPr>
          <p:cNvPr id="6" name="矩形 5"/>
          <p:cNvSpPr/>
          <p:nvPr/>
        </p:nvSpPr>
        <p:spPr>
          <a:xfrm>
            <a:off x="0" y="1073427"/>
            <a:ext cx="21796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735497" y="1073426"/>
            <a:ext cx="3719546"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TextBox 89"/>
          <p:cNvSpPr txBox="1"/>
          <p:nvPr/>
        </p:nvSpPr>
        <p:spPr>
          <a:xfrm>
            <a:off x="1051889" y="1065798"/>
            <a:ext cx="3403153" cy="369332"/>
          </a:xfrm>
          <a:prstGeom prst="rect">
            <a:avLst/>
          </a:prstGeom>
          <a:noFill/>
        </p:spPr>
        <p:txBody>
          <a:bodyPr wrap="squar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MySQL</a:t>
            </a:r>
            <a:r>
              <a:rPr lang="zh-CN" altLang="en-US" dirty="0">
                <a:solidFill>
                  <a:schemeClr val="bg1"/>
                </a:solidFill>
                <a:latin typeface="微软雅黑" panose="020B0503020204020204" pitchFamily="34" charset="-122"/>
                <a:ea typeface="微软雅黑" panose="020B0503020204020204" pitchFamily="34" charset="-122"/>
              </a:rPr>
              <a:t>数据库集群：</a:t>
            </a:r>
            <a:r>
              <a:rPr lang="en-US" altLang="zh-CN" dirty="0">
                <a:solidFill>
                  <a:schemeClr val="bg1"/>
                </a:solidFill>
                <a:latin typeface="微软雅黑" panose="020B0503020204020204" pitchFamily="34" charset="-122"/>
                <a:ea typeface="微软雅黑" panose="020B0503020204020204" pitchFamily="34" charset="-122"/>
              </a:rPr>
              <a:t>Atlas</a:t>
            </a:r>
            <a:r>
              <a:rPr lang="zh-CN" altLang="en-US" dirty="0">
                <a:solidFill>
                  <a:schemeClr val="bg1"/>
                </a:solidFill>
                <a:latin typeface="微软雅黑" panose="020B0503020204020204" pitchFamily="34" charset="-122"/>
                <a:ea typeface="微软雅黑" panose="020B0503020204020204" pitchFamily="34" charset="-122"/>
              </a:rPr>
              <a:t>代理</a:t>
            </a:r>
          </a:p>
        </p:txBody>
      </p:sp>
      <p:sp>
        <p:nvSpPr>
          <p:cNvPr id="12" name="内容占位符 2"/>
          <p:cNvSpPr txBox="1">
            <a:spLocks/>
          </p:cNvSpPr>
          <p:nvPr/>
        </p:nvSpPr>
        <p:spPr>
          <a:xfrm>
            <a:off x="0" y="1697175"/>
            <a:ext cx="11972260" cy="4682360"/>
          </a:xfrm>
          <a:prstGeom prst="rect">
            <a:avLst/>
          </a:prstGeom>
        </p:spPr>
        <p:txBody>
          <a:bodyPr/>
          <a:lstStyle>
            <a:lvl1pPr marL="274320" indent="-228600" algn="l" defTabSz="914400" rtl="0" eaLnBrk="1" latinLnBrk="0" hangingPunct="1">
              <a:lnSpc>
                <a:spcPct val="90000"/>
              </a:lnSpc>
              <a:spcBef>
                <a:spcPts val="1800"/>
              </a:spcBef>
              <a:buClr>
                <a:schemeClr val="tx2"/>
              </a:buClr>
              <a:buSzPct val="80000"/>
              <a:buFont typeface="Wingdings" pitchFamily="2" charset="2"/>
              <a:buChar char="§"/>
              <a:defRPr lang="zh-CN" sz="2000" kern="1200">
                <a:solidFill>
                  <a:schemeClr val="tx2"/>
                </a:solidFill>
                <a:latin typeface="Microsoft YaHei" panose="020B0503020204020204" pitchFamily="34" charset="-122"/>
                <a:ea typeface="Microsoft YaHei" panose="020B0503020204020204" pitchFamily="34" charset="-122"/>
                <a:cs typeface="+mn-cs"/>
              </a:defRPr>
            </a:lvl1pPr>
            <a:lvl2pPr marL="594360" indent="-228600" algn="l" defTabSz="914400" rtl="0" eaLnBrk="1" latinLnBrk="0" hangingPunct="1">
              <a:lnSpc>
                <a:spcPct val="90000"/>
              </a:lnSpc>
              <a:spcBef>
                <a:spcPts val="1000"/>
              </a:spcBef>
              <a:buClr>
                <a:schemeClr val="tx2"/>
              </a:buClr>
              <a:buSzPct val="80000"/>
              <a:buFont typeface="Wingdings" pitchFamily="2" charset="2"/>
              <a:buChar char="§"/>
              <a:defRPr lang="zh-CN" sz="1800" kern="1200">
                <a:solidFill>
                  <a:schemeClr val="tx2"/>
                </a:solidFill>
                <a:latin typeface="Microsoft YaHei" panose="020B0503020204020204" pitchFamily="34" charset="-122"/>
                <a:ea typeface="Microsoft YaHei" panose="020B0503020204020204" pitchFamily="34" charset="-122"/>
                <a:cs typeface="+mn-cs"/>
              </a:defRPr>
            </a:lvl2pPr>
            <a:lvl3pPr marL="914400" indent="-228600" algn="l" defTabSz="914400" rtl="0" eaLnBrk="1" latinLnBrk="0" hangingPunct="1">
              <a:lnSpc>
                <a:spcPct val="90000"/>
              </a:lnSpc>
              <a:spcBef>
                <a:spcPts val="800"/>
              </a:spcBef>
              <a:buClr>
                <a:schemeClr val="tx2"/>
              </a:buClr>
              <a:buSzPct val="80000"/>
              <a:buFont typeface="Wingdings" pitchFamily="2" charset="2"/>
              <a:buChar char="§"/>
              <a:defRPr lang="zh-CN" sz="1600" kern="1200">
                <a:solidFill>
                  <a:schemeClr val="tx2"/>
                </a:solidFill>
                <a:latin typeface="Microsoft YaHei" panose="020B0503020204020204" pitchFamily="34" charset="-122"/>
                <a:ea typeface="Microsoft YaHei" panose="020B0503020204020204" pitchFamily="34" charset="-122"/>
                <a:cs typeface="+mn-cs"/>
              </a:defRPr>
            </a:lvl3pPr>
            <a:lvl4pPr marL="123444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4pPr>
            <a:lvl5pPr marL="155448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5pPr>
            <a:lvl6pPr marL="1874520" indent="-228600" algn="l" defTabSz="914400" rtl="0" eaLnBrk="1" latinLnBrk="0" hangingPunct="1">
              <a:lnSpc>
                <a:spcPct val="90000"/>
              </a:lnSpc>
              <a:spcBef>
                <a:spcPts val="800"/>
              </a:spcBef>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6pPr>
            <a:lvl7pPr marL="219456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7pPr>
            <a:lvl8pPr marL="251460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8pPr>
            <a:lvl9pPr marL="283464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9pPr>
          </a:lstStyle>
          <a:p>
            <a:pPr marL="45720" indent="0">
              <a:buNone/>
            </a:pPr>
            <a:r>
              <a:rPr lang="zh-CN" altLang="en-US" dirty="0"/>
              <a:t>项目中使用</a:t>
            </a:r>
            <a:r>
              <a:rPr lang="en-US" altLang="zh-CN" dirty="0"/>
              <a:t>Qihoo360 Atlas</a:t>
            </a:r>
            <a:r>
              <a:rPr lang="zh-CN" altLang="en-US" dirty="0"/>
              <a:t>作为</a:t>
            </a:r>
            <a:r>
              <a:rPr lang="en-US" altLang="zh-CN" dirty="0"/>
              <a:t>MySQL</a:t>
            </a:r>
            <a:r>
              <a:rPr lang="zh-CN" altLang="en-US" dirty="0"/>
              <a:t>代理。</a:t>
            </a:r>
          </a:p>
          <a:p>
            <a:pPr marL="45720" indent="0">
              <a:buNone/>
            </a:pPr>
            <a:r>
              <a:rPr lang="en-US" altLang="zh-CN" dirty="0"/>
              <a:t>Atlas</a:t>
            </a:r>
            <a:r>
              <a:rPr lang="zh-CN" altLang="en-US" dirty="0"/>
              <a:t>项目地址：</a:t>
            </a:r>
            <a:r>
              <a:rPr lang="en-US" altLang="zh-CN" dirty="0"/>
              <a:t>https://github.com/Qihoo360/Atlas/blob/master/README_ZH.md</a:t>
            </a:r>
          </a:p>
          <a:p>
            <a:pPr marL="45720" indent="0">
              <a:buNone/>
            </a:pPr>
            <a:endParaRPr lang="en-US" altLang="zh-CN" dirty="0"/>
          </a:p>
          <a:p>
            <a:pPr marL="45720" indent="0">
              <a:buNone/>
            </a:pPr>
            <a:r>
              <a:rPr lang="en-US" altLang="zh-CN" dirty="0"/>
              <a:t>1. </a:t>
            </a:r>
            <a:r>
              <a:rPr lang="zh-CN" altLang="en-US" dirty="0"/>
              <a:t>在</a:t>
            </a:r>
            <a:r>
              <a:rPr lang="en-US" altLang="zh-CN" dirty="0"/>
              <a:t>172.17.2.101</a:t>
            </a:r>
            <a:r>
              <a:rPr lang="zh-CN" altLang="en-US" dirty="0"/>
              <a:t>（</a:t>
            </a:r>
            <a:r>
              <a:rPr lang="en-US" altLang="zh-CN" dirty="0"/>
              <a:t>Linux</a:t>
            </a:r>
            <a:r>
              <a:rPr lang="zh-CN" altLang="en-US" dirty="0"/>
              <a:t>）上安装</a:t>
            </a:r>
            <a:r>
              <a:rPr lang="en-US" altLang="zh-CN" dirty="0"/>
              <a:t>Atlas</a:t>
            </a:r>
            <a:r>
              <a:rPr lang="zh-CN" altLang="en-US" dirty="0"/>
              <a:t>代理，参考</a:t>
            </a:r>
            <a:r>
              <a:rPr lang="en-US" altLang="zh-CN" dirty="0" err="1"/>
              <a:t>github</a:t>
            </a:r>
            <a:r>
              <a:rPr lang="zh-CN" altLang="en-US" dirty="0"/>
              <a:t>文档。</a:t>
            </a:r>
          </a:p>
          <a:p>
            <a:pPr marL="45720" indent="0">
              <a:buNone/>
            </a:pPr>
            <a:r>
              <a:rPr lang="en-US" altLang="zh-CN" dirty="0"/>
              <a:t>2. </a:t>
            </a:r>
            <a:r>
              <a:rPr lang="zh-CN" altLang="en-US" dirty="0"/>
              <a:t>配置代理，主要是配置主从数据库</a:t>
            </a:r>
            <a:r>
              <a:rPr lang="en-US" altLang="zh-CN" dirty="0"/>
              <a:t>IP</a:t>
            </a:r>
            <a:r>
              <a:rPr lang="zh-CN" altLang="en-US" dirty="0"/>
              <a:t>地址及端口：</a:t>
            </a:r>
          </a:p>
          <a:p>
            <a:pPr marL="45720" indent="0">
              <a:buNone/>
            </a:pPr>
            <a:endParaRPr lang="en-US" altLang="zh-CN" dirty="0"/>
          </a:p>
        </p:txBody>
      </p:sp>
      <p:pic>
        <p:nvPicPr>
          <p:cNvPr id="10" name="图片 9"/>
          <p:cNvPicPr/>
          <p:nvPr/>
        </p:nvPicPr>
        <p:blipFill>
          <a:blip r:embed="rId2"/>
          <a:stretch>
            <a:fillRect/>
          </a:stretch>
        </p:blipFill>
        <p:spPr>
          <a:xfrm>
            <a:off x="390418" y="4114800"/>
            <a:ext cx="5712670" cy="2264735"/>
          </a:xfrm>
          <a:prstGeom prst="rect">
            <a:avLst/>
          </a:prstGeom>
        </p:spPr>
      </p:pic>
    </p:spTree>
    <p:extLst>
      <p:ext uri="{BB962C8B-B14F-4D97-AF65-F5344CB8AC3E}">
        <p14:creationId xmlns:p14="http://schemas.microsoft.com/office/powerpoint/2010/main" val="33271031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p>
        </p:txBody>
      </p:sp>
      <p:sp>
        <p:nvSpPr>
          <p:cNvPr id="5" name="TextBox 4"/>
          <p:cNvSpPr txBox="1"/>
          <p:nvPr/>
        </p:nvSpPr>
        <p:spPr>
          <a:xfrm>
            <a:off x="390418" y="939914"/>
            <a:ext cx="7988038" cy="1338828"/>
          </a:xfrm>
          <a:prstGeom prst="rect">
            <a:avLst/>
          </a:prstGeom>
          <a:noFill/>
        </p:spPr>
        <p:txBody>
          <a:bodyPr wrap="square" rtlCol="0">
            <a:spAutoFit/>
          </a:bodyPr>
          <a:lstStyle/>
          <a:p>
            <a:pPr>
              <a:lnSpc>
                <a:spcPct val="150000"/>
              </a:lnSpc>
            </a:pPr>
            <a:r>
              <a:rPr lang="zh-CN" altLang="en-US" sz="2200" dirty="0">
                <a:latin typeface="微软雅黑" panose="020B0503020204020204" pitchFamily="34" charset="-122"/>
                <a:ea typeface="微软雅黑" panose="020B0503020204020204" pitchFamily="34" charset="-122"/>
              </a:rPr>
              <a:t>数据库架构图：</a:t>
            </a:r>
            <a:endParaRPr lang="en-US" altLang="zh-CN" sz="2200" dirty="0">
              <a:latin typeface="微软雅黑" panose="020B0503020204020204" pitchFamily="34" charset="-122"/>
              <a:ea typeface="微软雅黑" panose="020B0503020204020204" pitchFamily="34" charset="-122"/>
            </a:endParaRPr>
          </a:p>
          <a:p>
            <a:pPr>
              <a:lnSpc>
                <a:spcPct val="150000"/>
              </a:lnSpc>
            </a:pPr>
            <a:endParaRPr lang="en-US" altLang="zh-CN" sz="1600" dirty="0">
              <a:latin typeface="微软雅黑" panose="020B0503020204020204" pitchFamily="34" charset="-122"/>
              <a:ea typeface="微软雅黑" panose="020B0503020204020204" pitchFamily="34" charset="-122"/>
            </a:endParaRPr>
          </a:p>
          <a:p>
            <a:pPr marL="285750" indent="-285750">
              <a:lnSpc>
                <a:spcPct val="150000"/>
              </a:lnSpc>
              <a:buFont typeface="Arial" panose="020B0604020202020204" pitchFamily="34" charset="0"/>
              <a:buChar char="•"/>
            </a:pPr>
            <a:endParaRPr lang="zh-CN" altLang="en-US" sz="1600" dirty="0">
              <a:latin typeface="微软雅黑" panose="020B0503020204020204" pitchFamily="34" charset="-122"/>
              <a:ea typeface="微软雅黑" panose="020B0503020204020204" pitchFamily="34" charset="-122"/>
            </a:endParaRPr>
          </a:p>
        </p:txBody>
      </p:sp>
      <p:pic>
        <p:nvPicPr>
          <p:cNvPr id="6" name="图片 5" descr="E:\南京老山户外健身运动俱乐部智能化系统\doc\04_详细设计\数据库\MySQL架构.png"/>
          <p:cNvPicPr/>
          <p:nvPr/>
        </p:nvPicPr>
        <p:blipFill>
          <a:blip r:embed="rId2">
            <a:extLst>
              <a:ext uri="{28A0092B-C50C-407E-A947-70E740481C1C}">
                <a14:useLocalDpi xmlns:a14="http://schemas.microsoft.com/office/drawing/2010/main" val="0"/>
              </a:ext>
            </a:extLst>
          </a:blip>
          <a:srcRect/>
          <a:stretch>
            <a:fillRect/>
          </a:stretch>
        </p:blipFill>
        <p:spPr bwMode="auto">
          <a:xfrm>
            <a:off x="3091585" y="1609328"/>
            <a:ext cx="5425093" cy="4557556"/>
          </a:xfrm>
          <a:prstGeom prst="rect">
            <a:avLst/>
          </a:prstGeom>
          <a:noFill/>
          <a:ln>
            <a:noFill/>
          </a:ln>
        </p:spPr>
      </p:pic>
    </p:spTree>
    <p:extLst>
      <p:ext uri="{BB962C8B-B14F-4D97-AF65-F5344CB8AC3E}">
        <p14:creationId xmlns:p14="http://schemas.microsoft.com/office/powerpoint/2010/main" val="3135259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r>
              <a:rPr lang="en-US" altLang="zh-CN" sz="2400" b="1" dirty="0">
                <a:solidFill>
                  <a:schemeClr val="bg1"/>
                </a:solidFill>
                <a:latin typeface="微软雅黑" panose="020B0503020204020204" pitchFamily="34" charset="-122"/>
                <a:ea typeface="微软雅黑" panose="020B0503020204020204" pitchFamily="34" charset="-122"/>
              </a:rPr>
              <a:t>MySQL</a:t>
            </a:r>
            <a:r>
              <a:rPr lang="zh-CN" altLang="en-US" sz="2400" b="1" dirty="0">
                <a:solidFill>
                  <a:schemeClr val="bg1"/>
                </a:solidFill>
                <a:latin typeface="微软雅黑" panose="020B0503020204020204" pitchFamily="34" charset="-122"/>
                <a:ea typeface="微软雅黑" panose="020B0503020204020204" pitchFamily="34" charset="-122"/>
              </a:rPr>
              <a:t>数据库架构</a:t>
            </a:r>
          </a:p>
        </p:txBody>
      </p:sp>
      <p:sp>
        <p:nvSpPr>
          <p:cNvPr id="6" name="矩形 5"/>
          <p:cNvSpPr/>
          <p:nvPr/>
        </p:nvSpPr>
        <p:spPr>
          <a:xfrm>
            <a:off x="0" y="1073427"/>
            <a:ext cx="21796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735497" y="1073426"/>
            <a:ext cx="3719546"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TextBox 89"/>
          <p:cNvSpPr txBox="1"/>
          <p:nvPr/>
        </p:nvSpPr>
        <p:spPr>
          <a:xfrm>
            <a:off x="1051889" y="1065798"/>
            <a:ext cx="3403153" cy="369332"/>
          </a:xfrm>
          <a:prstGeom prst="rect">
            <a:avLst/>
          </a:prstGeom>
          <a:noFill/>
        </p:spPr>
        <p:txBody>
          <a:bodyPr wrap="squar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MySQL</a:t>
            </a:r>
            <a:r>
              <a:rPr lang="zh-CN" altLang="en-US" dirty="0">
                <a:solidFill>
                  <a:schemeClr val="bg1"/>
                </a:solidFill>
                <a:latin typeface="微软雅黑" panose="020B0503020204020204" pitchFamily="34" charset="-122"/>
                <a:ea typeface="微软雅黑" panose="020B0503020204020204" pitchFamily="34" charset="-122"/>
              </a:rPr>
              <a:t>数据库集群：</a:t>
            </a:r>
            <a:r>
              <a:rPr lang="en-US" altLang="zh-CN" dirty="0">
                <a:solidFill>
                  <a:schemeClr val="bg1"/>
                </a:solidFill>
                <a:latin typeface="微软雅黑" panose="020B0503020204020204" pitchFamily="34" charset="-122"/>
                <a:ea typeface="微软雅黑" panose="020B0503020204020204" pitchFamily="34" charset="-122"/>
              </a:rPr>
              <a:t>Atlas</a:t>
            </a:r>
            <a:r>
              <a:rPr lang="zh-CN" altLang="en-US" dirty="0">
                <a:solidFill>
                  <a:schemeClr val="bg1"/>
                </a:solidFill>
                <a:latin typeface="微软雅黑" panose="020B0503020204020204" pitchFamily="34" charset="-122"/>
                <a:ea typeface="微软雅黑" panose="020B0503020204020204" pitchFamily="34" charset="-122"/>
              </a:rPr>
              <a:t>代理</a:t>
            </a:r>
          </a:p>
        </p:txBody>
      </p:sp>
      <p:sp>
        <p:nvSpPr>
          <p:cNvPr id="12" name="内容占位符 2"/>
          <p:cNvSpPr txBox="1">
            <a:spLocks/>
          </p:cNvSpPr>
          <p:nvPr/>
        </p:nvSpPr>
        <p:spPr>
          <a:xfrm>
            <a:off x="0" y="1697175"/>
            <a:ext cx="11972260" cy="4682360"/>
          </a:xfrm>
          <a:prstGeom prst="rect">
            <a:avLst/>
          </a:prstGeom>
        </p:spPr>
        <p:txBody>
          <a:bodyPr/>
          <a:lstStyle>
            <a:lvl1pPr marL="274320" indent="-228600" algn="l" defTabSz="914400" rtl="0" eaLnBrk="1" latinLnBrk="0" hangingPunct="1">
              <a:lnSpc>
                <a:spcPct val="90000"/>
              </a:lnSpc>
              <a:spcBef>
                <a:spcPts val="1800"/>
              </a:spcBef>
              <a:buClr>
                <a:schemeClr val="tx2"/>
              </a:buClr>
              <a:buSzPct val="80000"/>
              <a:buFont typeface="Wingdings" pitchFamily="2" charset="2"/>
              <a:buChar char="§"/>
              <a:defRPr lang="zh-CN" sz="2000" kern="1200">
                <a:solidFill>
                  <a:schemeClr val="tx2"/>
                </a:solidFill>
                <a:latin typeface="Microsoft YaHei" panose="020B0503020204020204" pitchFamily="34" charset="-122"/>
                <a:ea typeface="Microsoft YaHei" panose="020B0503020204020204" pitchFamily="34" charset="-122"/>
                <a:cs typeface="+mn-cs"/>
              </a:defRPr>
            </a:lvl1pPr>
            <a:lvl2pPr marL="594360" indent="-228600" algn="l" defTabSz="914400" rtl="0" eaLnBrk="1" latinLnBrk="0" hangingPunct="1">
              <a:lnSpc>
                <a:spcPct val="90000"/>
              </a:lnSpc>
              <a:spcBef>
                <a:spcPts val="1000"/>
              </a:spcBef>
              <a:buClr>
                <a:schemeClr val="tx2"/>
              </a:buClr>
              <a:buSzPct val="80000"/>
              <a:buFont typeface="Wingdings" pitchFamily="2" charset="2"/>
              <a:buChar char="§"/>
              <a:defRPr lang="zh-CN" sz="1800" kern="1200">
                <a:solidFill>
                  <a:schemeClr val="tx2"/>
                </a:solidFill>
                <a:latin typeface="Microsoft YaHei" panose="020B0503020204020204" pitchFamily="34" charset="-122"/>
                <a:ea typeface="Microsoft YaHei" panose="020B0503020204020204" pitchFamily="34" charset="-122"/>
                <a:cs typeface="+mn-cs"/>
              </a:defRPr>
            </a:lvl2pPr>
            <a:lvl3pPr marL="914400" indent="-228600" algn="l" defTabSz="914400" rtl="0" eaLnBrk="1" latinLnBrk="0" hangingPunct="1">
              <a:lnSpc>
                <a:spcPct val="90000"/>
              </a:lnSpc>
              <a:spcBef>
                <a:spcPts val="800"/>
              </a:spcBef>
              <a:buClr>
                <a:schemeClr val="tx2"/>
              </a:buClr>
              <a:buSzPct val="80000"/>
              <a:buFont typeface="Wingdings" pitchFamily="2" charset="2"/>
              <a:buChar char="§"/>
              <a:defRPr lang="zh-CN" sz="1600" kern="1200">
                <a:solidFill>
                  <a:schemeClr val="tx2"/>
                </a:solidFill>
                <a:latin typeface="Microsoft YaHei" panose="020B0503020204020204" pitchFamily="34" charset="-122"/>
                <a:ea typeface="Microsoft YaHei" panose="020B0503020204020204" pitchFamily="34" charset="-122"/>
                <a:cs typeface="+mn-cs"/>
              </a:defRPr>
            </a:lvl3pPr>
            <a:lvl4pPr marL="123444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4pPr>
            <a:lvl5pPr marL="155448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5pPr>
            <a:lvl6pPr marL="1874520" indent="-228600" algn="l" defTabSz="914400" rtl="0" eaLnBrk="1" latinLnBrk="0" hangingPunct="1">
              <a:lnSpc>
                <a:spcPct val="90000"/>
              </a:lnSpc>
              <a:spcBef>
                <a:spcPts val="800"/>
              </a:spcBef>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6pPr>
            <a:lvl7pPr marL="219456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7pPr>
            <a:lvl8pPr marL="251460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8pPr>
            <a:lvl9pPr marL="283464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9pPr>
          </a:lstStyle>
          <a:p>
            <a:pPr marL="45720" indent="0">
              <a:buNone/>
            </a:pPr>
            <a:r>
              <a:rPr lang="en-US" altLang="zh-CN" dirty="0"/>
              <a:t>3. </a:t>
            </a:r>
            <a:r>
              <a:rPr lang="zh-CN" altLang="en-US" dirty="0"/>
              <a:t>将代理做成系统服务：</a:t>
            </a:r>
            <a:endParaRPr lang="en-US" altLang="zh-CN" dirty="0"/>
          </a:p>
          <a:p>
            <a:pPr marL="45720" indent="0">
              <a:buNone/>
            </a:pPr>
            <a:r>
              <a:rPr lang="en-US" altLang="zh-CN" dirty="0"/>
              <a:t>Atlas</a:t>
            </a:r>
            <a:r>
              <a:rPr lang="zh-CN" altLang="en-US" dirty="0"/>
              <a:t>启动脚本：</a:t>
            </a:r>
            <a:endParaRPr lang="en-US" altLang="zh-CN" dirty="0"/>
          </a:p>
        </p:txBody>
      </p:sp>
      <p:pic>
        <p:nvPicPr>
          <p:cNvPr id="2" name="图片 1"/>
          <p:cNvPicPr>
            <a:picLocks noChangeAspect="1"/>
          </p:cNvPicPr>
          <p:nvPr/>
        </p:nvPicPr>
        <p:blipFill>
          <a:blip r:embed="rId2"/>
          <a:stretch>
            <a:fillRect/>
          </a:stretch>
        </p:blipFill>
        <p:spPr>
          <a:xfrm>
            <a:off x="1999629" y="2222205"/>
            <a:ext cx="4824456" cy="4157330"/>
          </a:xfrm>
          <a:prstGeom prst="rect">
            <a:avLst/>
          </a:prstGeom>
        </p:spPr>
      </p:pic>
      <p:pic>
        <p:nvPicPr>
          <p:cNvPr id="3" name="图片 2"/>
          <p:cNvPicPr>
            <a:picLocks noChangeAspect="1"/>
          </p:cNvPicPr>
          <p:nvPr/>
        </p:nvPicPr>
        <p:blipFill>
          <a:blip r:embed="rId3"/>
          <a:stretch>
            <a:fillRect/>
          </a:stretch>
        </p:blipFill>
        <p:spPr>
          <a:xfrm>
            <a:off x="7120713" y="2191723"/>
            <a:ext cx="3767027" cy="4187812"/>
          </a:xfrm>
          <a:prstGeom prst="rect">
            <a:avLst/>
          </a:prstGeom>
        </p:spPr>
      </p:pic>
    </p:spTree>
    <p:extLst>
      <p:ext uri="{BB962C8B-B14F-4D97-AF65-F5344CB8AC3E}">
        <p14:creationId xmlns:p14="http://schemas.microsoft.com/office/powerpoint/2010/main" val="21747276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r>
              <a:rPr lang="en-US" altLang="zh-CN" sz="2400" b="1" dirty="0">
                <a:solidFill>
                  <a:schemeClr val="bg1"/>
                </a:solidFill>
                <a:latin typeface="微软雅黑" panose="020B0503020204020204" pitchFamily="34" charset="-122"/>
                <a:ea typeface="微软雅黑" panose="020B0503020204020204" pitchFamily="34" charset="-122"/>
              </a:rPr>
              <a:t>MySQL</a:t>
            </a:r>
            <a:r>
              <a:rPr lang="zh-CN" altLang="en-US" sz="2400" b="1" dirty="0">
                <a:solidFill>
                  <a:schemeClr val="bg1"/>
                </a:solidFill>
                <a:latin typeface="微软雅黑" panose="020B0503020204020204" pitchFamily="34" charset="-122"/>
                <a:ea typeface="微软雅黑" panose="020B0503020204020204" pitchFamily="34" charset="-122"/>
              </a:rPr>
              <a:t>数据库架构</a:t>
            </a:r>
          </a:p>
        </p:txBody>
      </p:sp>
      <p:sp>
        <p:nvSpPr>
          <p:cNvPr id="6" name="矩形 5"/>
          <p:cNvSpPr/>
          <p:nvPr/>
        </p:nvSpPr>
        <p:spPr>
          <a:xfrm>
            <a:off x="0" y="1073427"/>
            <a:ext cx="21796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735497" y="1073426"/>
            <a:ext cx="3719546"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TextBox 89"/>
          <p:cNvSpPr txBox="1"/>
          <p:nvPr/>
        </p:nvSpPr>
        <p:spPr>
          <a:xfrm>
            <a:off x="1051889" y="1065798"/>
            <a:ext cx="3403153" cy="369332"/>
          </a:xfrm>
          <a:prstGeom prst="rect">
            <a:avLst/>
          </a:prstGeom>
          <a:noFill/>
        </p:spPr>
        <p:txBody>
          <a:bodyPr wrap="squar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MySQL</a:t>
            </a:r>
            <a:r>
              <a:rPr lang="zh-CN" altLang="en-US" dirty="0">
                <a:solidFill>
                  <a:schemeClr val="bg1"/>
                </a:solidFill>
                <a:latin typeface="微软雅黑" panose="020B0503020204020204" pitchFamily="34" charset="-122"/>
                <a:ea typeface="微软雅黑" panose="020B0503020204020204" pitchFamily="34" charset="-122"/>
              </a:rPr>
              <a:t>数据库集群：</a:t>
            </a:r>
            <a:r>
              <a:rPr lang="en-US" altLang="zh-CN" dirty="0">
                <a:solidFill>
                  <a:schemeClr val="bg1"/>
                </a:solidFill>
                <a:latin typeface="微软雅黑" panose="020B0503020204020204" pitchFamily="34" charset="-122"/>
                <a:ea typeface="微软雅黑" panose="020B0503020204020204" pitchFamily="34" charset="-122"/>
              </a:rPr>
              <a:t>Atlas</a:t>
            </a:r>
            <a:r>
              <a:rPr lang="zh-CN" altLang="en-US" dirty="0">
                <a:solidFill>
                  <a:schemeClr val="bg1"/>
                </a:solidFill>
                <a:latin typeface="微软雅黑" panose="020B0503020204020204" pitchFamily="34" charset="-122"/>
                <a:ea typeface="微软雅黑" panose="020B0503020204020204" pitchFamily="34" charset="-122"/>
              </a:rPr>
              <a:t>代理</a:t>
            </a:r>
          </a:p>
        </p:txBody>
      </p:sp>
      <p:sp>
        <p:nvSpPr>
          <p:cNvPr id="12" name="内容占位符 2"/>
          <p:cNvSpPr txBox="1">
            <a:spLocks/>
          </p:cNvSpPr>
          <p:nvPr/>
        </p:nvSpPr>
        <p:spPr>
          <a:xfrm>
            <a:off x="0" y="1697175"/>
            <a:ext cx="5826642" cy="4682360"/>
          </a:xfrm>
          <a:prstGeom prst="rect">
            <a:avLst/>
          </a:prstGeom>
        </p:spPr>
        <p:txBody>
          <a:bodyPr/>
          <a:lstStyle>
            <a:lvl1pPr marL="274320" indent="-228600" algn="l" defTabSz="914400" rtl="0" eaLnBrk="1" latinLnBrk="0" hangingPunct="1">
              <a:lnSpc>
                <a:spcPct val="90000"/>
              </a:lnSpc>
              <a:spcBef>
                <a:spcPts val="1800"/>
              </a:spcBef>
              <a:buClr>
                <a:schemeClr val="tx2"/>
              </a:buClr>
              <a:buSzPct val="80000"/>
              <a:buFont typeface="Wingdings" pitchFamily="2" charset="2"/>
              <a:buChar char="§"/>
              <a:defRPr lang="zh-CN" sz="2000" kern="1200">
                <a:solidFill>
                  <a:schemeClr val="tx2"/>
                </a:solidFill>
                <a:latin typeface="Microsoft YaHei" panose="020B0503020204020204" pitchFamily="34" charset="-122"/>
                <a:ea typeface="Microsoft YaHei" panose="020B0503020204020204" pitchFamily="34" charset="-122"/>
                <a:cs typeface="+mn-cs"/>
              </a:defRPr>
            </a:lvl1pPr>
            <a:lvl2pPr marL="594360" indent="-228600" algn="l" defTabSz="914400" rtl="0" eaLnBrk="1" latinLnBrk="0" hangingPunct="1">
              <a:lnSpc>
                <a:spcPct val="90000"/>
              </a:lnSpc>
              <a:spcBef>
                <a:spcPts val="1000"/>
              </a:spcBef>
              <a:buClr>
                <a:schemeClr val="tx2"/>
              </a:buClr>
              <a:buSzPct val="80000"/>
              <a:buFont typeface="Wingdings" pitchFamily="2" charset="2"/>
              <a:buChar char="§"/>
              <a:defRPr lang="zh-CN" sz="1800" kern="1200">
                <a:solidFill>
                  <a:schemeClr val="tx2"/>
                </a:solidFill>
                <a:latin typeface="Microsoft YaHei" panose="020B0503020204020204" pitchFamily="34" charset="-122"/>
                <a:ea typeface="Microsoft YaHei" panose="020B0503020204020204" pitchFamily="34" charset="-122"/>
                <a:cs typeface="+mn-cs"/>
              </a:defRPr>
            </a:lvl2pPr>
            <a:lvl3pPr marL="914400" indent="-228600" algn="l" defTabSz="914400" rtl="0" eaLnBrk="1" latinLnBrk="0" hangingPunct="1">
              <a:lnSpc>
                <a:spcPct val="90000"/>
              </a:lnSpc>
              <a:spcBef>
                <a:spcPts val="800"/>
              </a:spcBef>
              <a:buClr>
                <a:schemeClr val="tx2"/>
              </a:buClr>
              <a:buSzPct val="80000"/>
              <a:buFont typeface="Wingdings" pitchFamily="2" charset="2"/>
              <a:buChar char="§"/>
              <a:defRPr lang="zh-CN" sz="1600" kern="1200">
                <a:solidFill>
                  <a:schemeClr val="tx2"/>
                </a:solidFill>
                <a:latin typeface="Microsoft YaHei" panose="020B0503020204020204" pitchFamily="34" charset="-122"/>
                <a:ea typeface="Microsoft YaHei" panose="020B0503020204020204" pitchFamily="34" charset="-122"/>
                <a:cs typeface="+mn-cs"/>
              </a:defRPr>
            </a:lvl3pPr>
            <a:lvl4pPr marL="123444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4pPr>
            <a:lvl5pPr marL="1554480" indent="-228600" algn="l" defTabSz="914400" rtl="0" eaLnBrk="1" latinLnBrk="0" hangingPunct="1">
              <a:lnSpc>
                <a:spcPct val="90000"/>
              </a:lnSpc>
              <a:spcBef>
                <a:spcPts val="800"/>
              </a:spcBef>
              <a:buClr>
                <a:schemeClr val="tx2"/>
              </a:buClr>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5pPr>
            <a:lvl6pPr marL="1874520" indent="-228600" algn="l" defTabSz="914400" rtl="0" eaLnBrk="1" latinLnBrk="0" hangingPunct="1">
              <a:lnSpc>
                <a:spcPct val="90000"/>
              </a:lnSpc>
              <a:spcBef>
                <a:spcPts val="800"/>
              </a:spcBef>
              <a:buSzPct val="80000"/>
              <a:buFont typeface="Wingdings" pitchFamily="2" charset="2"/>
              <a:buChar char="§"/>
              <a:defRPr lang="zh-CN" sz="1400" kern="1200">
                <a:solidFill>
                  <a:schemeClr val="tx2"/>
                </a:solidFill>
                <a:latin typeface="Microsoft YaHei" panose="020B0503020204020204" pitchFamily="34" charset="-122"/>
                <a:ea typeface="Microsoft YaHei" panose="020B0503020204020204" pitchFamily="34" charset="-122"/>
                <a:cs typeface="+mn-cs"/>
              </a:defRPr>
            </a:lvl6pPr>
            <a:lvl7pPr marL="219456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7pPr>
            <a:lvl8pPr marL="251460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8pPr>
            <a:lvl9pPr marL="2834640" indent="-228600" algn="l" defTabSz="914400" rtl="0" eaLnBrk="1" latinLnBrk="0" hangingPunct="1">
              <a:lnSpc>
                <a:spcPct val="90000"/>
              </a:lnSpc>
              <a:spcBef>
                <a:spcPts val="800"/>
              </a:spcBef>
              <a:buSzPct val="80000"/>
              <a:buFont typeface="Wingdings" pitchFamily="2" charset="2"/>
              <a:buChar char="§"/>
              <a:defRPr lang="zh-CN" sz="1400" kern="1200" baseline="0">
                <a:solidFill>
                  <a:schemeClr val="tx2"/>
                </a:solidFill>
                <a:latin typeface="Microsoft YaHei" panose="020B0503020204020204" pitchFamily="34" charset="-122"/>
                <a:ea typeface="Microsoft YaHei" panose="020B0503020204020204" pitchFamily="34" charset="-122"/>
                <a:cs typeface="+mn-cs"/>
              </a:defRPr>
            </a:lvl9pPr>
          </a:lstStyle>
          <a:p>
            <a:pPr marL="45720" indent="0">
              <a:buNone/>
            </a:pPr>
            <a:r>
              <a:rPr lang="en-US" altLang="zh-CN" dirty="0"/>
              <a:t>3. </a:t>
            </a:r>
            <a:r>
              <a:rPr lang="zh-CN" altLang="en-US" dirty="0"/>
              <a:t>将代理做成系统服务：</a:t>
            </a:r>
            <a:endParaRPr lang="en-US" altLang="zh-CN" dirty="0"/>
          </a:p>
          <a:p>
            <a:pPr marL="45720" indent="0">
              <a:buNone/>
            </a:pPr>
            <a:r>
              <a:rPr lang="zh-CN" altLang="en-US" dirty="0"/>
              <a:t>授权并加入开机启动</a:t>
            </a:r>
          </a:p>
          <a:p>
            <a:pPr marL="45720" indent="0">
              <a:buNone/>
            </a:pPr>
            <a:r>
              <a:rPr lang="en-US" altLang="zh-CN" dirty="0" err="1"/>
              <a:t>chmod</a:t>
            </a:r>
            <a:r>
              <a:rPr lang="en-US" altLang="zh-CN" dirty="0"/>
              <a:t> +x /</a:t>
            </a:r>
            <a:r>
              <a:rPr lang="en-US" altLang="zh-CN" dirty="0" err="1"/>
              <a:t>etc</a:t>
            </a:r>
            <a:r>
              <a:rPr lang="en-US" altLang="zh-CN" dirty="0"/>
              <a:t>/</a:t>
            </a:r>
            <a:r>
              <a:rPr lang="en-US" altLang="zh-CN" dirty="0" err="1"/>
              <a:t>init.d</a:t>
            </a:r>
            <a:r>
              <a:rPr lang="en-US" altLang="zh-CN" dirty="0"/>
              <a:t>/atlas</a:t>
            </a:r>
          </a:p>
          <a:p>
            <a:pPr marL="45720" indent="0">
              <a:buNone/>
            </a:pPr>
            <a:r>
              <a:rPr lang="en-US" altLang="zh-CN" dirty="0" err="1"/>
              <a:t>chkconfig</a:t>
            </a:r>
            <a:r>
              <a:rPr lang="en-US" altLang="zh-CN" dirty="0"/>
              <a:t> atlas on</a:t>
            </a:r>
          </a:p>
          <a:p>
            <a:pPr marL="45720" indent="0">
              <a:buNone/>
            </a:pPr>
            <a:endParaRPr lang="en-US" altLang="zh-CN" dirty="0"/>
          </a:p>
          <a:p>
            <a:pPr marL="45720" indent="0">
              <a:buNone/>
            </a:pPr>
            <a:endParaRPr lang="en-US" altLang="zh-CN" dirty="0"/>
          </a:p>
          <a:p>
            <a:pPr marL="45720" indent="0">
              <a:buNone/>
            </a:pPr>
            <a:r>
              <a:rPr lang="zh-CN" altLang="en-US" dirty="0"/>
              <a:t>启动</a:t>
            </a:r>
            <a:r>
              <a:rPr lang="en-US" altLang="zh-CN" dirty="0"/>
              <a:t>atlas</a:t>
            </a:r>
            <a:r>
              <a:rPr lang="zh-CN" altLang="en-US" dirty="0"/>
              <a:t>服务</a:t>
            </a:r>
          </a:p>
          <a:p>
            <a:pPr marL="45720" indent="0">
              <a:buNone/>
            </a:pPr>
            <a:r>
              <a:rPr lang="en-US" altLang="zh-CN" dirty="0"/>
              <a:t>service atlas start –</a:t>
            </a:r>
            <a:r>
              <a:rPr lang="zh-CN" altLang="en-US" dirty="0"/>
              <a:t>启动</a:t>
            </a:r>
            <a:r>
              <a:rPr lang="en-US" altLang="zh-CN" dirty="0"/>
              <a:t>atlas</a:t>
            </a:r>
            <a:r>
              <a:rPr lang="zh-CN" altLang="en-US" dirty="0"/>
              <a:t>服务</a:t>
            </a:r>
          </a:p>
          <a:p>
            <a:pPr marL="45720" indent="0">
              <a:buNone/>
            </a:pPr>
            <a:r>
              <a:rPr lang="en-US" altLang="zh-CN" dirty="0"/>
              <a:t>service atlas stop –</a:t>
            </a:r>
            <a:r>
              <a:rPr lang="zh-CN" altLang="en-US" dirty="0"/>
              <a:t>停止</a:t>
            </a:r>
            <a:r>
              <a:rPr lang="en-US" altLang="zh-CN" dirty="0"/>
              <a:t>atlas</a:t>
            </a:r>
            <a:r>
              <a:rPr lang="zh-CN" altLang="en-US" dirty="0"/>
              <a:t>服务</a:t>
            </a:r>
          </a:p>
        </p:txBody>
      </p:sp>
      <p:sp>
        <p:nvSpPr>
          <p:cNvPr id="5" name="文本框 4"/>
          <p:cNvSpPr txBox="1"/>
          <p:nvPr/>
        </p:nvSpPr>
        <p:spPr>
          <a:xfrm>
            <a:off x="5826642" y="1675448"/>
            <a:ext cx="5994974" cy="2677656"/>
          </a:xfrm>
          <a:prstGeom prst="rect">
            <a:avLst/>
          </a:prstGeom>
          <a:noFill/>
        </p:spPr>
        <p:txBody>
          <a:bodyPr wrap="none" rtlCol="0">
            <a:spAutoFit/>
          </a:bodyPr>
          <a:lstStyle/>
          <a:p>
            <a:pPr marL="45720">
              <a:lnSpc>
                <a:spcPct val="90000"/>
              </a:lnSpc>
              <a:spcBef>
                <a:spcPts val="1800"/>
              </a:spcBef>
              <a:buClr>
                <a:schemeClr val="tx2"/>
              </a:buClr>
              <a:buSzPct val="80000"/>
            </a:pPr>
            <a:r>
              <a:rPr lang="zh-CN" altLang="en-US" sz="2000" dirty="0">
                <a:solidFill>
                  <a:schemeClr val="tx2"/>
                </a:solidFill>
                <a:latin typeface="Microsoft YaHei" panose="020B0503020204020204" pitchFamily="34" charset="-122"/>
                <a:ea typeface="Microsoft YaHei" panose="020B0503020204020204" pitchFamily="34" charset="-122"/>
              </a:rPr>
              <a:t>设置防火墙</a:t>
            </a:r>
          </a:p>
          <a:p>
            <a:pPr marL="45720">
              <a:lnSpc>
                <a:spcPct val="90000"/>
              </a:lnSpc>
              <a:spcBef>
                <a:spcPts val="1800"/>
              </a:spcBef>
              <a:buClr>
                <a:schemeClr val="tx2"/>
              </a:buClr>
              <a:buSzPct val="80000"/>
            </a:pPr>
            <a:r>
              <a:rPr lang="en-US" altLang="zh-CN" sz="2000" dirty="0">
                <a:solidFill>
                  <a:schemeClr val="tx2"/>
                </a:solidFill>
                <a:latin typeface="Microsoft YaHei" panose="020B0503020204020204" pitchFamily="34" charset="-122"/>
                <a:ea typeface="Microsoft YaHei" panose="020B0503020204020204" pitchFamily="34" charset="-122"/>
              </a:rPr>
              <a:t>iptables -I INPUT -p </a:t>
            </a:r>
            <a:r>
              <a:rPr lang="en-US" altLang="zh-CN" sz="2000" dirty="0" err="1">
                <a:solidFill>
                  <a:schemeClr val="tx2"/>
                </a:solidFill>
                <a:latin typeface="Microsoft YaHei" panose="020B0503020204020204" pitchFamily="34" charset="-122"/>
                <a:ea typeface="Microsoft YaHei" panose="020B0503020204020204" pitchFamily="34" charset="-122"/>
              </a:rPr>
              <a:t>tcp</a:t>
            </a:r>
            <a:r>
              <a:rPr lang="en-US" altLang="zh-CN" sz="2000" dirty="0">
                <a:solidFill>
                  <a:schemeClr val="tx2"/>
                </a:solidFill>
                <a:latin typeface="Microsoft YaHei" panose="020B0503020204020204" pitchFamily="34" charset="-122"/>
                <a:ea typeface="Microsoft YaHei" panose="020B0503020204020204" pitchFamily="34" charset="-122"/>
              </a:rPr>
              <a:t> –</a:t>
            </a:r>
            <a:r>
              <a:rPr lang="en-US" altLang="zh-CN" sz="2000" dirty="0" err="1">
                <a:solidFill>
                  <a:schemeClr val="tx2"/>
                </a:solidFill>
                <a:latin typeface="Microsoft YaHei" panose="020B0503020204020204" pitchFamily="34" charset="-122"/>
                <a:ea typeface="Microsoft YaHei" panose="020B0503020204020204" pitchFamily="34" charset="-122"/>
              </a:rPr>
              <a:t>dport</a:t>
            </a:r>
            <a:r>
              <a:rPr lang="en-US" altLang="zh-CN" sz="2000" dirty="0">
                <a:solidFill>
                  <a:schemeClr val="tx2"/>
                </a:solidFill>
                <a:latin typeface="Microsoft YaHei" panose="020B0503020204020204" pitchFamily="34" charset="-122"/>
                <a:ea typeface="Microsoft YaHei" panose="020B0503020204020204" pitchFamily="34" charset="-122"/>
              </a:rPr>
              <a:t> 1234 -j ACCEPT</a:t>
            </a:r>
          </a:p>
          <a:p>
            <a:pPr marL="45720">
              <a:lnSpc>
                <a:spcPct val="90000"/>
              </a:lnSpc>
              <a:spcBef>
                <a:spcPts val="1800"/>
              </a:spcBef>
              <a:buClr>
                <a:schemeClr val="tx2"/>
              </a:buClr>
              <a:buSzPct val="80000"/>
            </a:pPr>
            <a:r>
              <a:rPr lang="en-US" altLang="zh-CN" sz="2000" dirty="0">
                <a:solidFill>
                  <a:schemeClr val="tx2"/>
                </a:solidFill>
                <a:latin typeface="Microsoft YaHei" panose="020B0503020204020204" pitchFamily="34" charset="-122"/>
                <a:ea typeface="Microsoft YaHei" panose="020B0503020204020204" pitchFamily="34" charset="-122"/>
              </a:rPr>
              <a:t>service iptables save</a:t>
            </a:r>
          </a:p>
          <a:p>
            <a:pPr marL="45720">
              <a:lnSpc>
                <a:spcPct val="90000"/>
              </a:lnSpc>
              <a:spcBef>
                <a:spcPts val="1800"/>
              </a:spcBef>
              <a:buClr>
                <a:schemeClr val="tx2"/>
              </a:buClr>
              <a:buSzPct val="80000"/>
            </a:pPr>
            <a:r>
              <a:rPr lang="en-US" altLang="zh-CN" sz="2000" dirty="0">
                <a:solidFill>
                  <a:schemeClr val="tx2"/>
                </a:solidFill>
                <a:latin typeface="Microsoft YaHei" panose="020B0503020204020204" pitchFamily="34" charset="-122"/>
                <a:ea typeface="Microsoft YaHei" panose="020B0503020204020204" pitchFamily="34" charset="-122"/>
              </a:rPr>
              <a:t>service iptables restart</a:t>
            </a:r>
          </a:p>
          <a:p>
            <a:pPr marL="45720">
              <a:lnSpc>
                <a:spcPct val="90000"/>
              </a:lnSpc>
              <a:spcBef>
                <a:spcPts val="1800"/>
              </a:spcBef>
              <a:buClr>
                <a:schemeClr val="tx2"/>
              </a:buClr>
              <a:buSzPct val="80000"/>
            </a:pPr>
            <a:r>
              <a:rPr lang="en-US" altLang="zh-CN" sz="2000" dirty="0">
                <a:solidFill>
                  <a:schemeClr val="tx2"/>
                </a:solidFill>
                <a:latin typeface="Microsoft YaHei" panose="020B0503020204020204" pitchFamily="34" charset="-122"/>
                <a:ea typeface="Microsoft YaHei" panose="020B0503020204020204" pitchFamily="34" charset="-122"/>
              </a:rPr>
              <a:t>cat /</a:t>
            </a:r>
            <a:r>
              <a:rPr lang="en-US" altLang="zh-CN" sz="2000" dirty="0" err="1">
                <a:solidFill>
                  <a:schemeClr val="tx2"/>
                </a:solidFill>
                <a:latin typeface="Microsoft YaHei" panose="020B0503020204020204" pitchFamily="34" charset="-122"/>
                <a:ea typeface="Microsoft YaHei" panose="020B0503020204020204" pitchFamily="34" charset="-122"/>
              </a:rPr>
              <a:t>ect</a:t>
            </a:r>
            <a:r>
              <a:rPr lang="en-US" altLang="zh-CN" sz="2000" dirty="0">
                <a:solidFill>
                  <a:schemeClr val="tx2"/>
                </a:solidFill>
                <a:latin typeface="Microsoft YaHei" panose="020B0503020204020204" pitchFamily="34" charset="-122"/>
                <a:ea typeface="Microsoft YaHei" panose="020B0503020204020204" pitchFamily="34" charset="-122"/>
              </a:rPr>
              <a:t>/</a:t>
            </a:r>
            <a:r>
              <a:rPr lang="en-US" altLang="zh-CN" sz="2000" dirty="0" err="1">
                <a:solidFill>
                  <a:schemeClr val="tx2"/>
                </a:solidFill>
                <a:latin typeface="Microsoft YaHei" panose="020B0503020204020204" pitchFamily="34" charset="-122"/>
                <a:ea typeface="Microsoft YaHei" panose="020B0503020204020204" pitchFamily="34" charset="-122"/>
              </a:rPr>
              <a:t>sysconfig</a:t>
            </a:r>
            <a:r>
              <a:rPr lang="en-US" altLang="zh-CN" sz="2000" dirty="0">
                <a:solidFill>
                  <a:schemeClr val="tx2"/>
                </a:solidFill>
                <a:latin typeface="Microsoft YaHei" panose="020B0503020204020204" pitchFamily="34" charset="-122"/>
                <a:ea typeface="Microsoft YaHei" panose="020B0503020204020204" pitchFamily="34" charset="-122"/>
              </a:rPr>
              <a:t>/iptables</a:t>
            </a:r>
          </a:p>
          <a:p>
            <a:endParaRPr lang="zh-CN" altLang="en-US" dirty="0"/>
          </a:p>
        </p:txBody>
      </p:sp>
    </p:spTree>
    <p:extLst>
      <p:ext uri="{BB962C8B-B14F-4D97-AF65-F5344CB8AC3E}">
        <p14:creationId xmlns:p14="http://schemas.microsoft.com/office/powerpoint/2010/main" val="3545114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231904" y="2821862"/>
            <a:ext cx="2031582" cy="646331"/>
          </a:xfrm>
          <a:prstGeom prst="rect">
            <a:avLst/>
          </a:prstGeom>
          <a:solidFill>
            <a:schemeClr val="accent6">
              <a:lumMod val="75000"/>
            </a:schemeClr>
          </a:solidFill>
        </p:spPr>
        <p:txBody>
          <a:bodyPr wrap="none" rtlCol="0" anchor="ctr" anchorCtr="1">
            <a:spAutoFit/>
          </a:bodyPr>
          <a:lstStyle/>
          <a:p>
            <a:r>
              <a:rPr lang="en-US" altLang="zh-CN" sz="3600" dirty="0">
                <a:solidFill>
                  <a:schemeClr val="bg1"/>
                </a:solidFill>
                <a:latin typeface="微软雅黑" pitchFamily="34" charset="-122"/>
                <a:ea typeface="微软雅黑" pitchFamily="34" charset="-122"/>
              </a:rPr>
              <a:t>Part two</a:t>
            </a:r>
            <a:endParaRPr lang="zh-CN" altLang="en-US" sz="3600" dirty="0">
              <a:solidFill>
                <a:schemeClr val="bg1"/>
              </a:solidFill>
              <a:latin typeface="微软雅黑" pitchFamily="34" charset="-122"/>
              <a:ea typeface="微软雅黑" pitchFamily="34" charset="-122"/>
            </a:endParaRPr>
          </a:p>
        </p:txBody>
      </p:sp>
      <p:sp>
        <p:nvSpPr>
          <p:cNvPr id="5" name="TextBox 4"/>
          <p:cNvSpPr txBox="1"/>
          <p:nvPr/>
        </p:nvSpPr>
        <p:spPr>
          <a:xfrm>
            <a:off x="5203720" y="3509262"/>
            <a:ext cx="5301247" cy="553998"/>
          </a:xfrm>
          <a:prstGeom prst="rect">
            <a:avLst/>
          </a:prstGeom>
          <a:noFill/>
        </p:spPr>
        <p:txBody>
          <a:bodyPr wrap="square" rtlCol="0">
            <a:spAutoFit/>
          </a:bodyPr>
          <a:lstStyle>
            <a:defPPr>
              <a:defRPr lang="en-US"/>
            </a:defPPr>
            <a:lvl1pPr algn="ctr">
              <a:defRPr sz="4267" b="1">
                <a:solidFill>
                  <a:schemeClr val="bg2">
                    <a:lumMod val="50000"/>
                  </a:schemeClr>
                </a:solidFill>
                <a:latin typeface="微软雅黑" pitchFamily="34" charset="-122"/>
                <a:ea typeface="微软雅黑" pitchFamily="34" charset="-122"/>
              </a:defRPr>
            </a:lvl1pPr>
          </a:lstStyle>
          <a:p>
            <a:pPr algn="l"/>
            <a:r>
              <a:rPr lang="zh-CN" altLang="en-US" sz="3000" dirty="0"/>
              <a:t>开发模式的改变：前后端分离</a:t>
            </a:r>
          </a:p>
        </p:txBody>
      </p:sp>
      <p:sp>
        <p:nvSpPr>
          <p:cNvPr id="6" name="TextBox 5"/>
          <p:cNvSpPr txBox="1"/>
          <p:nvPr/>
        </p:nvSpPr>
        <p:spPr>
          <a:xfrm>
            <a:off x="2882544" y="2419790"/>
            <a:ext cx="2210862" cy="2062103"/>
          </a:xfrm>
          <a:prstGeom prst="rect">
            <a:avLst/>
          </a:prstGeom>
          <a:noFill/>
        </p:spPr>
        <p:txBody>
          <a:bodyPr wrap="none" rtlCol="0">
            <a:spAutoFit/>
          </a:bodyPr>
          <a:lstStyle/>
          <a:p>
            <a:r>
              <a:rPr lang="en-US" altLang="zh-CN" sz="12800" b="1" dirty="0">
                <a:solidFill>
                  <a:schemeClr val="bg2">
                    <a:lumMod val="50000"/>
                  </a:schemeClr>
                </a:solidFill>
                <a:latin typeface="微软雅黑" panose="020B0503020204020204" pitchFamily="34" charset="-122"/>
                <a:ea typeface="微软雅黑" panose="020B0503020204020204" pitchFamily="34" charset="-122"/>
              </a:rPr>
              <a:t>02</a:t>
            </a:r>
            <a:endParaRPr lang="zh-CN" altLang="en-US" sz="12800" b="1" dirty="0">
              <a:solidFill>
                <a:schemeClr val="bg2">
                  <a:lumMod val="50000"/>
                </a:schemeClr>
              </a:solidFill>
              <a:latin typeface="微软雅黑" panose="020B0503020204020204" pitchFamily="34" charset="-122"/>
              <a:ea typeface="微软雅黑" panose="020B0503020204020204" pitchFamily="34" charset="-122"/>
            </a:endParaRPr>
          </a:p>
        </p:txBody>
      </p:sp>
      <p:cxnSp>
        <p:nvCxnSpPr>
          <p:cNvPr id="7" name="直接连接符 6"/>
          <p:cNvCxnSpPr/>
          <p:nvPr/>
        </p:nvCxnSpPr>
        <p:spPr>
          <a:xfrm>
            <a:off x="3083094" y="4223289"/>
            <a:ext cx="5664629" cy="0"/>
          </a:xfrm>
          <a:prstGeom prst="line">
            <a:avLst/>
          </a:prstGeom>
          <a:ln>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3083094" y="2426241"/>
            <a:ext cx="5664629" cy="0"/>
          </a:xfrm>
          <a:prstGeom prst="line">
            <a:avLst/>
          </a:prstGeom>
          <a:ln>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66334508"/>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750"/>
                                        <p:tgtEl>
                                          <p:spTgt spid="7"/>
                                        </p:tgtEl>
                                      </p:cBhvr>
                                    </p:animEffect>
                                    <p:anim calcmode="lin" valueType="num">
                                      <p:cBhvr>
                                        <p:cTn id="8" dur="750" fill="hold"/>
                                        <p:tgtEl>
                                          <p:spTgt spid="7"/>
                                        </p:tgtEl>
                                        <p:attrNameLst>
                                          <p:attrName>ppt_x</p:attrName>
                                        </p:attrNameLst>
                                      </p:cBhvr>
                                      <p:tavLst>
                                        <p:tav tm="0">
                                          <p:val>
                                            <p:strVal val="#ppt_x"/>
                                          </p:val>
                                        </p:tav>
                                        <p:tav tm="100000">
                                          <p:val>
                                            <p:strVal val="#ppt_x"/>
                                          </p:val>
                                        </p:tav>
                                      </p:tavLst>
                                    </p:anim>
                                    <p:anim calcmode="lin" valueType="num">
                                      <p:cBhvr>
                                        <p:cTn id="9" dur="750" fill="hold"/>
                                        <p:tgtEl>
                                          <p:spTgt spid="7"/>
                                        </p:tgtEl>
                                        <p:attrNameLst>
                                          <p:attrName>ppt_y</p:attrName>
                                        </p:attrNameLst>
                                      </p:cBhvr>
                                      <p:tavLst>
                                        <p:tav tm="0">
                                          <p:val>
                                            <p:strVal val="#ppt_y+.1"/>
                                          </p:val>
                                        </p:tav>
                                        <p:tav tm="100000">
                                          <p:val>
                                            <p:strVal val="#ppt_y"/>
                                          </p:val>
                                        </p:tav>
                                      </p:tavLst>
                                    </p:anim>
                                  </p:childTnLst>
                                </p:cTn>
                              </p:par>
                              <p:par>
                                <p:cTn id="10" presetID="47" presetClass="entr" presetSubtype="0" fill="hold" nodeType="with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750"/>
                                        <p:tgtEl>
                                          <p:spTgt spid="8"/>
                                        </p:tgtEl>
                                      </p:cBhvr>
                                    </p:animEffect>
                                    <p:anim calcmode="lin" valueType="num">
                                      <p:cBhvr>
                                        <p:cTn id="13" dur="750" fill="hold"/>
                                        <p:tgtEl>
                                          <p:spTgt spid="8"/>
                                        </p:tgtEl>
                                        <p:attrNameLst>
                                          <p:attrName>ppt_x</p:attrName>
                                        </p:attrNameLst>
                                      </p:cBhvr>
                                      <p:tavLst>
                                        <p:tav tm="0">
                                          <p:val>
                                            <p:strVal val="#ppt_x"/>
                                          </p:val>
                                        </p:tav>
                                        <p:tav tm="100000">
                                          <p:val>
                                            <p:strVal val="#ppt_x"/>
                                          </p:val>
                                        </p:tav>
                                      </p:tavLst>
                                    </p:anim>
                                    <p:anim calcmode="lin" valueType="num">
                                      <p:cBhvr>
                                        <p:cTn id="14" dur="750" fill="hold"/>
                                        <p:tgtEl>
                                          <p:spTgt spid="8"/>
                                        </p:tgtEl>
                                        <p:attrNameLst>
                                          <p:attrName>ppt_y</p:attrName>
                                        </p:attrNameLst>
                                      </p:cBhvr>
                                      <p:tavLst>
                                        <p:tav tm="0">
                                          <p:val>
                                            <p:strVal val="#ppt_y-.1"/>
                                          </p:val>
                                        </p:tav>
                                        <p:tav tm="100000">
                                          <p:val>
                                            <p:strVal val="#ppt_y"/>
                                          </p:val>
                                        </p:tav>
                                      </p:tavLst>
                                    </p:anim>
                                  </p:childTnLst>
                                </p:cTn>
                              </p:par>
                            </p:childTnLst>
                          </p:cTn>
                        </p:par>
                        <p:par>
                          <p:cTn id="15" fill="hold">
                            <p:stCondLst>
                              <p:cond delay="750"/>
                            </p:stCondLst>
                            <p:childTnLst>
                              <p:par>
                                <p:cTn id="16" presetID="22" presetClass="entr" presetSubtype="4" fill="hold" grpId="0" nodeType="after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wipe(down)">
                                      <p:cBhvr>
                                        <p:cTn id="18" dur="1000"/>
                                        <p:tgtEl>
                                          <p:spTgt spid="6"/>
                                        </p:tgtEl>
                                      </p:cBhvr>
                                    </p:animEffect>
                                  </p:childTnLst>
                                </p:cTn>
                              </p:par>
                            </p:childTnLst>
                          </p:cTn>
                        </p:par>
                        <p:par>
                          <p:cTn id="19" fill="hold">
                            <p:stCondLst>
                              <p:cond delay="1750"/>
                            </p:stCondLst>
                            <p:childTnLst>
                              <p:par>
                                <p:cTn id="20" presetID="22" presetClass="entr" presetSubtype="8" fill="hold" grpId="0" nodeType="after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wipe(left)">
                                      <p:cBhvr>
                                        <p:cTn id="22" dur="1000"/>
                                        <p:tgtEl>
                                          <p:spTgt spid="4"/>
                                        </p:tgtEl>
                                      </p:cBhvr>
                                    </p:animEffect>
                                  </p:childTnLst>
                                </p:cTn>
                              </p:par>
                            </p:childTnLst>
                          </p:cTn>
                        </p:par>
                        <p:par>
                          <p:cTn id="23" fill="hold">
                            <p:stCondLst>
                              <p:cond delay="2750"/>
                            </p:stCondLst>
                            <p:childTnLst>
                              <p:par>
                                <p:cTn id="24" presetID="47" presetClass="entr" presetSubtype="0" fill="hold" grpId="0" nodeType="after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fade">
                                      <p:cBhvr>
                                        <p:cTn id="26" dur="1000"/>
                                        <p:tgtEl>
                                          <p:spTgt spid="5"/>
                                        </p:tgtEl>
                                      </p:cBhvr>
                                    </p:animEffect>
                                    <p:anim calcmode="lin" valueType="num">
                                      <p:cBhvr>
                                        <p:cTn id="27" dur="1000" fill="hold"/>
                                        <p:tgtEl>
                                          <p:spTgt spid="5"/>
                                        </p:tgtEl>
                                        <p:attrNameLst>
                                          <p:attrName>ppt_x</p:attrName>
                                        </p:attrNameLst>
                                      </p:cBhvr>
                                      <p:tavLst>
                                        <p:tav tm="0">
                                          <p:val>
                                            <p:strVal val="#ppt_x"/>
                                          </p:val>
                                        </p:tav>
                                        <p:tav tm="100000">
                                          <p:val>
                                            <p:strVal val="#ppt_x"/>
                                          </p:val>
                                        </p:tav>
                                      </p:tavLst>
                                    </p:anim>
                                    <p:anim calcmode="lin" valueType="num">
                                      <p:cBhvr>
                                        <p:cTn id="28"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6" grpId="0"/>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직선 연결선 14"/>
          <p:cNvCxnSpPr/>
          <p:nvPr/>
        </p:nvCxnSpPr>
        <p:spPr>
          <a:xfrm>
            <a:off x="3231476" y="4088862"/>
            <a:ext cx="560325" cy="698034"/>
          </a:xfrm>
          <a:prstGeom prst="line">
            <a:avLst/>
          </a:prstGeom>
          <a:noFill/>
          <a:ln w="19050">
            <a:solidFill>
              <a:srgbClr val="0070C0"/>
            </a:solidFill>
            <a:prstDash val="sysDot"/>
          </a:ln>
        </p:spPr>
        <p:style>
          <a:lnRef idx="2">
            <a:schemeClr val="accent1">
              <a:shade val="50000"/>
            </a:schemeClr>
          </a:lnRef>
          <a:fillRef idx="1">
            <a:schemeClr val="accent1"/>
          </a:fillRef>
          <a:effectRef idx="0">
            <a:schemeClr val="accent1"/>
          </a:effectRef>
          <a:fontRef idx="minor">
            <a:schemeClr val="lt1"/>
          </a:fontRef>
        </p:style>
      </p:cxnSp>
      <p:cxnSp>
        <p:nvCxnSpPr>
          <p:cNvPr id="4" name="직선 연결선 15"/>
          <p:cNvCxnSpPr/>
          <p:nvPr/>
        </p:nvCxnSpPr>
        <p:spPr>
          <a:xfrm flipH="1">
            <a:off x="4372907" y="4527634"/>
            <a:ext cx="911881" cy="455942"/>
          </a:xfrm>
          <a:prstGeom prst="line">
            <a:avLst/>
          </a:prstGeom>
          <a:noFill/>
          <a:ln w="19050">
            <a:solidFill>
              <a:srgbClr val="0070C0"/>
            </a:solidFill>
            <a:prstDash val="sysDot"/>
          </a:ln>
        </p:spPr>
        <p:style>
          <a:lnRef idx="2">
            <a:schemeClr val="accent1">
              <a:shade val="50000"/>
            </a:schemeClr>
          </a:lnRef>
          <a:fillRef idx="1">
            <a:schemeClr val="accent1"/>
          </a:fillRef>
          <a:effectRef idx="0">
            <a:schemeClr val="accent1"/>
          </a:effectRef>
          <a:fontRef idx="minor">
            <a:schemeClr val="lt1"/>
          </a:fontRef>
        </p:style>
      </p:cxnSp>
      <p:cxnSp>
        <p:nvCxnSpPr>
          <p:cNvPr id="5" name="직선 연결선 16"/>
          <p:cNvCxnSpPr/>
          <p:nvPr/>
        </p:nvCxnSpPr>
        <p:spPr>
          <a:xfrm flipH="1">
            <a:off x="5830131" y="3016770"/>
            <a:ext cx="241381" cy="1001282"/>
          </a:xfrm>
          <a:prstGeom prst="line">
            <a:avLst/>
          </a:prstGeom>
          <a:noFill/>
          <a:ln w="19050">
            <a:solidFill>
              <a:srgbClr val="0070C0"/>
            </a:solidFill>
            <a:prstDash val="sysDot"/>
          </a:ln>
        </p:spPr>
        <p:style>
          <a:lnRef idx="2">
            <a:schemeClr val="accent1">
              <a:shade val="50000"/>
            </a:schemeClr>
          </a:lnRef>
          <a:fillRef idx="1">
            <a:schemeClr val="accent1"/>
          </a:fillRef>
          <a:effectRef idx="0">
            <a:schemeClr val="accent1"/>
          </a:effectRef>
          <a:fontRef idx="minor">
            <a:schemeClr val="lt1"/>
          </a:fontRef>
        </p:style>
      </p:cxnSp>
      <p:cxnSp>
        <p:nvCxnSpPr>
          <p:cNvPr id="6" name="직선 연결선 17"/>
          <p:cNvCxnSpPr/>
          <p:nvPr/>
        </p:nvCxnSpPr>
        <p:spPr>
          <a:xfrm flipV="1">
            <a:off x="6519666" y="1923150"/>
            <a:ext cx="986213" cy="508710"/>
          </a:xfrm>
          <a:prstGeom prst="line">
            <a:avLst/>
          </a:prstGeom>
          <a:noFill/>
          <a:ln w="19050">
            <a:solidFill>
              <a:srgbClr val="0070C0"/>
            </a:solidFill>
            <a:prstDash val="sysDot"/>
          </a:ln>
        </p:spPr>
        <p:style>
          <a:lnRef idx="2">
            <a:schemeClr val="accent1">
              <a:shade val="50000"/>
            </a:schemeClr>
          </a:lnRef>
          <a:fillRef idx="1">
            <a:schemeClr val="accent1"/>
          </a:fillRef>
          <a:effectRef idx="0">
            <a:schemeClr val="accent1"/>
          </a:effectRef>
          <a:fontRef idx="minor">
            <a:schemeClr val="lt1"/>
          </a:fontRef>
        </p:style>
      </p:cxnSp>
      <p:grpSp>
        <p:nvGrpSpPr>
          <p:cNvPr id="7" name="Group 104"/>
          <p:cNvGrpSpPr/>
          <p:nvPr/>
        </p:nvGrpSpPr>
        <p:grpSpPr>
          <a:xfrm>
            <a:off x="2581527" y="3408641"/>
            <a:ext cx="769168" cy="769168"/>
            <a:chOff x="3019557" y="3815868"/>
            <a:chExt cx="769168" cy="769168"/>
          </a:xfrm>
        </p:grpSpPr>
        <p:sp>
          <p:nvSpPr>
            <p:cNvPr id="8" name="타원 6"/>
            <p:cNvSpPr/>
            <p:nvPr/>
          </p:nvSpPr>
          <p:spPr>
            <a:xfrm>
              <a:off x="3019557" y="3815868"/>
              <a:ext cx="769168" cy="769168"/>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600">
                <a:solidFill>
                  <a:srgbClr val="7B5A85"/>
                </a:solidFill>
              </a:endParaRPr>
            </a:p>
          </p:txBody>
        </p:sp>
        <p:grpSp>
          <p:nvGrpSpPr>
            <p:cNvPr id="9" name="Group 35"/>
            <p:cNvGrpSpPr/>
            <p:nvPr/>
          </p:nvGrpSpPr>
          <p:grpSpPr>
            <a:xfrm>
              <a:off x="3210352" y="3979569"/>
              <a:ext cx="387578" cy="441766"/>
              <a:chOff x="4021138" y="1814513"/>
              <a:chExt cx="669925" cy="763588"/>
            </a:xfrm>
            <a:solidFill>
              <a:srgbClr val="C35954"/>
            </a:solidFill>
          </p:grpSpPr>
          <p:sp>
            <p:nvSpPr>
              <p:cNvPr id="10" name="Freeform 36"/>
              <p:cNvSpPr>
                <a:spLocks noEditPoints="1"/>
              </p:cNvSpPr>
              <p:nvPr/>
            </p:nvSpPr>
            <p:spPr bwMode="auto">
              <a:xfrm>
                <a:off x="4140200" y="1938338"/>
                <a:ext cx="431800" cy="639763"/>
              </a:xfrm>
              <a:custGeom>
                <a:avLst/>
                <a:gdLst>
                  <a:gd name="T0" fmla="*/ 96 w 272"/>
                  <a:gd name="T1" fmla="*/ 7 h 403"/>
                  <a:gd name="T2" fmla="*/ 40 w 272"/>
                  <a:gd name="T3" fmla="*/ 40 h 403"/>
                  <a:gd name="T4" fmla="*/ 5 w 272"/>
                  <a:gd name="T5" fmla="*/ 97 h 403"/>
                  <a:gd name="T6" fmla="*/ 1 w 272"/>
                  <a:gd name="T7" fmla="*/ 148 h 403"/>
                  <a:gd name="T8" fmla="*/ 29 w 272"/>
                  <a:gd name="T9" fmla="*/ 232 h 403"/>
                  <a:gd name="T10" fmla="*/ 55 w 272"/>
                  <a:gd name="T11" fmla="*/ 273 h 403"/>
                  <a:gd name="T12" fmla="*/ 63 w 272"/>
                  <a:gd name="T13" fmla="*/ 314 h 403"/>
                  <a:gd name="T14" fmla="*/ 55 w 272"/>
                  <a:gd name="T15" fmla="*/ 329 h 403"/>
                  <a:gd name="T16" fmla="*/ 55 w 272"/>
                  <a:gd name="T17" fmla="*/ 349 h 403"/>
                  <a:gd name="T18" fmla="*/ 55 w 272"/>
                  <a:gd name="T19" fmla="*/ 364 h 403"/>
                  <a:gd name="T20" fmla="*/ 61 w 272"/>
                  <a:gd name="T21" fmla="*/ 384 h 403"/>
                  <a:gd name="T22" fmla="*/ 80 w 272"/>
                  <a:gd name="T23" fmla="*/ 402 h 403"/>
                  <a:gd name="T24" fmla="*/ 189 w 272"/>
                  <a:gd name="T25" fmla="*/ 403 h 403"/>
                  <a:gd name="T26" fmla="*/ 206 w 272"/>
                  <a:gd name="T27" fmla="*/ 387 h 403"/>
                  <a:gd name="T28" fmla="*/ 217 w 272"/>
                  <a:gd name="T29" fmla="*/ 370 h 403"/>
                  <a:gd name="T30" fmla="*/ 217 w 272"/>
                  <a:gd name="T31" fmla="*/ 349 h 403"/>
                  <a:gd name="T32" fmla="*/ 217 w 272"/>
                  <a:gd name="T33" fmla="*/ 334 h 403"/>
                  <a:gd name="T34" fmla="*/ 212 w 272"/>
                  <a:gd name="T35" fmla="*/ 316 h 403"/>
                  <a:gd name="T36" fmla="*/ 214 w 272"/>
                  <a:gd name="T37" fmla="*/ 278 h 403"/>
                  <a:gd name="T38" fmla="*/ 236 w 272"/>
                  <a:gd name="T39" fmla="*/ 243 h 403"/>
                  <a:gd name="T40" fmla="*/ 269 w 272"/>
                  <a:gd name="T41" fmla="*/ 161 h 403"/>
                  <a:gd name="T42" fmla="*/ 270 w 272"/>
                  <a:gd name="T43" fmla="*/ 110 h 403"/>
                  <a:gd name="T44" fmla="*/ 241 w 272"/>
                  <a:gd name="T45" fmla="*/ 50 h 403"/>
                  <a:gd name="T46" fmla="*/ 189 w 272"/>
                  <a:gd name="T47" fmla="*/ 11 h 403"/>
                  <a:gd name="T48" fmla="*/ 136 w 272"/>
                  <a:gd name="T49" fmla="*/ 0 h 403"/>
                  <a:gd name="T50" fmla="*/ 201 w 272"/>
                  <a:gd name="T51" fmla="*/ 367 h 403"/>
                  <a:gd name="T52" fmla="*/ 202 w 272"/>
                  <a:gd name="T53" fmla="*/ 373 h 403"/>
                  <a:gd name="T54" fmla="*/ 192 w 272"/>
                  <a:gd name="T55" fmla="*/ 385 h 403"/>
                  <a:gd name="T56" fmla="*/ 87 w 272"/>
                  <a:gd name="T57" fmla="*/ 389 h 403"/>
                  <a:gd name="T58" fmla="*/ 79 w 272"/>
                  <a:gd name="T59" fmla="*/ 381 h 403"/>
                  <a:gd name="T60" fmla="*/ 69 w 272"/>
                  <a:gd name="T61" fmla="*/ 370 h 403"/>
                  <a:gd name="T62" fmla="*/ 71 w 272"/>
                  <a:gd name="T63" fmla="*/ 353 h 403"/>
                  <a:gd name="T64" fmla="*/ 70 w 272"/>
                  <a:gd name="T65" fmla="*/ 347 h 403"/>
                  <a:gd name="T66" fmla="*/ 70 w 272"/>
                  <a:gd name="T67" fmla="*/ 332 h 403"/>
                  <a:gd name="T68" fmla="*/ 72 w 272"/>
                  <a:gd name="T69" fmla="*/ 324 h 403"/>
                  <a:gd name="T70" fmla="*/ 203 w 272"/>
                  <a:gd name="T71" fmla="*/ 329 h 403"/>
                  <a:gd name="T72" fmla="*/ 203 w 272"/>
                  <a:gd name="T73" fmla="*/ 347 h 403"/>
                  <a:gd name="T74" fmla="*/ 92 w 272"/>
                  <a:gd name="T75" fmla="*/ 196 h 403"/>
                  <a:gd name="T76" fmla="*/ 148 w 272"/>
                  <a:gd name="T77" fmla="*/ 186 h 403"/>
                  <a:gd name="T78" fmla="*/ 109 w 272"/>
                  <a:gd name="T79" fmla="*/ 310 h 403"/>
                  <a:gd name="T80" fmla="*/ 197 w 272"/>
                  <a:gd name="T81" fmla="*/ 285 h 403"/>
                  <a:gd name="T82" fmla="*/ 185 w 272"/>
                  <a:gd name="T83" fmla="*/ 170 h 403"/>
                  <a:gd name="T84" fmla="*/ 148 w 272"/>
                  <a:gd name="T85" fmla="*/ 168 h 403"/>
                  <a:gd name="T86" fmla="*/ 92 w 272"/>
                  <a:gd name="T87" fmla="*/ 178 h 403"/>
                  <a:gd name="T88" fmla="*/ 77 w 272"/>
                  <a:gd name="T89" fmla="*/ 310 h 403"/>
                  <a:gd name="T90" fmla="*/ 68 w 272"/>
                  <a:gd name="T91" fmla="*/ 265 h 403"/>
                  <a:gd name="T92" fmla="*/ 41 w 272"/>
                  <a:gd name="T93" fmla="*/ 225 h 403"/>
                  <a:gd name="T94" fmla="*/ 15 w 272"/>
                  <a:gd name="T95" fmla="*/ 147 h 403"/>
                  <a:gd name="T96" fmla="*/ 19 w 272"/>
                  <a:gd name="T97" fmla="*/ 101 h 403"/>
                  <a:gd name="T98" fmla="*/ 49 w 272"/>
                  <a:gd name="T99" fmla="*/ 51 h 403"/>
                  <a:gd name="T100" fmla="*/ 99 w 272"/>
                  <a:gd name="T101" fmla="*/ 21 h 403"/>
                  <a:gd name="T102" fmla="*/ 149 w 272"/>
                  <a:gd name="T103" fmla="*/ 16 h 403"/>
                  <a:gd name="T104" fmla="*/ 204 w 272"/>
                  <a:gd name="T105" fmla="*/ 36 h 403"/>
                  <a:gd name="T106" fmla="*/ 244 w 272"/>
                  <a:gd name="T107" fmla="*/ 79 h 403"/>
                  <a:gd name="T108" fmla="*/ 258 w 272"/>
                  <a:gd name="T109" fmla="*/ 138 h 403"/>
                  <a:gd name="T110" fmla="*/ 245 w 272"/>
                  <a:gd name="T111" fmla="*/ 194 h 403"/>
                  <a:gd name="T112" fmla="*/ 208 w 272"/>
                  <a:gd name="T113" fmla="*/ 260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72" h="403">
                    <a:moveTo>
                      <a:pt x="136" y="0"/>
                    </a:moveTo>
                    <a:lnTo>
                      <a:pt x="136" y="0"/>
                    </a:lnTo>
                    <a:lnTo>
                      <a:pt x="122" y="2"/>
                    </a:lnTo>
                    <a:lnTo>
                      <a:pt x="109" y="4"/>
                    </a:lnTo>
                    <a:lnTo>
                      <a:pt x="96" y="7"/>
                    </a:lnTo>
                    <a:lnTo>
                      <a:pt x="83" y="11"/>
                    </a:lnTo>
                    <a:lnTo>
                      <a:pt x="71" y="18"/>
                    </a:lnTo>
                    <a:lnTo>
                      <a:pt x="59" y="24"/>
                    </a:lnTo>
                    <a:lnTo>
                      <a:pt x="49" y="32"/>
                    </a:lnTo>
                    <a:lnTo>
                      <a:pt x="40" y="40"/>
                    </a:lnTo>
                    <a:lnTo>
                      <a:pt x="31" y="50"/>
                    </a:lnTo>
                    <a:lnTo>
                      <a:pt x="22" y="61"/>
                    </a:lnTo>
                    <a:lnTo>
                      <a:pt x="16" y="73"/>
                    </a:lnTo>
                    <a:lnTo>
                      <a:pt x="11" y="85"/>
                    </a:lnTo>
                    <a:lnTo>
                      <a:pt x="5" y="97"/>
                    </a:lnTo>
                    <a:lnTo>
                      <a:pt x="2" y="110"/>
                    </a:lnTo>
                    <a:lnTo>
                      <a:pt x="0" y="124"/>
                    </a:lnTo>
                    <a:lnTo>
                      <a:pt x="0" y="138"/>
                    </a:lnTo>
                    <a:lnTo>
                      <a:pt x="0" y="138"/>
                    </a:lnTo>
                    <a:lnTo>
                      <a:pt x="1" y="148"/>
                    </a:lnTo>
                    <a:lnTo>
                      <a:pt x="3" y="161"/>
                    </a:lnTo>
                    <a:lnTo>
                      <a:pt x="6" y="178"/>
                    </a:lnTo>
                    <a:lnTo>
                      <a:pt x="13" y="198"/>
                    </a:lnTo>
                    <a:lnTo>
                      <a:pt x="22" y="220"/>
                    </a:lnTo>
                    <a:lnTo>
                      <a:pt x="29" y="232"/>
                    </a:lnTo>
                    <a:lnTo>
                      <a:pt x="35" y="243"/>
                    </a:lnTo>
                    <a:lnTo>
                      <a:pt x="44" y="255"/>
                    </a:lnTo>
                    <a:lnTo>
                      <a:pt x="53" y="268"/>
                    </a:lnTo>
                    <a:lnTo>
                      <a:pt x="53" y="268"/>
                    </a:lnTo>
                    <a:lnTo>
                      <a:pt x="55" y="273"/>
                    </a:lnTo>
                    <a:lnTo>
                      <a:pt x="58" y="277"/>
                    </a:lnTo>
                    <a:lnTo>
                      <a:pt x="60" y="289"/>
                    </a:lnTo>
                    <a:lnTo>
                      <a:pt x="62" y="301"/>
                    </a:lnTo>
                    <a:lnTo>
                      <a:pt x="63" y="314"/>
                    </a:lnTo>
                    <a:lnTo>
                      <a:pt x="63" y="314"/>
                    </a:lnTo>
                    <a:lnTo>
                      <a:pt x="59" y="316"/>
                    </a:lnTo>
                    <a:lnTo>
                      <a:pt x="57" y="319"/>
                    </a:lnTo>
                    <a:lnTo>
                      <a:pt x="55" y="323"/>
                    </a:lnTo>
                    <a:lnTo>
                      <a:pt x="55" y="329"/>
                    </a:lnTo>
                    <a:lnTo>
                      <a:pt x="55" y="329"/>
                    </a:lnTo>
                    <a:lnTo>
                      <a:pt x="55" y="334"/>
                    </a:lnTo>
                    <a:lnTo>
                      <a:pt x="58" y="339"/>
                    </a:lnTo>
                    <a:lnTo>
                      <a:pt x="58" y="339"/>
                    </a:lnTo>
                    <a:lnTo>
                      <a:pt x="55" y="344"/>
                    </a:lnTo>
                    <a:lnTo>
                      <a:pt x="55" y="349"/>
                    </a:lnTo>
                    <a:lnTo>
                      <a:pt x="55" y="349"/>
                    </a:lnTo>
                    <a:lnTo>
                      <a:pt x="55" y="355"/>
                    </a:lnTo>
                    <a:lnTo>
                      <a:pt x="58" y="360"/>
                    </a:lnTo>
                    <a:lnTo>
                      <a:pt x="58" y="360"/>
                    </a:lnTo>
                    <a:lnTo>
                      <a:pt x="55" y="364"/>
                    </a:lnTo>
                    <a:lnTo>
                      <a:pt x="55" y="370"/>
                    </a:lnTo>
                    <a:lnTo>
                      <a:pt x="55" y="370"/>
                    </a:lnTo>
                    <a:lnTo>
                      <a:pt x="55" y="375"/>
                    </a:lnTo>
                    <a:lnTo>
                      <a:pt x="57" y="381"/>
                    </a:lnTo>
                    <a:lnTo>
                      <a:pt x="61" y="384"/>
                    </a:lnTo>
                    <a:lnTo>
                      <a:pt x="66" y="387"/>
                    </a:lnTo>
                    <a:lnTo>
                      <a:pt x="66" y="387"/>
                    </a:lnTo>
                    <a:lnTo>
                      <a:pt x="68" y="394"/>
                    </a:lnTo>
                    <a:lnTo>
                      <a:pt x="73" y="399"/>
                    </a:lnTo>
                    <a:lnTo>
                      <a:pt x="80" y="402"/>
                    </a:lnTo>
                    <a:lnTo>
                      <a:pt x="83" y="403"/>
                    </a:lnTo>
                    <a:lnTo>
                      <a:pt x="87" y="403"/>
                    </a:lnTo>
                    <a:lnTo>
                      <a:pt x="185" y="403"/>
                    </a:lnTo>
                    <a:lnTo>
                      <a:pt x="185" y="403"/>
                    </a:lnTo>
                    <a:lnTo>
                      <a:pt x="189" y="403"/>
                    </a:lnTo>
                    <a:lnTo>
                      <a:pt x="192" y="402"/>
                    </a:lnTo>
                    <a:lnTo>
                      <a:pt x="198" y="399"/>
                    </a:lnTo>
                    <a:lnTo>
                      <a:pt x="204" y="394"/>
                    </a:lnTo>
                    <a:lnTo>
                      <a:pt x="206" y="387"/>
                    </a:lnTo>
                    <a:lnTo>
                      <a:pt x="206" y="387"/>
                    </a:lnTo>
                    <a:lnTo>
                      <a:pt x="210" y="384"/>
                    </a:lnTo>
                    <a:lnTo>
                      <a:pt x="215" y="381"/>
                    </a:lnTo>
                    <a:lnTo>
                      <a:pt x="217" y="375"/>
                    </a:lnTo>
                    <a:lnTo>
                      <a:pt x="217" y="370"/>
                    </a:lnTo>
                    <a:lnTo>
                      <a:pt x="217" y="370"/>
                    </a:lnTo>
                    <a:lnTo>
                      <a:pt x="217" y="364"/>
                    </a:lnTo>
                    <a:lnTo>
                      <a:pt x="214" y="360"/>
                    </a:lnTo>
                    <a:lnTo>
                      <a:pt x="214" y="360"/>
                    </a:lnTo>
                    <a:lnTo>
                      <a:pt x="217" y="355"/>
                    </a:lnTo>
                    <a:lnTo>
                      <a:pt x="217" y="349"/>
                    </a:lnTo>
                    <a:lnTo>
                      <a:pt x="217" y="349"/>
                    </a:lnTo>
                    <a:lnTo>
                      <a:pt x="217" y="344"/>
                    </a:lnTo>
                    <a:lnTo>
                      <a:pt x="214" y="339"/>
                    </a:lnTo>
                    <a:lnTo>
                      <a:pt x="214" y="339"/>
                    </a:lnTo>
                    <a:lnTo>
                      <a:pt x="217" y="334"/>
                    </a:lnTo>
                    <a:lnTo>
                      <a:pt x="217" y="329"/>
                    </a:lnTo>
                    <a:lnTo>
                      <a:pt x="217" y="329"/>
                    </a:lnTo>
                    <a:lnTo>
                      <a:pt x="217" y="323"/>
                    </a:lnTo>
                    <a:lnTo>
                      <a:pt x="215" y="319"/>
                    </a:lnTo>
                    <a:lnTo>
                      <a:pt x="212" y="316"/>
                    </a:lnTo>
                    <a:lnTo>
                      <a:pt x="208" y="313"/>
                    </a:lnTo>
                    <a:lnTo>
                      <a:pt x="208" y="313"/>
                    </a:lnTo>
                    <a:lnTo>
                      <a:pt x="209" y="303"/>
                    </a:lnTo>
                    <a:lnTo>
                      <a:pt x="210" y="290"/>
                    </a:lnTo>
                    <a:lnTo>
                      <a:pt x="214" y="278"/>
                    </a:lnTo>
                    <a:lnTo>
                      <a:pt x="216" y="273"/>
                    </a:lnTo>
                    <a:lnTo>
                      <a:pt x="219" y="268"/>
                    </a:lnTo>
                    <a:lnTo>
                      <a:pt x="219" y="268"/>
                    </a:lnTo>
                    <a:lnTo>
                      <a:pt x="228" y="255"/>
                    </a:lnTo>
                    <a:lnTo>
                      <a:pt x="236" y="243"/>
                    </a:lnTo>
                    <a:lnTo>
                      <a:pt x="243" y="232"/>
                    </a:lnTo>
                    <a:lnTo>
                      <a:pt x="249" y="220"/>
                    </a:lnTo>
                    <a:lnTo>
                      <a:pt x="259" y="198"/>
                    </a:lnTo>
                    <a:lnTo>
                      <a:pt x="265" y="178"/>
                    </a:lnTo>
                    <a:lnTo>
                      <a:pt x="269" y="161"/>
                    </a:lnTo>
                    <a:lnTo>
                      <a:pt x="271" y="148"/>
                    </a:lnTo>
                    <a:lnTo>
                      <a:pt x="272" y="138"/>
                    </a:lnTo>
                    <a:lnTo>
                      <a:pt x="272" y="138"/>
                    </a:lnTo>
                    <a:lnTo>
                      <a:pt x="272" y="124"/>
                    </a:lnTo>
                    <a:lnTo>
                      <a:pt x="270" y="110"/>
                    </a:lnTo>
                    <a:lnTo>
                      <a:pt x="266" y="97"/>
                    </a:lnTo>
                    <a:lnTo>
                      <a:pt x="261" y="85"/>
                    </a:lnTo>
                    <a:lnTo>
                      <a:pt x="256" y="73"/>
                    </a:lnTo>
                    <a:lnTo>
                      <a:pt x="249" y="61"/>
                    </a:lnTo>
                    <a:lnTo>
                      <a:pt x="241" y="50"/>
                    </a:lnTo>
                    <a:lnTo>
                      <a:pt x="232" y="40"/>
                    </a:lnTo>
                    <a:lnTo>
                      <a:pt x="222" y="32"/>
                    </a:lnTo>
                    <a:lnTo>
                      <a:pt x="212" y="24"/>
                    </a:lnTo>
                    <a:lnTo>
                      <a:pt x="201" y="18"/>
                    </a:lnTo>
                    <a:lnTo>
                      <a:pt x="189" y="11"/>
                    </a:lnTo>
                    <a:lnTo>
                      <a:pt x="177" y="7"/>
                    </a:lnTo>
                    <a:lnTo>
                      <a:pt x="163" y="4"/>
                    </a:lnTo>
                    <a:lnTo>
                      <a:pt x="150" y="2"/>
                    </a:lnTo>
                    <a:lnTo>
                      <a:pt x="136" y="0"/>
                    </a:lnTo>
                    <a:lnTo>
                      <a:pt x="136" y="0"/>
                    </a:lnTo>
                    <a:close/>
                    <a:moveTo>
                      <a:pt x="203" y="349"/>
                    </a:moveTo>
                    <a:lnTo>
                      <a:pt x="203" y="349"/>
                    </a:lnTo>
                    <a:lnTo>
                      <a:pt x="203" y="351"/>
                    </a:lnTo>
                    <a:lnTo>
                      <a:pt x="201" y="353"/>
                    </a:lnTo>
                    <a:lnTo>
                      <a:pt x="201" y="367"/>
                    </a:lnTo>
                    <a:lnTo>
                      <a:pt x="201" y="367"/>
                    </a:lnTo>
                    <a:lnTo>
                      <a:pt x="203" y="368"/>
                    </a:lnTo>
                    <a:lnTo>
                      <a:pt x="203" y="370"/>
                    </a:lnTo>
                    <a:lnTo>
                      <a:pt x="203" y="370"/>
                    </a:lnTo>
                    <a:lnTo>
                      <a:pt x="202" y="373"/>
                    </a:lnTo>
                    <a:lnTo>
                      <a:pt x="200" y="374"/>
                    </a:lnTo>
                    <a:lnTo>
                      <a:pt x="193" y="381"/>
                    </a:lnTo>
                    <a:lnTo>
                      <a:pt x="193" y="382"/>
                    </a:lnTo>
                    <a:lnTo>
                      <a:pt x="193" y="382"/>
                    </a:lnTo>
                    <a:lnTo>
                      <a:pt x="192" y="385"/>
                    </a:lnTo>
                    <a:lnTo>
                      <a:pt x="191" y="387"/>
                    </a:lnTo>
                    <a:lnTo>
                      <a:pt x="188" y="389"/>
                    </a:lnTo>
                    <a:lnTo>
                      <a:pt x="185" y="389"/>
                    </a:lnTo>
                    <a:lnTo>
                      <a:pt x="87" y="389"/>
                    </a:lnTo>
                    <a:lnTo>
                      <a:pt x="87" y="389"/>
                    </a:lnTo>
                    <a:lnTo>
                      <a:pt x="84" y="389"/>
                    </a:lnTo>
                    <a:lnTo>
                      <a:pt x="82" y="387"/>
                    </a:lnTo>
                    <a:lnTo>
                      <a:pt x="80" y="385"/>
                    </a:lnTo>
                    <a:lnTo>
                      <a:pt x="79" y="382"/>
                    </a:lnTo>
                    <a:lnTo>
                      <a:pt x="79" y="381"/>
                    </a:lnTo>
                    <a:lnTo>
                      <a:pt x="72" y="374"/>
                    </a:lnTo>
                    <a:lnTo>
                      <a:pt x="72" y="374"/>
                    </a:lnTo>
                    <a:lnTo>
                      <a:pt x="70" y="373"/>
                    </a:lnTo>
                    <a:lnTo>
                      <a:pt x="69" y="370"/>
                    </a:lnTo>
                    <a:lnTo>
                      <a:pt x="69" y="370"/>
                    </a:lnTo>
                    <a:lnTo>
                      <a:pt x="69" y="369"/>
                    </a:lnTo>
                    <a:lnTo>
                      <a:pt x="71" y="367"/>
                    </a:lnTo>
                    <a:lnTo>
                      <a:pt x="176" y="367"/>
                    </a:lnTo>
                    <a:lnTo>
                      <a:pt x="176" y="353"/>
                    </a:lnTo>
                    <a:lnTo>
                      <a:pt x="71" y="353"/>
                    </a:lnTo>
                    <a:lnTo>
                      <a:pt x="71" y="353"/>
                    </a:lnTo>
                    <a:lnTo>
                      <a:pt x="69" y="351"/>
                    </a:lnTo>
                    <a:lnTo>
                      <a:pt x="69" y="349"/>
                    </a:lnTo>
                    <a:lnTo>
                      <a:pt x="69" y="349"/>
                    </a:lnTo>
                    <a:lnTo>
                      <a:pt x="70" y="347"/>
                    </a:lnTo>
                    <a:lnTo>
                      <a:pt x="71" y="346"/>
                    </a:lnTo>
                    <a:lnTo>
                      <a:pt x="176" y="346"/>
                    </a:lnTo>
                    <a:lnTo>
                      <a:pt x="176" y="332"/>
                    </a:lnTo>
                    <a:lnTo>
                      <a:pt x="70" y="332"/>
                    </a:lnTo>
                    <a:lnTo>
                      <a:pt x="70" y="332"/>
                    </a:lnTo>
                    <a:lnTo>
                      <a:pt x="69" y="330"/>
                    </a:lnTo>
                    <a:lnTo>
                      <a:pt x="69" y="329"/>
                    </a:lnTo>
                    <a:lnTo>
                      <a:pt x="69" y="329"/>
                    </a:lnTo>
                    <a:lnTo>
                      <a:pt x="70" y="326"/>
                    </a:lnTo>
                    <a:lnTo>
                      <a:pt x="72" y="324"/>
                    </a:lnTo>
                    <a:lnTo>
                      <a:pt x="200" y="324"/>
                    </a:lnTo>
                    <a:lnTo>
                      <a:pt x="200" y="324"/>
                    </a:lnTo>
                    <a:lnTo>
                      <a:pt x="202" y="326"/>
                    </a:lnTo>
                    <a:lnTo>
                      <a:pt x="203" y="329"/>
                    </a:lnTo>
                    <a:lnTo>
                      <a:pt x="203" y="329"/>
                    </a:lnTo>
                    <a:lnTo>
                      <a:pt x="203" y="331"/>
                    </a:lnTo>
                    <a:lnTo>
                      <a:pt x="201" y="332"/>
                    </a:lnTo>
                    <a:lnTo>
                      <a:pt x="201" y="346"/>
                    </a:lnTo>
                    <a:lnTo>
                      <a:pt x="201" y="346"/>
                    </a:lnTo>
                    <a:lnTo>
                      <a:pt x="203" y="347"/>
                    </a:lnTo>
                    <a:lnTo>
                      <a:pt x="203" y="349"/>
                    </a:lnTo>
                    <a:lnTo>
                      <a:pt x="203" y="349"/>
                    </a:lnTo>
                    <a:close/>
                    <a:moveTo>
                      <a:pt x="109" y="310"/>
                    </a:moveTo>
                    <a:lnTo>
                      <a:pt x="90" y="195"/>
                    </a:lnTo>
                    <a:lnTo>
                      <a:pt x="92" y="196"/>
                    </a:lnTo>
                    <a:lnTo>
                      <a:pt x="103" y="186"/>
                    </a:lnTo>
                    <a:lnTo>
                      <a:pt x="114" y="196"/>
                    </a:lnTo>
                    <a:lnTo>
                      <a:pt x="125" y="186"/>
                    </a:lnTo>
                    <a:lnTo>
                      <a:pt x="137" y="196"/>
                    </a:lnTo>
                    <a:lnTo>
                      <a:pt x="148" y="186"/>
                    </a:lnTo>
                    <a:lnTo>
                      <a:pt x="158" y="196"/>
                    </a:lnTo>
                    <a:lnTo>
                      <a:pt x="170" y="186"/>
                    </a:lnTo>
                    <a:lnTo>
                      <a:pt x="181" y="196"/>
                    </a:lnTo>
                    <a:lnTo>
                      <a:pt x="163" y="310"/>
                    </a:lnTo>
                    <a:lnTo>
                      <a:pt x="109" y="310"/>
                    </a:lnTo>
                    <a:close/>
                    <a:moveTo>
                      <a:pt x="208" y="260"/>
                    </a:moveTo>
                    <a:lnTo>
                      <a:pt x="208" y="260"/>
                    </a:lnTo>
                    <a:lnTo>
                      <a:pt x="204" y="265"/>
                    </a:lnTo>
                    <a:lnTo>
                      <a:pt x="202" y="272"/>
                    </a:lnTo>
                    <a:lnTo>
                      <a:pt x="197" y="285"/>
                    </a:lnTo>
                    <a:lnTo>
                      <a:pt x="195" y="299"/>
                    </a:lnTo>
                    <a:lnTo>
                      <a:pt x="194" y="310"/>
                    </a:lnTo>
                    <a:lnTo>
                      <a:pt x="177" y="310"/>
                    </a:lnTo>
                    <a:lnTo>
                      <a:pt x="200" y="172"/>
                    </a:lnTo>
                    <a:lnTo>
                      <a:pt x="185" y="170"/>
                    </a:lnTo>
                    <a:lnTo>
                      <a:pt x="184" y="174"/>
                    </a:lnTo>
                    <a:lnTo>
                      <a:pt x="181" y="178"/>
                    </a:lnTo>
                    <a:lnTo>
                      <a:pt x="170" y="168"/>
                    </a:lnTo>
                    <a:lnTo>
                      <a:pt x="158" y="178"/>
                    </a:lnTo>
                    <a:lnTo>
                      <a:pt x="148" y="168"/>
                    </a:lnTo>
                    <a:lnTo>
                      <a:pt x="137" y="178"/>
                    </a:lnTo>
                    <a:lnTo>
                      <a:pt x="125" y="168"/>
                    </a:lnTo>
                    <a:lnTo>
                      <a:pt x="114" y="178"/>
                    </a:lnTo>
                    <a:lnTo>
                      <a:pt x="103" y="168"/>
                    </a:lnTo>
                    <a:lnTo>
                      <a:pt x="92" y="178"/>
                    </a:lnTo>
                    <a:lnTo>
                      <a:pt x="86" y="173"/>
                    </a:lnTo>
                    <a:lnTo>
                      <a:pt x="86" y="170"/>
                    </a:lnTo>
                    <a:lnTo>
                      <a:pt x="72" y="172"/>
                    </a:lnTo>
                    <a:lnTo>
                      <a:pt x="95" y="310"/>
                    </a:lnTo>
                    <a:lnTo>
                      <a:pt x="77" y="310"/>
                    </a:lnTo>
                    <a:lnTo>
                      <a:pt x="77" y="310"/>
                    </a:lnTo>
                    <a:lnTo>
                      <a:pt x="76" y="299"/>
                    </a:lnTo>
                    <a:lnTo>
                      <a:pt x="74" y="285"/>
                    </a:lnTo>
                    <a:lnTo>
                      <a:pt x="71" y="272"/>
                    </a:lnTo>
                    <a:lnTo>
                      <a:pt x="68" y="265"/>
                    </a:lnTo>
                    <a:lnTo>
                      <a:pt x="63" y="260"/>
                    </a:lnTo>
                    <a:lnTo>
                      <a:pt x="63" y="260"/>
                    </a:lnTo>
                    <a:lnTo>
                      <a:pt x="55" y="248"/>
                    </a:lnTo>
                    <a:lnTo>
                      <a:pt x="47" y="236"/>
                    </a:lnTo>
                    <a:lnTo>
                      <a:pt x="41" y="225"/>
                    </a:lnTo>
                    <a:lnTo>
                      <a:pt x="35" y="214"/>
                    </a:lnTo>
                    <a:lnTo>
                      <a:pt x="27" y="194"/>
                    </a:lnTo>
                    <a:lnTo>
                      <a:pt x="20" y="175"/>
                    </a:lnTo>
                    <a:lnTo>
                      <a:pt x="17" y="159"/>
                    </a:lnTo>
                    <a:lnTo>
                      <a:pt x="15" y="147"/>
                    </a:lnTo>
                    <a:lnTo>
                      <a:pt x="14" y="138"/>
                    </a:lnTo>
                    <a:lnTo>
                      <a:pt x="14" y="138"/>
                    </a:lnTo>
                    <a:lnTo>
                      <a:pt x="14" y="125"/>
                    </a:lnTo>
                    <a:lnTo>
                      <a:pt x="16" y="113"/>
                    </a:lnTo>
                    <a:lnTo>
                      <a:pt x="19" y="101"/>
                    </a:lnTo>
                    <a:lnTo>
                      <a:pt x="23" y="90"/>
                    </a:lnTo>
                    <a:lnTo>
                      <a:pt x="29" y="79"/>
                    </a:lnTo>
                    <a:lnTo>
                      <a:pt x="34" y="69"/>
                    </a:lnTo>
                    <a:lnTo>
                      <a:pt x="42" y="60"/>
                    </a:lnTo>
                    <a:lnTo>
                      <a:pt x="49" y="51"/>
                    </a:lnTo>
                    <a:lnTo>
                      <a:pt x="58" y="43"/>
                    </a:lnTo>
                    <a:lnTo>
                      <a:pt x="68" y="36"/>
                    </a:lnTo>
                    <a:lnTo>
                      <a:pt x="77" y="30"/>
                    </a:lnTo>
                    <a:lnTo>
                      <a:pt x="88" y="24"/>
                    </a:lnTo>
                    <a:lnTo>
                      <a:pt x="99" y="21"/>
                    </a:lnTo>
                    <a:lnTo>
                      <a:pt x="111" y="18"/>
                    </a:lnTo>
                    <a:lnTo>
                      <a:pt x="123" y="16"/>
                    </a:lnTo>
                    <a:lnTo>
                      <a:pt x="136" y="16"/>
                    </a:lnTo>
                    <a:lnTo>
                      <a:pt x="136" y="16"/>
                    </a:lnTo>
                    <a:lnTo>
                      <a:pt x="149" y="16"/>
                    </a:lnTo>
                    <a:lnTo>
                      <a:pt x="161" y="18"/>
                    </a:lnTo>
                    <a:lnTo>
                      <a:pt x="173" y="21"/>
                    </a:lnTo>
                    <a:lnTo>
                      <a:pt x="183" y="24"/>
                    </a:lnTo>
                    <a:lnTo>
                      <a:pt x="194" y="30"/>
                    </a:lnTo>
                    <a:lnTo>
                      <a:pt x="204" y="36"/>
                    </a:lnTo>
                    <a:lnTo>
                      <a:pt x="214" y="43"/>
                    </a:lnTo>
                    <a:lnTo>
                      <a:pt x="222" y="51"/>
                    </a:lnTo>
                    <a:lnTo>
                      <a:pt x="230" y="60"/>
                    </a:lnTo>
                    <a:lnTo>
                      <a:pt x="237" y="69"/>
                    </a:lnTo>
                    <a:lnTo>
                      <a:pt x="244" y="79"/>
                    </a:lnTo>
                    <a:lnTo>
                      <a:pt x="248" y="90"/>
                    </a:lnTo>
                    <a:lnTo>
                      <a:pt x="252" y="101"/>
                    </a:lnTo>
                    <a:lnTo>
                      <a:pt x="256" y="113"/>
                    </a:lnTo>
                    <a:lnTo>
                      <a:pt x="258" y="125"/>
                    </a:lnTo>
                    <a:lnTo>
                      <a:pt x="258" y="138"/>
                    </a:lnTo>
                    <a:lnTo>
                      <a:pt x="258" y="138"/>
                    </a:lnTo>
                    <a:lnTo>
                      <a:pt x="257" y="147"/>
                    </a:lnTo>
                    <a:lnTo>
                      <a:pt x="255" y="159"/>
                    </a:lnTo>
                    <a:lnTo>
                      <a:pt x="251" y="175"/>
                    </a:lnTo>
                    <a:lnTo>
                      <a:pt x="245" y="194"/>
                    </a:lnTo>
                    <a:lnTo>
                      <a:pt x="236" y="214"/>
                    </a:lnTo>
                    <a:lnTo>
                      <a:pt x="231" y="225"/>
                    </a:lnTo>
                    <a:lnTo>
                      <a:pt x="224" y="236"/>
                    </a:lnTo>
                    <a:lnTo>
                      <a:pt x="217" y="248"/>
                    </a:lnTo>
                    <a:lnTo>
                      <a:pt x="208" y="260"/>
                    </a:lnTo>
                    <a:lnTo>
                      <a:pt x="208" y="26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11" name="Rectangle 37"/>
              <p:cNvSpPr>
                <a:spLocks noChangeArrowheads="1"/>
              </p:cNvSpPr>
              <p:nvPr/>
            </p:nvSpPr>
            <p:spPr bwMode="auto">
              <a:xfrm>
                <a:off x="4338638" y="1814513"/>
                <a:ext cx="23813" cy="68263"/>
              </a:xfrm>
              <a:prstGeom prst="rect">
                <a:avLst/>
              </a:prstGeom>
              <a:solidFill>
                <a:schemeClr val="accent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12" name="Freeform 38"/>
              <p:cNvSpPr>
                <a:spLocks/>
              </p:cNvSpPr>
              <p:nvPr/>
            </p:nvSpPr>
            <p:spPr bwMode="auto">
              <a:xfrm>
                <a:off x="4173538" y="1855788"/>
                <a:ext cx="55563" cy="71438"/>
              </a:xfrm>
              <a:custGeom>
                <a:avLst/>
                <a:gdLst>
                  <a:gd name="T0" fmla="*/ 35 w 35"/>
                  <a:gd name="T1" fmla="*/ 37 h 45"/>
                  <a:gd name="T2" fmla="*/ 12 w 35"/>
                  <a:gd name="T3" fmla="*/ 0 h 45"/>
                  <a:gd name="T4" fmla="*/ 0 w 35"/>
                  <a:gd name="T5" fmla="*/ 7 h 45"/>
                  <a:gd name="T6" fmla="*/ 22 w 35"/>
                  <a:gd name="T7" fmla="*/ 45 h 45"/>
                  <a:gd name="T8" fmla="*/ 35 w 35"/>
                  <a:gd name="T9" fmla="*/ 37 h 45"/>
                </a:gdLst>
                <a:ahLst/>
                <a:cxnLst>
                  <a:cxn ang="0">
                    <a:pos x="T0" y="T1"/>
                  </a:cxn>
                  <a:cxn ang="0">
                    <a:pos x="T2" y="T3"/>
                  </a:cxn>
                  <a:cxn ang="0">
                    <a:pos x="T4" y="T5"/>
                  </a:cxn>
                  <a:cxn ang="0">
                    <a:pos x="T6" y="T7"/>
                  </a:cxn>
                  <a:cxn ang="0">
                    <a:pos x="T8" y="T9"/>
                  </a:cxn>
                </a:cxnLst>
                <a:rect l="0" t="0" r="r" b="b"/>
                <a:pathLst>
                  <a:path w="35" h="45">
                    <a:moveTo>
                      <a:pt x="35" y="37"/>
                    </a:moveTo>
                    <a:lnTo>
                      <a:pt x="12" y="0"/>
                    </a:lnTo>
                    <a:lnTo>
                      <a:pt x="0" y="7"/>
                    </a:lnTo>
                    <a:lnTo>
                      <a:pt x="22" y="45"/>
                    </a:lnTo>
                    <a:lnTo>
                      <a:pt x="35" y="37"/>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13" name="Freeform 39"/>
              <p:cNvSpPr>
                <a:spLocks/>
              </p:cNvSpPr>
              <p:nvPr/>
            </p:nvSpPr>
            <p:spPr bwMode="auto">
              <a:xfrm>
                <a:off x="4057650" y="1976438"/>
                <a:ext cx="69850" cy="53975"/>
              </a:xfrm>
              <a:custGeom>
                <a:avLst/>
                <a:gdLst>
                  <a:gd name="T0" fmla="*/ 44 w 44"/>
                  <a:gd name="T1" fmla="*/ 22 h 34"/>
                  <a:gd name="T2" fmla="*/ 7 w 44"/>
                  <a:gd name="T3" fmla="*/ 0 h 34"/>
                  <a:gd name="T4" fmla="*/ 0 w 44"/>
                  <a:gd name="T5" fmla="*/ 12 h 34"/>
                  <a:gd name="T6" fmla="*/ 38 w 44"/>
                  <a:gd name="T7" fmla="*/ 34 h 34"/>
                  <a:gd name="T8" fmla="*/ 44 w 44"/>
                  <a:gd name="T9" fmla="*/ 22 h 34"/>
                </a:gdLst>
                <a:ahLst/>
                <a:cxnLst>
                  <a:cxn ang="0">
                    <a:pos x="T0" y="T1"/>
                  </a:cxn>
                  <a:cxn ang="0">
                    <a:pos x="T2" y="T3"/>
                  </a:cxn>
                  <a:cxn ang="0">
                    <a:pos x="T4" y="T5"/>
                  </a:cxn>
                  <a:cxn ang="0">
                    <a:pos x="T6" y="T7"/>
                  </a:cxn>
                  <a:cxn ang="0">
                    <a:pos x="T8" y="T9"/>
                  </a:cxn>
                </a:cxnLst>
                <a:rect l="0" t="0" r="r" b="b"/>
                <a:pathLst>
                  <a:path w="44" h="34">
                    <a:moveTo>
                      <a:pt x="44" y="22"/>
                    </a:moveTo>
                    <a:lnTo>
                      <a:pt x="7" y="0"/>
                    </a:lnTo>
                    <a:lnTo>
                      <a:pt x="0" y="12"/>
                    </a:lnTo>
                    <a:lnTo>
                      <a:pt x="38" y="34"/>
                    </a:lnTo>
                    <a:lnTo>
                      <a:pt x="44" y="22"/>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14" name="Rectangle 40"/>
              <p:cNvSpPr>
                <a:spLocks noChangeArrowheads="1"/>
              </p:cNvSpPr>
              <p:nvPr/>
            </p:nvSpPr>
            <p:spPr bwMode="auto">
              <a:xfrm>
                <a:off x="4021138" y="2143125"/>
                <a:ext cx="68263" cy="22225"/>
              </a:xfrm>
              <a:prstGeom prst="rect">
                <a:avLst/>
              </a:prstGeom>
              <a:solidFill>
                <a:schemeClr val="accent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15" name="Rectangle 41"/>
              <p:cNvSpPr>
                <a:spLocks noChangeArrowheads="1"/>
              </p:cNvSpPr>
              <p:nvPr/>
            </p:nvSpPr>
            <p:spPr bwMode="auto">
              <a:xfrm>
                <a:off x="4621213" y="2133600"/>
                <a:ext cx="69850" cy="22225"/>
              </a:xfrm>
              <a:prstGeom prst="rect">
                <a:avLst/>
              </a:prstGeom>
              <a:solidFill>
                <a:schemeClr val="accent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16" name="Freeform 42"/>
              <p:cNvSpPr>
                <a:spLocks/>
              </p:cNvSpPr>
              <p:nvPr/>
            </p:nvSpPr>
            <p:spPr bwMode="auto">
              <a:xfrm>
                <a:off x="4578350" y="1966913"/>
                <a:ext cx="69850" cy="53975"/>
              </a:xfrm>
              <a:custGeom>
                <a:avLst/>
                <a:gdLst>
                  <a:gd name="T0" fmla="*/ 44 w 44"/>
                  <a:gd name="T1" fmla="*/ 13 h 34"/>
                  <a:gd name="T2" fmla="*/ 38 w 44"/>
                  <a:gd name="T3" fmla="*/ 0 h 34"/>
                  <a:gd name="T4" fmla="*/ 0 w 44"/>
                  <a:gd name="T5" fmla="*/ 22 h 34"/>
                  <a:gd name="T6" fmla="*/ 7 w 44"/>
                  <a:gd name="T7" fmla="*/ 34 h 34"/>
                  <a:gd name="T8" fmla="*/ 44 w 44"/>
                  <a:gd name="T9" fmla="*/ 13 h 34"/>
                </a:gdLst>
                <a:ahLst/>
                <a:cxnLst>
                  <a:cxn ang="0">
                    <a:pos x="T0" y="T1"/>
                  </a:cxn>
                  <a:cxn ang="0">
                    <a:pos x="T2" y="T3"/>
                  </a:cxn>
                  <a:cxn ang="0">
                    <a:pos x="T4" y="T5"/>
                  </a:cxn>
                  <a:cxn ang="0">
                    <a:pos x="T6" y="T7"/>
                  </a:cxn>
                  <a:cxn ang="0">
                    <a:pos x="T8" y="T9"/>
                  </a:cxn>
                </a:cxnLst>
                <a:rect l="0" t="0" r="r" b="b"/>
                <a:pathLst>
                  <a:path w="44" h="34">
                    <a:moveTo>
                      <a:pt x="44" y="13"/>
                    </a:moveTo>
                    <a:lnTo>
                      <a:pt x="38" y="0"/>
                    </a:lnTo>
                    <a:lnTo>
                      <a:pt x="0" y="22"/>
                    </a:lnTo>
                    <a:lnTo>
                      <a:pt x="7" y="34"/>
                    </a:lnTo>
                    <a:lnTo>
                      <a:pt x="44" y="13"/>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17" name="Freeform 43"/>
              <p:cNvSpPr>
                <a:spLocks/>
              </p:cNvSpPr>
              <p:nvPr/>
            </p:nvSpPr>
            <p:spPr bwMode="auto">
              <a:xfrm>
                <a:off x="4473575" y="1849438"/>
                <a:ext cx="55563" cy="73025"/>
              </a:xfrm>
              <a:custGeom>
                <a:avLst/>
                <a:gdLst>
                  <a:gd name="T0" fmla="*/ 35 w 35"/>
                  <a:gd name="T1" fmla="*/ 8 h 46"/>
                  <a:gd name="T2" fmla="*/ 23 w 35"/>
                  <a:gd name="T3" fmla="*/ 0 h 46"/>
                  <a:gd name="T4" fmla="*/ 0 w 35"/>
                  <a:gd name="T5" fmla="*/ 38 h 46"/>
                  <a:gd name="T6" fmla="*/ 13 w 35"/>
                  <a:gd name="T7" fmla="*/ 46 h 46"/>
                  <a:gd name="T8" fmla="*/ 35 w 35"/>
                  <a:gd name="T9" fmla="*/ 8 h 46"/>
                </a:gdLst>
                <a:ahLst/>
                <a:cxnLst>
                  <a:cxn ang="0">
                    <a:pos x="T0" y="T1"/>
                  </a:cxn>
                  <a:cxn ang="0">
                    <a:pos x="T2" y="T3"/>
                  </a:cxn>
                  <a:cxn ang="0">
                    <a:pos x="T4" y="T5"/>
                  </a:cxn>
                  <a:cxn ang="0">
                    <a:pos x="T6" y="T7"/>
                  </a:cxn>
                  <a:cxn ang="0">
                    <a:pos x="T8" y="T9"/>
                  </a:cxn>
                </a:cxnLst>
                <a:rect l="0" t="0" r="r" b="b"/>
                <a:pathLst>
                  <a:path w="35" h="46">
                    <a:moveTo>
                      <a:pt x="35" y="8"/>
                    </a:moveTo>
                    <a:lnTo>
                      <a:pt x="23" y="0"/>
                    </a:lnTo>
                    <a:lnTo>
                      <a:pt x="0" y="38"/>
                    </a:lnTo>
                    <a:lnTo>
                      <a:pt x="13" y="46"/>
                    </a:lnTo>
                    <a:lnTo>
                      <a:pt x="35" y="8"/>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18" name="Freeform 44"/>
              <p:cNvSpPr>
                <a:spLocks/>
              </p:cNvSpPr>
              <p:nvPr/>
            </p:nvSpPr>
            <p:spPr bwMode="auto">
              <a:xfrm>
                <a:off x="4579938" y="2271713"/>
                <a:ext cx="73025" cy="52388"/>
              </a:xfrm>
              <a:custGeom>
                <a:avLst/>
                <a:gdLst>
                  <a:gd name="T0" fmla="*/ 0 w 46"/>
                  <a:gd name="T1" fmla="*/ 12 h 33"/>
                  <a:gd name="T2" fmla="*/ 38 w 46"/>
                  <a:gd name="T3" fmla="*/ 33 h 33"/>
                  <a:gd name="T4" fmla="*/ 46 w 46"/>
                  <a:gd name="T5" fmla="*/ 22 h 33"/>
                  <a:gd name="T6" fmla="*/ 8 w 46"/>
                  <a:gd name="T7" fmla="*/ 0 h 33"/>
                  <a:gd name="T8" fmla="*/ 0 w 46"/>
                  <a:gd name="T9" fmla="*/ 12 h 33"/>
                </a:gdLst>
                <a:ahLst/>
                <a:cxnLst>
                  <a:cxn ang="0">
                    <a:pos x="T0" y="T1"/>
                  </a:cxn>
                  <a:cxn ang="0">
                    <a:pos x="T2" y="T3"/>
                  </a:cxn>
                  <a:cxn ang="0">
                    <a:pos x="T4" y="T5"/>
                  </a:cxn>
                  <a:cxn ang="0">
                    <a:pos x="T6" y="T7"/>
                  </a:cxn>
                  <a:cxn ang="0">
                    <a:pos x="T8" y="T9"/>
                  </a:cxn>
                </a:cxnLst>
                <a:rect l="0" t="0" r="r" b="b"/>
                <a:pathLst>
                  <a:path w="46" h="33">
                    <a:moveTo>
                      <a:pt x="0" y="12"/>
                    </a:moveTo>
                    <a:lnTo>
                      <a:pt x="38" y="33"/>
                    </a:lnTo>
                    <a:lnTo>
                      <a:pt x="46" y="22"/>
                    </a:lnTo>
                    <a:lnTo>
                      <a:pt x="8" y="0"/>
                    </a:lnTo>
                    <a:lnTo>
                      <a:pt x="0" y="12"/>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19" name="Freeform 45"/>
              <p:cNvSpPr>
                <a:spLocks/>
              </p:cNvSpPr>
              <p:nvPr/>
            </p:nvSpPr>
            <p:spPr bwMode="auto">
              <a:xfrm>
                <a:off x="4059238" y="2279650"/>
                <a:ext cx="71438" cy="53975"/>
              </a:xfrm>
              <a:custGeom>
                <a:avLst/>
                <a:gdLst>
                  <a:gd name="T0" fmla="*/ 0 w 45"/>
                  <a:gd name="T1" fmla="*/ 22 h 34"/>
                  <a:gd name="T2" fmla="*/ 8 w 45"/>
                  <a:gd name="T3" fmla="*/ 34 h 34"/>
                  <a:gd name="T4" fmla="*/ 45 w 45"/>
                  <a:gd name="T5" fmla="*/ 12 h 34"/>
                  <a:gd name="T6" fmla="*/ 38 w 45"/>
                  <a:gd name="T7" fmla="*/ 0 h 34"/>
                  <a:gd name="T8" fmla="*/ 0 w 45"/>
                  <a:gd name="T9" fmla="*/ 22 h 34"/>
                </a:gdLst>
                <a:ahLst/>
                <a:cxnLst>
                  <a:cxn ang="0">
                    <a:pos x="T0" y="T1"/>
                  </a:cxn>
                  <a:cxn ang="0">
                    <a:pos x="T2" y="T3"/>
                  </a:cxn>
                  <a:cxn ang="0">
                    <a:pos x="T4" y="T5"/>
                  </a:cxn>
                  <a:cxn ang="0">
                    <a:pos x="T6" y="T7"/>
                  </a:cxn>
                  <a:cxn ang="0">
                    <a:pos x="T8" y="T9"/>
                  </a:cxn>
                </a:cxnLst>
                <a:rect l="0" t="0" r="r" b="b"/>
                <a:pathLst>
                  <a:path w="45" h="34">
                    <a:moveTo>
                      <a:pt x="0" y="22"/>
                    </a:moveTo>
                    <a:lnTo>
                      <a:pt x="8" y="34"/>
                    </a:lnTo>
                    <a:lnTo>
                      <a:pt x="45" y="12"/>
                    </a:lnTo>
                    <a:lnTo>
                      <a:pt x="38" y="0"/>
                    </a:lnTo>
                    <a:lnTo>
                      <a:pt x="0" y="22"/>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grpSp>
      </p:grpSp>
      <p:grpSp>
        <p:nvGrpSpPr>
          <p:cNvPr id="20" name="Group 108"/>
          <p:cNvGrpSpPr/>
          <p:nvPr/>
        </p:nvGrpSpPr>
        <p:grpSpPr>
          <a:xfrm>
            <a:off x="7463277" y="1364423"/>
            <a:ext cx="769168" cy="769168"/>
            <a:chOff x="7901307" y="1771650"/>
            <a:chExt cx="769168" cy="769168"/>
          </a:xfrm>
        </p:grpSpPr>
        <p:sp>
          <p:nvSpPr>
            <p:cNvPr id="21" name="타원 12"/>
            <p:cNvSpPr/>
            <p:nvPr/>
          </p:nvSpPr>
          <p:spPr>
            <a:xfrm>
              <a:off x="7901307" y="1771650"/>
              <a:ext cx="769168" cy="769168"/>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600">
                <a:solidFill>
                  <a:srgbClr val="7B5A85"/>
                </a:solidFill>
              </a:endParaRPr>
            </a:p>
          </p:txBody>
        </p:sp>
        <p:sp>
          <p:nvSpPr>
            <p:cNvPr id="22" name="Freeform 46"/>
            <p:cNvSpPr>
              <a:spLocks noEditPoints="1"/>
            </p:cNvSpPr>
            <p:nvPr/>
          </p:nvSpPr>
          <p:spPr bwMode="auto">
            <a:xfrm>
              <a:off x="8064549" y="1923871"/>
              <a:ext cx="442684" cy="464727"/>
            </a:xfrm>
            <a:custGeom>
              <a:avLst/>
              <a:gdLst>
                <a:gd name="T0" fmla="*/ 449 w 482"/>
                <a:gd name="T1" fmla="*/ 33 h 506"/>
                <a:gd name="T2" fmla="*/ 353 w 482"/>
                <a:gd name="T3" fmla="*/ 120 h 506"/>
                <a:gd name="T4" fmla="*/ 197 w 482"/>
                <a:gd name="T5" fmla="*/ 81 h 506"/>
                <a:gd name="T6" fmla="*/ 58 w 482"/>
                <a:gd name="T7" fmla="*/ 138 h 506"/>
                <a:gd name="T8" fmla="*/ 4 w 482"/>
                <a:gd name="T9" fmla="*/ 315 h 506"/>
                <a:gd name="T10" fmla="*/ 54 w 482"/>
                <a:gd name="T11" fmla="*/ 506 h 506"/>
                <a:gd name="T12" fmla="*/ 197 w 482"/>
                <a:gd name="T13" fmla="*/ 475 h 506"/>
                <a:gd name="T14" fmla="*/ 336 w 482"/>
                <a:gd name="T15" fmla="*/ 418 h 506"/>
                <a:gd name="T16" fmla="*/ 395 w 482"/>
                <a:gd name="T17" fmla="*/ 279 h 506"/>
                <a:gd name="T18" fmla="*/ 404 w 482"/>
                <a:gd name="T19" fmla="*/ 136 h 506"/>
                <a:gd name="T20" fmla="*/ 398 w 482"/>
                <a:gd name="T21" fmla="*/ 74 h 506"/>
                <a:gd name="T22" fmla="*/ 289 w 482"/>
                <a:gd name="T23" fmla="*/ 492 h 506"/>
                <a:gd name="T24" fmla="*/ 373 w 482"/>
                <a:gd name="T25" fmla="*/ 331 h 506"/>
                <a:gd name="T26" fmla="*/ 267 w 482"/>
                <a:gd name="T27" fmla="*/ 447 h 506"/>
                <a:gd name="T28" fmla="*/ 144 w 482"/>
                <a:gd name="T29" fmla="*/ 454 h 506"/>
                <a:gd name="T30" fmla="*/ 27 w 482"/>
                <a:gd name="T31" fmla="*/ 347 h 506"/>
                <a:gd name="T32" fmla="*/ 45 w 482"/>
                <a:gd name="T33" fmla="*/ 177 h 506"/>
                <a:gd name="T34" fmla="*/ 179 w 482"/>
                <a:gd name="T35" fmla="*/ 96 h 506"/>
                <a:gd name="T36" fmla="*/ 325 w 482"/>
                <a:gd name="T37" fmla="*/ 148 h 506"/>
                <a:gd name="T38" fmla="*/ 197 w 482"/>
                <a:gd name="T39" fmla="*/ 130 h 506"/>
                <a:gd name="T40" fmla="*/ 92 w 482"/>
                <a:gd name="T41" fmla="*/ 173 h 506"/>
                <a:gd name="T42" fmla="*/ 51 w 482"/>
                <a:gd name="T43" fmla="*/ 307 h 506"/>
                <a:gd name="T44" fmla="*/ 127 w 482"/>
                <a:gd name="T45" fmla="*/ 409 h 506"/>
                <a:gd name="T46" fmla="*/ 254 w 482"/>
                <a:gd name="T47" fmla="*/ 416 h 506"/>
                <a:gd name="T48" fmla="*/ 339 w 482"/>
                <a:gd name="T49" fmla="*/ 322 h 506"/>
                <a:gd name="T50" fmla="*/ 325 w 482"/>
                <a:gd name="T51" fmla="*/ 203 h 506"/>
                <a:gd name="T52" fmla="*/ 377 w 482"/>
                <a:gd name="T53" fmla="*/ 245 h 506"/>
                <a:gd name="T54" fmla="*/ 222 w 482"/>
                <a:gd name="T55" fmla="*/ 303 h 506"/>
                <a:gd name="T56" fmla="*/ 172 w 482"/>
                <a:gd name="T57" fmla="*/ 303 h 506"/>
                <a:gd name="T58" fmla="*/ 177 w 482"/>
                <a:gd name="T59" fmla="*/ 248 h 506"/>
                <a:gd name="T60" fmla="*/ 211 w 482"/>
                <a:gd name="T61" fmla="*/ 262 h 506"/>
                <a:gd name="T62" fmla="*/ 221 w 482"/>
                <a:gd name="T63" fmla="*/ 272 h 506"/>
                <a:gd name="T64" fmla="*/ 207 w 482"/>
                <a:gd name="T65" fmla="*/ 230 h 506"/>
                <a:gd name="T66" fmla="*/ 148 w 482"/>
                <a:gd name="T67" fmla="*/ 269 h 506"/>
                <a:gd name="T68" fmla="*/ 197 w 482"/>
                <a:gd name="T69" fmla="*/ 327 h 506"/>
                <a:gd name="T70" fmla="*/ 247 w 482"/>
                <a:gd name="T71" fmla="*/ 279 h 506"/>
                <a:gd name="T72" fmla="*/ 285 w 482"/>
                <a:gd name="T73" fmla="*/ 263 h 506"/>
                <a:gd name="T74" fmla="*/ 261 w 482"/>
                <a:gd name="T75" fmla="*/ 341 h 506"/>
                <a:gd name="T76" fmla="*/ 197 w 482"/>
                <a:gd name="T77" fmla="*/ 368 h 506"/>
                <a:gd name="T78" fmla="*/ 133 w 482"/>
                <a:gd name="T79" fmla="*/ 341 h 506"/>
                <a:gd name="T80" fmla="*/ 107 w 482"/>
                <a:gd name="T81" fmla="*/ 270 h 506"/>
                <a:gd name="T82" fmla="*/ 147 w 482"/>
                <a:gd name="T83" fmla="*/ 203 h 506"/>
                <a:gd name="T84" fmla="*/ 223 w 482"/>
                <a:gd name="T85" fmla="*/ 192 h 506"/>
                <a:gd name="T86" fmla="*/ 254 w 482"/>
                <a:gd name="T87" fmla="*/ 191 h 506"/>
                <a:gd name="T88" fmla="*/ 167 w 482"/>
                <a:gd name="T89" fmla="*/ 178 h 506"/>
                <a:gd name="T90" fmla="*/ 101 w 482"/>
                <a:gd name="T91" fmla="*/ 239 h 506"/>
                <a:gd name="T92" fmla="*/ 110 w 482"/>
                <a:gd name="T93" fmla="*/ 336 h 506"/>
                <a:gd name="T94" fmla="*/ 187 w 482"/>
                <a:gd name="T95" fmla="*/ 381 h 506"/>
                <a:gd name="T96" fmla="*/ 255 w 482"/>
                <a:gd name="T97" fmla="*/ 365 h 506"/>
                <a:gd name="T98" fmla="*/ 301 w 482"/>
                <a:gd name="T99" fmla="*/ 288 h 506"/>
                <a:gd name="T100" fmla="*/ 279 w 482"/>
                <a:gd name="T101" fmla="*/ 214 h 506"/>
                <a:gd name="T102" fmla="*/ 332 w 482"/>
                <a:gd name="T103" fmla="*/ 279 h 506"/>
                <a:gd name="T104" fmla="*/ 292 w 482"/>
                <a:gd name="T105" fmla="*/ 374 h 506"/>
                <a:gd name="T106" fmla="*/ 184 w 482"/>
                <a:gd name="T107" fmla="*/ 412 h 506"/>
                <a:gd name="T108" fmla="*/ 85 w 482"/>
                <a:gd name="T109" fmla="*/ 352 h 506"/>
                <a:gd name="T110" fmla="*/ 73 w 482"/>
                <a:gd name="T111" fmla="*/ 228 h 506"/>
                <a:gd name="T112" fmla="*/ 158 w 482"/>
                <a:gd name="T113" fmla="*/ 149 h 506"/>
                <a:gd name="T114" fmla="*/ 270 w 482"/>
                <a:gd name="T115" fmla="*/ 165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82" h="506">
                  <a:moveTo>
                    <a:pt x="404" y="136"/>
                  </a:moveTo>
                  <a:lnTo>
                    <a:pt x="482" y="57"/>
                  </a:lnTo>
                  <a:lnTo>
                    <a:pt x="447" y="45"/>
                  </a:lnTo>
                  <a:lnTo>
                    <a:pt x="449" y="44"/>
                  </a:lnTo>
                  <a:lnTo>
                    <a:pt x="449" y="44"/>
                  </a:lnTo>
                  <a:lnTo>
                    <a:pt x="451" y="42"/>
                  </a:lnTo>
                  <a:lnTo>
                    <a:pt x="451" y="39"/>
                  </a:lnTo>
                  <a:lnTo>
                    <a:pt x="451" y="37"/>
                  </a:lnTo>
                  <a:lnTo>
                    <a:pt x="449" y="33"/>
                  </a:lnTo>
                  <a:lnTo>
                    <a:pt x="449" y="33"/>
                  </a:lnTo>
                  <a:lnTo>
                    <a:pt x="446" y="32"/>
                  </a:lnTo>
                  <a:lnTo>
                    <a:pt x="444" y="32"/>
                  </a:lnTo>
                  <a:lnTo>
                    <a:pt x="441" y="32"/>
                  </a:lnTo>
                  <a:lnTo>
                    <a:pt x="439" y="33"/>
                  </a:lnTo>
                  <a:lnTo>
                    <a:pt x="437" y="36"/>
                  </a:lnTo>
                  <a:lnTo>
                    <a:pt x="425" y="0"/>
                  </a:lnTo>
                  <a:lnTo>
                    <a:pt x="346" y="79"/>
                  </a:lnTo>
                  <a:lnTo>
                    <a:pt x="358" y="114"/>
                  </a:lnTo>
                  <a:lnTo>
                    <a:pt x="353" y="119"/>
                  </a:lnTo>
                  <a:lnTo>
                    <a:pt x="353" y="120"/>
                  </a:lnTo>
                  <a:lnTo>
                    <a:pt x="335" y="137"/>
                  </a:lnTo>
                  <a:lnTo>
                    <a:pt x="335" y="137"/>
                  </a:lnTo>
                  <a:lnTo>
                    <a:pt x="321" y="124"/>
                  </a:lnTo>
                  <a:lnTo>
                    <a:pt x="305" y="113"/>
                  </a:lnTo>
                  <a:lnTo>
                    <a:pt x="289" y="104"/>
                  </a:lnTo>
                  <a:lnTo>
                    <a:pt x="271" y="95"/>
                  </a:lnTo>
                  <a:lnTo>
                    <a:pt x="254" y="90"/>
                  </a:lnTo>
                  <a:lnTo>
                    <a:pt x="236" y="84"/>
                  </a:lnTo>
                  <a:lnTo>
                    <a:pt x="216" y="82"/>
                  </a:lnTo>
                  <a:lnTo>
                    <a:pt x="197" y="81"/>
                  </a:lnTo>
                  <a:lnTo>
                    <a:pt x="197" y="81"/>
                  </a:lnTo>
                  <a:lnTo>
                    <a:pt x="177" y="82"/>
                  </a:lnTo>
                  <a:lnTo>
                    <a:pt x="158" y="84"/>
                  </a:lnTo>
                  <a:lnTo>
                    <a:pt x="140" y="90"/>
                  </a:lnTo>
                  <a:lnTo>
                    <a:pt x="121" y="96"/>
                  </a:lnTo>
                  <a:lnTo>
                    <a:pt x="104" y="104"/>
                  </a:lnTo>
                  <a:lnTo>
                    <a:pt x="88" y="114"/>
                  </a:lnTo>
                  <a:lnTo>
                    <a:pt x="72" y="125"/>
                  </a:lnTo>
                  <a:lnTo>
                    <a:pt x="58" y="138"/>
                  </a:lnTo>
                  <a:lnTo>
                    <a:pt x="58" y="138"/>
                  </a:lnTo>
                  <a:lnTo>
                    <a:pt x="44" y="153"/>
                  </a:lnTo>
                  <a:lnTo>
                    <a:pt x="33" y="169"/>
                  </a:lnTo>
                  <a:lnTo>
                    <a:pt x="22" y="187"/>
                  </a:lnTo>
                  <a:lnTo>
                    <a:pt x="14" y="204"/>
                  </a:lnTo>
                  <a:lnTo>
                    <a:pt x="8" y="221"/>
                  </a:lnTo>
                  <a:lnTo>
                    <a:pt x="4" y="241"/>
                  </a:lnTo>
                  <a:lnTo>
                    <a:pt x="0" y="259"/>
                  </a:lnTo>
                  <a:lnTo>
                    <a:pt x="0" y="279"/>
                  </a:lnTo>
                  <a:lnTo>
                    <a:pt x="0" y="297"/>
                  </a:lnTo>
                  <a:lnTo>
                    <a:pt x="4" y="315"/>
                  </a:lnTo>
                  <a:lnTo>
                    <a:pt x="8" y="335"/>
                  </a:lnTo>
                  <a:lnTo>
                    <a:pt x="14" y="352"/>
                  </a:lnTo>
                  <a:lnTo>
                    <a:pt x="22" y="369"/>
                  </a:lnTo>
                  <a:lnTo>
                    <a:pt x="33" y="387"/>
                  </a:lnTo>
                  <a:lnTo>
                    <a:pt x="44" y="403"/>
                  </a:lnTo>
                  <a:lnTo>
                    <a:pt x="58" y="418"/>
                  </a:lnTo>
                  <a:lnTo>
                    <a:pt x="58" y="418"/>
                  </a:lnTo>
                  <a:lnTo>
                    <a:pt x="66" y="425"/>
                  </a:lnTo>
                  <a:lnTo>
                    <a:pt x="76" y="433"/>
                  </a:lnTo>
                  <a:lnTo>
                    <a:pt x="54" y="506"/>
                  </a:lnTo>
                  <a:lnTo>
                    <a:pt x="115" y="506"/>
                  </a:lnTo>
                  <a:lnTo>
                    <a:pt x="128" y="462"/>
                  </a:lnTo>
                  <a:lnTo>
                    <a:pt x="128" y="462"/>
                  </a:lnTo>
                  <a:lnTo>
                    <a:pt x="144" y="469"/>
                  </a:lnTo>
                  <a:lnTo>
                    <a:pt x="161" y="472"/>
                  </a:lnTo>
                  <a:lnTo>
                    <a:pt x="180" y="474"/>
                  </a:lnTo>
                  <a:lnTo>
                    <a:pt x="197" y="475"/>
                  </a:lnTo>
                  <a:lnTo>
                    <a:pt x="197" y="475"/>
                  </a:lnTo>
                  <a:lnTo>
                    <a:pt x="197" y="475"/>
                  </a:lnTo>
                  <a:lnTo>
                    <a:pt x="197" y="475"/>
                  </a:lnTo>
                  <a:lnTo>
                    <a:pt x="215" y="474"/>
                  </a:lnTo>
                  <a:lnTo>
                    <a:pt x="233" y="472"/>
                  </a:lnTo>
                  <a:lnTo>
                    <a:pt x="249" y="469"/>
                  </a:lnTo>
                  <a:lnTo>
                    <a:pt x="266" y="463"/>
                  </a:lnTo>
                  <a:lnTo>
                    <a:pt x="278" y="506"/>
                  </a:lnTo>
                  <a:lnTo>
                    <a:pt x="338" y="506"/>
                  </a:lnTo>
                  <a:lnTo>
                    <a:pt x="318" y="434"/>
                  </a:lnTo>
                  <a:lnTo>
                    <a:pt x="318" y="434"/>
                  </a:lnTo>
                  <a:lnTo>
                    <a:pt x="328" y="427"/>
                  </a:lnTo>
                  <a:lnTo>
                    <a:pt x="336" y="418"/>
                  </a:lnTo>
                  <a:lnTo>
                    <a:pt x="336" y="418"/>
                  </a:lnTo>
                  <a:lnTo>
                    <a:pt x="350" y="403"/>
                  </a:lnTo>
                  <a:lnTo>
                    <a:pt x="361" y="388"/>
                  </a:lnTo>
                  <a:lnTo>
                    <a:pt x="371" y="371"/>
                  </a:lnTo>
                  <a:lnTo>
                    <a:pt x="379" y="354"/>
                  </a:lnTo>
                  <a:lnTo>
                    <a:pt x="386" y="336"/>
                  </a:lnTo>
                  <a:lnTo>
                    <a:pt x="390" y="316"/>
                  </a:lnTo>
                  <a:lnTo>
                    <a:pt x="393" y="298"/>
                  </a:lnTo>
                  <a:lnTo>
                    <a:pt x="395" y="279"/>
                  </a:lnTo>
                  <a:lnTo>
                    <a:pt x="395" y="279"/>
                  </a:lnTo>
                  <a:lnTo>
                    <a:pt x="393" y="260"/>
                  </a:lnTo>
                  <a:lnTo>
                    <a:pt x="391" y="242"/>
                  </a:lnTo>
                  <a:lnTo>
                    <a:pt x="387" y="225"/>
                  </a:lnTo>
                  <a:lnTo>
                    <a:pt x="382" y="208"/>
                  </a:lnTo>
                  <a:lnTo>
                    <a:pt x="375" y="192"/>
                  </a:lnTo>
                  <a:lnTo>
                    <a:pt x="366" y="176"/>
                  </a:lnTo>
                  <a:lnTo>
                    <a:pt x="357" y="162"/>
                  </a:lnTo>
                  <a:lnTo>
                    <a:pt x="345" y="148"/>
                  </a:lnTo>
                  <a:lnTo>
                    <a:pt x="369" y="124"/>
                  </a:lnTo>
                  <a:lnTo>
                    <a:pt x="404" y="136"/>
                  </a:lnTo>
                  <a:close/>
                  <a:moveTo>
                    <a:pt x="456" y="64"/>
                  </a:moveTo>
                  <a:lnTo>
                    <a:pt x="400" y="120"/>
                  </a:lnTo>
                  <a:lnTo>
                    <a:pt x="379" y="113"/>
                  </a:lnTo>
                  <a:lnTo>
                    <a:pt x="436" y="57"/>
                  </a:lnTo>
                  <a:lnTo>
                    <a:pt x="456" y="64"/>
                  </a:lnTo>
                  <a:close/>
                  <a:moveTo>
                    <a:pt x="370" y="103"/>
                  </a:moveTo>
                  <a:lnTo>
                    <a:pt x="362" y="82"/>
                  </a:lnTo>
                  <a:lnTo>
                    <a:pt x="418" y="26"/>
                  </a:lnTo>
                  <a:lnTo>
                    <a:pt x="426" y="46"/>
                  </a:lnTo>
                  <a:lnTo>
                    <a:pt x="398" y="74"/>
                  </a:lnTo>
                  <a:lnTo>
                    <a:pt x="370" y="103"/>
                  </a:lnTo>
                  <a:close/>
                  <a:moveTo>
                    <a:pt x="104" y="492"/>
                  </a:moveTo>
                  <a:lnTo>
                    <a:pt x="74" y="492"/>
                  </a:lnTo>
                  <a:lnTo>
                    <a:pt x="88" y="443"/>
                  </a:lnTo>
                  <a:lnTo>
                    <a:pt x="88" y="443"/>
                  </a:lnTo>
                  <a:lnTo>
                    <a:pt x="101" y="450"/>
                  </a:lnTo>
                  <a:lnTo>
                    <a:pt x="114" y="457"/>
                  </a:lnTo>
                  <a:lnTo>
                    <a:pt x="104" y="492"/>
                  </a:lnTo>
                  <a:close/>
                  <a:moveTo>
                    <a:pt x="319" y="492"/>
                  </a:moveTo>
                  <a:lnTo>
                    <a:pt x="289" y="492"/>
                  </a:lnTo>
                  <a:lnTo>
                    <a:pt x="279" y="458"/>
                  </a:lnTo>
                  <a:lnTo>
                    <a:pt x="279" y="458"/>
                  </a:lnTo>
                  <a:lnTo>
                    <a:pt x="292" y="451"/>
                  </a:lnTo>
                  <a:lnTo>
                    <a:pt x="305" y="443"/>
                  </a:lnTo>
                  <a:lnTo>
                    <a:pt x="319" y="492"/>
                  </a:lnTo>
                  <a:close/>
                  <a:moveTo>
                    <a:pt x="380" y="279"/>
                  </a:moveTo>
                  <a:lnTo>
                    <a:pt x="380" y="279"/>
                  </a:lnTo>
                  <a:lnTo>
                    <a:pt x="379" y="296"/>
                  </a:lnTo>
                  <a:lnTo>
                    <a:pt x="377" y="314"/>
                  </a:lnTo>
                  <a:lnTo>
                    <a:pt x="373" y="331"/>
                  </a:lnTo>
                  <a:lnTo>
                    <a:pt x="366" y="348"/>
                  </a:lnTo>
                  <a:lnTo>
                    <a:pt x="359" y="364"/>
                  </a:lnTo>
                  <a:lnTo>
                    <a:pt x="349" y="380"/>
                  </a:lnTo>
                  <a:lnTo>
                    <a:pt x="338" y="394"/>
                  </a:lnTo>
                  <a:lnTo>
                    <a:pt x="326" y="407"/>
                  </a:lnTo>
                  <a:lnTo>
                    <a:pt x="326" y="407"/>
                  </a:lnTo>
                  <a:lnTo>
                    <a:pt x="314" y="420"/>
                  </a:lnTo>
                  <a:lnTo>
                    <a:pt x="298" y="431"/>
                  </a:lnTo>
                  <a:lnTo>
                    <a:pt x="283" y="439"/>
                  </a:lnTo>
                  <a:lnTo>
                    <a:pt x="267" y="447"/>
                  </a:lnTo>
                  <a:lnTo>
                    <a:pt x="251" y="454"/>
                  </a:lnTo>
                  <a:lnTo>
                    <a:pt x="234" y="458"/>
                  </a:lnTo>
                  <a:lnTo>
                    <a:pt x="215" y="460"/>
                  </a:lnTo>
                  <a:lnTo>
                    <a:pt x="197" y="461"/>
                  </a:lnTo>
                  <a:lnTo>
                    <a:pt x="197" y="461"/>
                  </a:lnTo>
                  <a:lnTo>
                    <a:pt x="197" y="461"/>
                  </a:lnTo>
                  <a:lnTo>
                    <a:pt x="197" y="461"/>
                  </a:lnTo>
                  <a:lnTo>
                    <a:pt x="179" y="460"/>
                  </a:lnTo>
                  <a:lnTo>
                    <a:pt x="161" y="458"/>
                  </a:lnTo>
                  <a:lnTo>
                    <a:pt x="144" y="454"/>
                  </a:lnTo>
                  <a:lnTo>
                    <a:pt x="127" y="447"/>
                  </a:lnTo>
                  <a:lnTo>
                    <a:pt x="110" y="439"/>
                  </a:lnTo>
                  <a:lnTo>
                    <a:pt x="95" y="431"/>
                  </a:lnTo>
                  <a:lnTo>
                    <a:pt x="81" y="420"/>
                  </a:lnTo>
                  <a:lnTo>
                    <a:pt x="67" y="407"/>
                  </a:lnTo>
                  <a:lnTo>
                    <a:pt x="67" y="407"/>
                  </a:lnTo>
                  <a:lnTo>
                    <a:pt x="55" y="394"/>
                  </a:lnTo>
                  <a:lnTo>
                    <a:pt x="45" y="379"/>
                  </a:lnTo>
                  <a:lnTo>
                    <a:pt x="35" y="363"/>
                  </a:lnTo>
                  <a:lnTo>
                    <a:pt x="27" y="347"/>
                  </a:lnTo>
                  <a:lnTo>
                    <a:pt x="22" y="330"/>
                  </a:lnTo>
                  <a:lnTo>
                    <a:pt x="18" y="313"/>
                  </a:lnTo>
                  <a:lnTo>
                    <a:pt x="14" y="296"/>
                  </a:lnTo>
                  <a:lnTo>
                    <a:pt x="14" y="279"/>
                  </a:lnTo>
                  <a:lnTo>
                    <a:pt x="14" y="260"/>
                  </a:lnTo>
                  <a:lnTo>
                    <a:pt x="18" y="243"/>
                  </a:lnTo>
                  <a:lnTo>
                    <a:pt x="22" y="226"/>
                  </a:lnTo>
                  <a:lnTo>
                    <a:pt x="27" y="209"/>
                  </a:lnTo>
                  <a:lnTo>
                    <a:pt x="35" y="193"/>
                  </a:lnTo>
                  <a:lnTo>
                    <a:pt x="45" y="177"/>
                  </a:lnTo>
                  <a:lnTo>
                    <a:pt x="55" y="163"/>
                  </a:lnTo>
                  <a:lnTo>
                    <a:pt x="67" y="149"/>
                  </a:lnTo>
                  <a:lnTo>
                    <a:pt x="67" y="149"/>
                  </a:lnTo>
                  <a:lnTo>
                    <a:pt x="81" y="136"/>
                  </a:lnTo>
                  <a:lnTo>
                    <a:pt x="95" y="125"/>
                  </a:lnTo>
                  <a:lnTo>
                    <a:pt x="110" y="117"/>
                  </a:lnTo>
                  <a:lnTo>
                    <a:pt x="127" y="109"/>
                  </a:lnTo>
                  <a:lnTo>
                    <a:pt x="144" y="103"/>
                  </a:lnTo>
                  <a:lnTo>
                    <a:pt x="161" y="98"/>
                  </a:lnTo>
                  <a:lnTo>
                    <a:pt x="179" y="96"/>
                  </a:lnTo>
                  <a:lnTo>
                    <a:pt x="197" y="95"/>
                  </a:lnTo>
                  <a:lnTo>
                    <a:pt x="197" y="95"/>
                  </a:lnTo>
                  <a:lnTo>
                    <a:pt x="215" y="96"/>
                  </a:lnTo>
                  <a:lnTo>
                    <a:pt x="233" y="98"/>
                  </a:lnTo>
                  <a:lnTo>
                    <a:pt x="250" y="103"/>
                  </a:lnTo>
                  <a:lnTo>
                    <a:pt x="266" y="109"/>
                  </a:lnTo>
                  <a:lnTo>
                    <a:pt x="282" y="115"/>
                  </a:lnTo>
                  <a:lnTo>
                    <a:pt x="297" y="125"/>
                  </a:lnTo>
                  <a:lnTo>
                    <a:pt x="311" y="135"/>
                  </a:lnTo>
                  <a:lnTo>
                    <a:pt x="325" y="148"/>
                  </a:lnTo>
                  <a:lnTo>
                    <a:pt x="301" y="172"/>
                  </a:lnTo>
                  <a:lnTo>
                    <a:pt x="301" y="172"/>
                  </a:lnTo>
                  <a:lnTo>
                    <a:pt x="290" y="162"/>
                  </a:lnTo>
                  <a:lnTo>
                    <a:pt x="279" y="153"/>
                  </a:lnTo>
                  <a:lnTo>
                    <a:pt x="266" y="147"/>
                  </a:lnTo>
                  <a:lnTo>
                    <a:pt x="253" y="140"/>
                  </a:lnTo>
                  <a:lnTo>
                    <a:pt x="240" y="136"/>
                  </a:lnTo>
                  <a:lnTo>
                    <a:pt x="226" y="132"/>
                  </a:lnTo>
                  <a:lnTo>
                    <a:pt x="212" y="131"/>
                  </a:lnTo>
                  <a:lnTo>
                    <a:pt x="197" y="130"/>
                  </a:lnTo>
                  <a:lnTo>
                    <a:pt x="197" y="130"/>
                  </a:lnTo>
                  <a:lnTo>
                    <a:pt x="183" y="131"/>
                  </a:lnTo>
                  <a:lnTo>
                    <a:pt x="168" y="133"/>
                  </a:lnTo>
                  <a:lnTo>
                    <a:pt x="154" y="136"/>
                  </a:lnTo>
                  <a:lnTo>
                    <a:pt x="140" y="140"/>
                  </a:lnTo>
                  <a:lnTo>
                    <a:pt x="127" y="147"/>
                  </a:lnTo>
                  <a:lnTo>
                    <a:pt x="115" y="154"/>
                  </a:lnTo>
                  <a:lnTo>
                    <a:pt x="103" y="163"/>
                  </a:lnTo>
                  <a:lnTo>
                    <a:pt x="92" y="173"/>
                  </a:lnTo>
                  <a:lnTo>
                    <a:pt x="92" y="173"/>
                  </a:lnTo>
                  <a:lnTo>
                    <a:pt x="81" y="185"/>
                  </a:lnTo>
                  <a:lnTo>
                    <a:pt x="73" y="196"/>
                  </a:lnTo>
                  <a:lnTo>
                    <a:pt x="65" y="208"/>
                  </a:lnTo>
                  <a:lnTo>
                    <a:pt x="60" y="222"/>
                  </a:lnTo>
                  <a:lnTo>
                    <a:pt x="54" y="235"/>
                  </a:lnTo>
                  <a:lnTo>
                    <a:pt x="51" y="249"/>
                  </a:lnTo>
                  <a:lnTo>
                    <a:pt x="49" y="263"/>
                  </a:lnTo>
                  <a:lnTo>
                    <a:pt x="49" y="279"/>
                  </a:lnTo>
                  <a:lnTo>
                    <a:pt x="49" y="293"/>
                  </a:lnTo>
                  <a:lnTo>
                    <a:pt x="51" y="307"/>
                  </a:lnTo>
                  <a:lnTo>
                    <a:pt x="54" y="321"/>
                  </a:lnTo>
                  <a:lnTo>
                    <a:pt x="60" y="334"/>
                  </a:lnTo>
                  <a:lnTo>
                    <a:pt x="65" y="348"/>
                  </a:lnTo>
                  <a:lnTo>
                    <a:pt x="73" y="360"/>
                  </a:lnTo>
                  <a:lnTo>
                    <a:pt x="81" y="371"/>
                  </a:lnTo>
                  <a:lnTo>
                    <a:pt x="92" y="383"/>
                  </a:lnTo>
                  <a:lnTo>
                    <a:pt x="92" y="383"/>
                  </a:lnTo>
                  <a:lnTo>
                    <a:pt x="103" y="393"/>
                  </a:lnTo>
                  <a:lnTo>
                    <a:pt x="115" y="402"/>
                  </a:lnTo>
                  <a:lnTo>
                    <a:pt x="127" y="409"/>
                  </a:lnTo>
                  <a:lnTo>
                    <a:pt x="140" y="416"/>
                  </a:lnTo>
                  <a:lnTo>
                    <a:pt x="154" y="420"/>
                  </a:lnTo>
                  <a:lnTo>
                    <a:pt x="168" y="424"/>
                  </a:lnTo>
                  <a:lnTo>
                    <a:pt x="183" y="427"/>
                  </a:lnTo>
                  <a:lnTo>
                    <a:pt x="197" y="427"/>
                  </a:lnTo>
                  <a:lnTo>
                    <a:pt x="197" y="427"/>
                  </a:lnTo>
                  <a:lnTo>
                    <a:pt x="212" y="427"/>
                  </a:lnTo>
                  <a:lnTo>
                    <a:pt x="226" y="424"/>
                  </a:lnTo>
                  <a:lnTo>
                    <a:pt x="240" y="420"/>
                  </a:lnTo>
                  <a:lnTo>
                    <a:pt x="254" y="416"/>
                  </a:lnTo>
                  <a:lnTo>
                    <a:pt x="267" y="409"/>
                  </a:lnTo>
                  <a:lnTo>
                    <a:pt x="280" y="402"/>
                  </a:lnTo>
                  <a:lnTo>
                    <a:pt x="291" y="393"/>
                  </a:lnTo>
                  <a:lnTo>
                    <a:pt x="303" y="383"/>
                  </a:lnTo>
                  <a:lnTo>
                    <a:pt x="303" y="383"/>
                  </a:lnTo>
                  <a:lnTo>
                    <a:pt x="312" y="373"/>
                  </a:lnTo>
                  <a:lnTo>
                    <a:pt x="321" y="361"/>
                  </a:lnTo>
                  <a:lnTo>
                    <a:pt x="329" y="348"/>
                  </a:lnTo>
                  <a:lnTo>
                    <a:pt x="335" y="335"/>
                  </a:lnTo>
                  <a:lnTo>
                    <a:pt x="339" y="322"/>
                  </a:lnTo>
                  <a:lnTo>
                    <a:pt x="343" y="308"/>
                  </a:lnTo>
                  <a:lnTo>
                    <a:pt x="345" y="293"/>
                  </a:lnTo>
                  <a:lnTo>
                    <a:pt x="346" y="279"/>
                  </a:lnTo>
                  <a:lnTo>
                    <a:pt x="346" y="279"/>
                  </a:lnTo>
                  <a:lnTo>
                    <a:pt x="345" y="265"/>
                  </a:lnTo>
                  <a:lnTo>
                    <a:pt x="344" y="252"/>
                  </a:lnTo>
                  <a:lnTo>
                    <a:pt x="341" y="240"/>
                  </a:lnTo>
                  <a:lnTo>
                    <a:pt x="337" y="227"/>
                  </a:lnTo>
                  <a:lnTo>
                    <a:pt x="332" y="215"/>
                  </a:lnTo>
                  <a:lnTo>
                    <a:pt x="325" y="203"/>
                  </a:lnTo>
                  <a:lnTo>
                    <a:pt x="319" y="192"/>
                  </a:lnTo>
                  <a:lnTo>
                    <a:pt x="310" y="182"/>
                  </a:lnTo>
                  <a:lnTo>
                    <a:pt x="335" y="158"/>
                  </a:lnTo>
                  <a:lnTo>
                    <a:pt x="335" y="158"/>
                  </a:lnTo>
                  <a:lnTo>
                    <a:pt x="345" y="171"/>
                  </a:lnTo>
                  <a:lnTo>
                    <a:pt x="355" y="185"/>
                  </a:lnTo>
                  <a:lnTo>
                    <a:pt x="362" y="199"/>
                  </a:lnTo>
                  <a:lnTo>
                    <a:pt x="369" y="214"/>
                  </a:lnTo>
                  <a:lnTo>
                    <a:pt x="374" y="229"/>
                  </a:lnTo>
                  <a:lnTo>
                    <a:pt x="377" y="245"/>
                  </a:lnTo>
                  <a:lnTo>
                    <a:pt x="379" y="261"/>
                  </a:lnTo>
                  <a:lnTo>
                    <a:pt x="380" y="279"/>
                  </a:lnTo>
                  <a:lnTo>
                    <a:pt x="380" y="279"/>
                  </a:lnTo>
                  <a:close/>
                  <a:moveTo>
                    <a:pt x="233" y="279"/>
                  </a:moveTo>
                  <a:lnTo>
                    <a:pt x="233" y="279"/>
                  </a:lnTo>
                  <a:lnTo>
                    <a:pt x="231" y="285"/>
                  </a:lnTo>
                  <a:lnTo>
                    <a:pt x="230" y="292"/>
                  </a:lnTo>
                  <a:lnTo>
                    <a:pt x="226" y="298"/>
                  </a:lnTo>
                  <a:lnTo>
                    <a:pt x="222" y="303"/>
                  </a:lnTo>
                  <a:lnTo>
                    <a:pt x="222" y="303"/>
                  </a:lnTo>
                  <a:lnTo>
                    <a:pt x="216" y="308"/>
                  </a:lnTo>
                  <a:lnTo>
                    <a:pt x="211" y="311"/>
                  </a:lnTo>
                  <a:lnTo>
                    <a:pt x="204" y="313"/>
                  </a:lnTo>
                  <a:lnTo>
                    <a:pt x="197" y="313"/>
                  </a:lnTo>
                  <a:lnTo>
                    <a:pt x="197" y="313"/>
                  </a:lnTo>
                  <a:lnTo>
                    <a:pt x="190" y="313"/>
                  </a:lnTo>
                  <a:lnTo>
                    <a:pt x="184" y="311"/>
                  </a:lnTo>
                  <a:lnTo>
                    <a:pt x="177" y="308"/>
                  </a:lnTo>
                  <a:lnTo>
                    <a:pt x="172" y="303"/>
                  </a:lnTo>
                  <a:lnTo>
                    <a:pt x="172" y="303"/>
                  </a:lnTo>
                  <a:lnTo>
                    <a:pt x="168" y="298"/>
                  </a:lnTo>
                  <a:lnTo>
                    <a:pt x="164" y="292"/>
                  </a:lnTo>
                  <a:lnTo>
                    <a:pt x="162" y="285"/>
                  </a:lnTo>
                  <a:lnTo>
                    <a:pt x="161" y="279"/>
                  </a:lnTo>
                  <a:lnTo>
                    <a:pt x="162" y="271"/>
                  </a:lnTo>
                  <a:lnTo>
                    <a:pt x="164" y="265"/>
                  </a:lnTo>
                  <a:lnTo>
                    <a:pt x="168" y="259"/>
                  </a:lnTo>
                  <a:lnTo>
                    <a:pt x="172" y="253"/>
                  </a:lnTo>
                  <a:lnTo>
                    <a:pt x="172" y="253"/>
                  </a:lnTo>
                  <a:lnTo>
                    <a:pt x="177" y="248"/>
                  </a:lnTo>
                  <a:lnTo>
                    <a:pt x="184" y="245"/>
                  </a:lnTo>
                  <a:lnTo>
                    <a:pt x="190" y="243"/>
                  </a:lnTo>
                  <a:lnTo>
                    <a:pt x="197" y="243"/>
                  </a:lnTo>
                  <a:lnTo>
                    <a:pt x="197" y="243"/>
                  </a:lnTo>
                  <a:lnTo>
                    <a:pt x="203" y="243"/>
                  </a:lnTo>
                  <a:lnTo>
                    <a:pt x="210" y="245"/>
                  </a:lnTo>
                  <a:lnTo>
                    <a:pt x="215" y="248"/>
                  </a:lnTo>
                  <a:lnTo>
                    <a:pt x="221" y="252"/>
                  </a:lnTo>
                  <a:lnTo>
                    <a:pt x="211" y="262"/>
                  </a:lnTo>
                  <a:lnTo>
                    <a:pt x="211" y="262"/>
                  </a:lnTo>
                  <a:lnTo>
                    <a:pt x="209" y="265"/>
                  </a:lnTo>
                  <a:lnTo>
                    <a:pt x="209" y="267"/>
                  </a:lnTo>
                  <a:lnTo>
                    <a:pt x="209" y="270"/>
                  </a:lnTo>
                  <a:lnTo>
                    <a:pt x="211" y="272"/>
                  </a:lnTo>
                  <a:lnTo>
                    <a:pt x="211" y="272"/>
                  </a:lnTo>
                  <a:lnTo>
                    <a:pt x="213" y="273"/>
                  </a:lnTo>
                  <a:lnTo>
                    <a:pt x="215" y="274"/>
                  </a:lnTo>
                  <a:lnTo>
                    <a:pt x="215" y="274"/>
                  </a:lnTo>
                  <a:lnTo>
                    <a:pt x="218" y="273"/>
                  </a:lnTo>
                  <a:lnTo>
                    <a:pt x="221" y="272"/>
                  </a:lnTo>
                  <a:lnTo>
                    <a:pt x="229" y="263"/>
                  </a:lnTo>
                  <a:lnTo>
                    <a:pt x="229" y="263"/>
                  </a:lnTo>
                  <a:lnTo>
                    <a:pt x="231" y="271"/>
                  </a:lnTo>
                  <a:lnTo>
                    <a:pt x="233" y="279"/>
                  </a:lnTo>
                  <a:lnTo>
                    <a:pt x="233" y="279"/>
                  </a:lnTo>
                  <a:close/>
                  <a:moveTo>
                    <a:pt x="230" y="242"/>
                  </a:moveTo>
                  <a:lnTo>
                    <a:pt x="230" y="242"/>
                  </a:lnTo>
                  <a:lnTo>
                    <a:pt x="224" y="236"/>
                  </a:lnTo>
                  <a:lnTo>
                    <a:pt x="215" y="232"/>
                  </a:lnTo>
                  <a:lnTo>
                    <a:pt x="207" y="230"/>
                  </a:lnTo>
                  <a:lnTo>
                    <a:pt x="197" y="229"/>
                  </a:lnTo>
                  <a:lnTo>
                    <a:pt x="197" y="229"/>
                  </a:lnTo>
                  <a:lnTo>
                    <a:pt x="187" y="230"/>
                  </a:lnTo>
                  <a:lnTo>
                    <a:pt x="179" y="232"/>
                  </a:lnTo>
                  <a:lnTo>
                    <a:pt x="170" y="236"/>
                  </a:lnTo>
                  <a:lnTo>
                    <a:pt x="162" y="243"/>
                  </a:lnTo>
                  <a:lnTo>
                    <a:pt x="162" y="243"/>
                  </a:lnTo>
                  <a:lnTo>
                    <a:pt x="156" y="250"/>
                  </a:lnTo>
                  <a:lnTo>
                    <a:pt x="152" y="259"/>
                  </a:lnTo>
                  <a:lnTo>
                    <a:pt x="148" y="269"/>
                  </a:lnTo>
                  <a:lnTo>
                    <a:pt x="147" y="279"/>
                  </a:lnTo>
                  <a:lnTo>
                    <a:pt x="148" y="287"/>
                  </a:lnTo>
                  <a:lnTo>
                    <a:pt x="152" y="297"/>
                  </a:lnTo>
                  <a:lnTo>
                    <a:pt x="156" y="306"/>
                  </a:lnTo>
                  <a:lnTo>
                    <a:pt x="162" y="313"/>
                  </a:lnTo>
                  <a:lnTo>
                    <a:pt x="162" y="313"/>
                  </a:lnTo>
                  <a:lnTo>
                    <a:pt x="170" y="320"/>
                  </a:lnTo>
                  <a:lnTo>
                    <a:pt x="179" y="324"/>
                  </a:lnTo>
                  <a:lnTo>
                    <a:pt x="187" y="327"/>
                  </a:lnTo>
                  <a:lnTo>
                    <a:pt x="197" y="327"/>
                  </a:lnTo>
                  <a:lnTo>
                    <a:pt x="197" y="327"/>
                  </a:lnTo>
                  <a:lnTo>
                    <a:pt x="207" y="327"/>
                  </a:lnTo>
                  <a:lnTo>
                    <a:pt x="216" y="324"/>
                  </a:lnTo>
                  <a:lnTo>
                    <a:pt x="225" y="320"/>
                  </a:lnTo>
                  <a:lnTo>
                    <a:pt x="233" y="313"/>
                  </a:lnTo>
                  <a:lnTo>
                    <a:pt x="233" y="313"/>
                  </a:lnTo>
                  <a:lnTo>
                    <a:pt x="238" y="306"/>
                  </a:lnTo>
                  <a:lnTo>
                    <a:pt x="243" y="297"/>
                  </a:lnTo>
                  <a:lnTo>
                    <a:pt x="245" y="288"/>
                  </a:lnTo>
                  <a:lnTo>
                    <a:pt x="247" y="279"/>
                  </a:lnTo>
                  <a:lnTo>
                    <a:pt x="247" y="279"/>
                  </a:lnTo>
                  <a:lnTo>
                    <a:pt x="247" y="271"/>
                  </a:lnTo>
                  <a:lnTo>
                    <a:pt x="244" y="265"/>
                  </a:lnTo>
                  <a:lnTo>
                    <a:pt x="242" y="259"/>
                  </a:lnTo>
                  <a:lnTo>
                    <a:pt x="240" y="253"/>
                  </a:lnTo>
                  <a:lnTo>
                    <a:pt x="268" y="223"/>
                  </a:lnTo>
                  <a:lnTo>
                    <a:pt x="268" y="223"/>
                  </a:lnTo>
                  <a:lnTo>
                    <a:pt x="277" y="236"/>
                  </a:lnTo>
                  <a:lnTo>
                    <a:pt x="282" y="249"/>
                  </a:lnTo>
                  <a:lnTo>
                    <a:pt x="285" y="263"/>
                  </a:lnTo>
                  <a:lnTo>
                    <a:pt x="287" y="279"/>
                  </a:lnTo>
                  <a:lnTo>
                    <a:pt x="287" y="279"/>
                  </a:lnTo>
                  <a:lnTo>
                    <a:pt x="287" y="287"/>
                  </a:lnTo>
                  <a:lnTo>
                    <a:pt x="285" y="296"/>
                  </a:lnTo>
                  <a:lnTo>
                    <a:pt x="283" y="304"/>
                  </a:lnTo>
                  <a:lnTo>
                    <a:pt x="280" y="312"/>
                  </a:lnTo>
                  <a:lnTo>
                    <a:pt x="277" y="321"/>
                  </a:lnTo>
                  <a:lnTo>
                    <a:pt x="271" y="328"/>
                  </a:lnTo>
                  <a:lnTo>
                    <a:pt x="267" y="335"/>
                  </a:lnTo>
                  <a:lnTo>
                    <a:pt x="261" y="341"/>
                  </a:lnTo>
                  <a:lnTo>
                    <a:pt x="261" y="341"/>
                  </a:lnTo>
                  <a:lnTo>
                    <a:pt x="254" y="348"/>
                  </a:lnTo>
                  <a:lnTo>
                    <a:pt x="247" y="353"/>
                  </a:lnTo>
                  <a:lnTo>
                    <a:pt x="239" y="357"/>
                  </a:lnTo>
                  <a:lnTo>
                    <a:pt x="231" y="361"/>
                  </a:lnTo>
                  <a:lnTo>
                    <a:pt x="223" y="364"/>
                  </a:lnTo>
                  <a:lnTo>
                    <a:pt x="215" y="366"/>
                  </a:lnTo>
                  <a:lnTo>
                    <a:pt x="206" y="367"/>
                  </a:lnTo>
                  <a:lnTo>
                    <a:pt x="197" y="368"/>
                  </a:lnTo>
                  <a:lnTo>
                    <a:pt x="197" y="368"/>
                  </a:lnTo>
                  <a:lnTo>
                    <a:pt x="197" y="368"/>
                  </a:lnTo>
                  <a:lnTo>
                    <a:pt x="197" y="368"/>
                  </a:lnTo>
                  <a:lnTo>
                    <a:pt x="188" y="367"/>
                  </a:lnTo>
                  <a:lnTo>
                    <a:pt x="180" y="366"/>
                  </a:lnTo>
                  <a:lnTo>
                    <a:pt x="171" y="364"/>
                  </a:lnTo>
                  <a:lnTo>
                    <a:pt x="162" y="361"/>
                  </a:lnTo>
                  <a:lnTo>
                    <a:pt x="155" y="357"/>
                  </a:lnTo>
                  <a:lnTo>
                    <a:pt x="147" y="353"/>
                  </a:lnTo>
                  <a:lnTo>
                    <a:pt x="140" y="348"/>
                  </a:lnTo>
                  <a:lnTo>
                    <a:pt x="133" y="341"/>
                  </a:lnTo>
                  <a:lnTo>
                    <a:pt x="133" y="341"/>
                  </a:lnTo>
                  <a:lnTo>
                    <a:pt x="128" y="335"/>
                  </a:lnTo>
                  <a:lnTo>
                    <a:pt x="122" y="327"/>
                  </a:lnTo>
                  <a:lnTo>
                    <a:pt x="118" y="320"/>
                  </a:lnTo>
                  <a:lnTo>
                    <a:pt x="114" y="312"/>
                  </a:lnTo>
                  <a:lnTo>
                    <a:pt x="110" y="303"/>
                  </a:lnTo>
                  <a:lnTo>
                    <a:pt x="109" y="295"/>
                  </a:lnTo>
                  <a:lnTo>
                    <a:pt x="107" y="287"/>
                  </a:lnTo>
                  <a:lnTo>
                    <a:pt x="107" y="279"/>
                  </a:lnTo>
                  <a:lnTo>
                    <a:pt x="107" y="270"/>
                  </a:lnTo>
                  <a:lnTo>
                    <a:pt x="109" y="261"/>
                  </a:lnTo>
                  <a:lnTo>
                    <a:pt x="110" y="253"/>
                  </a:lnTo>
                  <a:lnTo>
                    <a:pt x="114" y="244"/>
                  </a:lnTo>
                  <a:lnTo>
                    <a:pt x="118" y="236"/>
                  </a:lnTo>
                  <a:lnTo>
                    <a:pt x="122" y="229"/>
                  </a:lnTo>
                  <a:lnTo>
                    <a:pt x="128" y="221"/>
                  </a:lnTo>
                  <a:lnTo>
                    <a:pt x="133" y="215"/>
                  </a:lnTo>
                  <a:lnTo>
                    <a:pt x="133" y="215"/>
                  </a:lnTo>
                  <a:lnTo>
                    <a:pt x="141" y="208"/>
                  </a:lnTo>
                  <a:lnTo>
                    <a:pt x="147" y="203"/>
                  </a:lnTo>
                  <a:lnTo>
                    <a:pt x="155" y="199"/>
                  </a:lnTo>
                  <a:lnTo>
                    <a:pt x="162" y="195"/>
                  </a:lnTo>
                  <a:lnTo>
                    <a:pt x="171" y="192"/>
                  </a:lnTo>
                  <a:lnTo>
                    <a:pt x="180" y="190"/>
                  </a:lnTo>
                  <a:lnTo>
                    <a:pt x="188" y="189"/>
                  </a:lnTo>
                  <a:lnTo>
                    <a:pt x="197" y="188"/>
                  </a:lnTo>
                  <a:lnTo>
                    <a:pt x="197" y="188"/>
                  </a:lnTo>
                  <a:lnTo>
                    <a:pt x="206" y="189"/>
                  </a:lnTo>
                  <a:lnTo>
                    <a:pt x="214" y="190"/>
                  </a:lnTo>
                  <a:lnTo>
                    <a:pt x="223" y="192"/>
                  </a:lnTo>
                  <a:lnTo>
                    <a:pt x="230" y="194"/>
                  </a:lnTo>
                  <a:lnTo>
                    <a:pt x="238" y="199"/>
                  </a:lnTo>
                  <a:lnTo>
                    <a:pt x="245" y="203"/>
                  </a:lnTo>
                  <a:lnTo>
                    <a:pt x="253" y="207"/>
                  </a:lnTo>
                  <a:lnTo>
                    <a:pt x="260" y="214"/>
                  </a:lnTo>
                  <a:lnTo>
                    <a:pt x="230" y="242"/>
                  </a:lnTo>
                  <a:close/>
                  <a:moveTo>
                    <a:pt x="269" y="203"/>
                  </a:moveTo>
                  <a:lnTo>
                    <a:pt x="269" y="203"/>
                  </a:lnTo>
                  <a:lnTo>
                    <a:pt x="262" y="196"/>
                  </a:lnTo>
                  <a:lnTo>
                    <a:pt x="254" y="191"/>
                  </a:lnTo>
                  <a:lnTo>
                    <a:pt x="245" y="186"/>
                  </a:lnTo>
                  <a:lnTo>
                    <a:pt x="236" y="181"/>
                  </a:lnTo>
                  <a:lnTo>
                    <a:pt x="227" y="178"/>
                  </a:lnTo>
                  <a:lnTo>
                    <a:pt x="217" y="176"/>
                  </a:lnTo>
                  <a:lnTo>
                    <a:pt x="208" y="175"/>
                  </a:lnTo>
                  <a:lnTo>
                    <a:pt x="197" y="174"/>
                  </a:lnTo>
                  <a:lnTo>
                    <a:pt x="197" y="174"/>
                  </a:lnTo>
                  <a:lnTo>
                    <a:pt x="187" y="175"/>
                  </a:lnTo>
                  <a:lnTo>
                    <a:pt x="176" y="176"/>
                  </a:lnTo>
                  <a:lnTo>
                    <a:pt x="167" y="178"/>
                  </a:lnTo>
                  <a:lnTo>
                    <a:pt x="157" y="182"/>
                  </a:lnTo>
                  <a:lnTo>
                    <a:pt x="148" y="187"/>
                  </a:lnTo>
                  <a:lnTo>
                    <a:pt x="140" y="191"/>
                  </a:lnTo>
                  <a:lnTo>
                    <a:pt x="131" y="198"/>
                  </a:lnTo>
                  <a:lnTo>
                    <a:pt x="123" y="205"/>
                  </a:lnTo>
                  <a:lnTo>
                    <a:pt x="123" y="205"/>
                  </a:lnTo>
                  <a:lnTo>
                    <a:pt x="117" y="213"/>
                  </a:lnTo>
                  <a:lnTo>
                    <a:pt x="110" y="221"/>
                  </a:lnTo>
                  <a:lnTo>
                    <a:pt x="105" y="230"/>
                  </a:lnTo>
                  <a:lnTo>
                    <a:pt x="101" y="239"/>
                  </a:lnTo>
                  <a:lnTo>
                    <a:pt x="98" y="248"/>
                  </a:lnTo>
                  <a:lnTo>
                    <a:pt x="95" y="258"/>
                  </a:lnTo>
                  <a:lnTo>
                    <a:pt x="93" y="268"/>
                  </a:lnTo>
                  <a:lnTo>
                    <a:pt x="93" y="279"/>
                  </a:lnTo>
                  <a:lnTo>
                    <a:pt x="93" y="288"/>
                  </a:lnTo>
                  <a:lnTo>
                    <a:pt x="95" y="298"/>
                  </a:lnTo>
                  <a:lnTo>
                    <a:pt x="98" y="308"/>
                  </a:lnTo>
                  <a:lnTo>
                    <a:pt x="101" y="317"/>
                  </a:lnTo>
                  <a:lnTo>
                    <a:pt x="105" y="326"/>
                  </a:lnTo>
                  <a:lnTo>
                    <a:pt x="110" y="336"/>
                  </a:lnTo>
                  <a:lnTo>
                    <a:pt x="117" y="343"/>
                  </a:lnTo>
                  <a:lnTo>
                    <a:pt x="123" y="352"/>
                  </a:lnTo>
                  <a:lnTo>
                    <a:pt x="123" y="352"/>
                  </a:lnTo>
                  <a:lnTo>
                    <a:pt x="131" y="358"/>
                  </a:lnTo>
                  <a:lnTo>
                    <a:pt x="140" y="365"/>
                  </a:lnTo>
                  <a:lnTo>
                    <a:pt x="148" y="370"/>
                  </a:lnTo>
                  <a:lnTo>
                    <a:pt x="157" y="375"/>
                  </a:lnTo>
                  <a:lnTo>
                    <a:pt x="167" y="378"/>
                  </a:lnTo>
                  <a:lnTo>
                    <a:pt x="176" y="380"/>
                  </a:lnTo>
                  <a:lnTo>
                    <a:pt x="187" y="381"/>
                  </a:lnTo>
                  <a:lnTo>
                    <a:pt x="197" y="382"/>
                  </a:lnTo>
                  <a:lnTo>
                    <a:pt x="197" y="382"/>
                  </a:lnTo>
                  <a:lnTo>
                    <a:pt x="197" y="382"/>
                  </a:lnTo>
                  <a:lnTo>
                    <a:pt x="197" y="382"/>
                  </a:lnTo>
                  <a:lnTo>
                    <a:pt x="208" y="381"/>
                  </a:lnTo>
                  <a:lnTo>
                    <a:pt x="217" y="380"/>
                  </a:lnTo>
                  <a:lnTo>
                    <a:pt x="227" y="378"/>
                  </a:lnTo>
                  <a:lnTo>
                    <a:pt x="237" y="375"/>
                  </a:lnTo>
                  <a:lnTo>
                    <a:pt x="247" y="370"/>
                  </a:lnTo>
                  <a:lnTo>
                    <a:pt x="255" y="365"/>
                  </a:lnTo>
                  <a:lnTo>
                    <a:pt x="263" y="358"/>
                  </a:lnTo>
                  <a:lnTo>
                    <a:pt x="270" y="352"/>
                  </a:lnTo>
                  <a:lnTo>
                    <a:pt x="270" y="352"/>
                  </a:lnTo>
                  <a:lnTo>
                    <a:pt x="278" y="344"/>
                  </a:lnTo>
                  <a:lnTo>
                    <a:pt x="283" y="336"/>
                  </a:lnTo>
                  <a:lnTo>
                    <a:pt x="289" y="327"/>
                  </a:lnTo>
                  <a:lnTo>
                    <a:pt x="293" y="317"/>
                  </a:lnTo>
                  <a:lnTo>
                    <a:pt x="296" y="309"/>
                  </a:lnTo>
                  <a:lnTo>
                    <a:pt x="299" y="299"/>
                  </a:lnTo>
                  <a:lnTo>
                    <a:pt x="301" y="288"/>
                  </a:lnTo>
                  <a:lnTo>
                    <a:pt x="301" y="279"/>
                  </a:lnTo>
                  <a:lnTo>
                    <a:pt x="301" y="279"/>
                  </a:lnTo>
                  <a:lnTo>
                    <a:pt x="301" y="269"/>
                  </a:lnTo>
                  <a:lnTo>
                    <a:pt x="299" y="260"/>
                  </a:lnTo>
                  <a:lnTo>
                    <a:pt x="297" y="253"/>
                  </a:lnTo>
                  <a:lnTo>
                    <a:pt x="295" y="244"/>
                  </a:lnTo>
                  <a:lnTo>
                    <a:pt x="292" y="236"/>
                  </a:lnTo>
                  <a:lnTo>
                    <a:pt x="289" y="228"/>
                  </a:lnTo>
                  <a:lnTo>
                    <a:pt x="284" y="221"/>
                  </a:lnTo>
                  <a:lnTo>
                    <a:pt x="279" y="214"/>
                  </a:lnTo>
                  <a:lnTo>
                    <a:pt x="301" y="192"/>
                  </a:lnTo>
                  <a:lnTo>
                    <a:pt x="301" y="192"/>
                  </a:lnTo>
                  <a:lnTo>
                    <a:pt x="308" y="202"/>
                  </a:lnTo>
                  <a:lnTo>
                    <a:pt x="314" y="212"/>
                  </a:lnTo>
                  <a:lnTo>
                    <a:pt x="319" y="221"/>
                  </a:lnTo>
                  <a:lnTo>
                    <a:pt x="323" y="232"/>
                  </a:lnTo>
                  <a:lnTo>
                    <a:pt x="328" y="243"/>
                  </a:lnTo>
                  <a:lnTo>
                    <a:pt x="330" y="255"/>
                  </a:lnTo>
                  <a:lnTo>
                    <a:pt x="331" y="267"/>
                  </a:lnTo>
                  <a:lnTo>
                    <a:pt x="332" y="279"/>
                  </a:lnTo>
                  <a:lnTo>
                    <a:pt x="332" y="279"/>
                  </a:lnTo>
                  <a:lnTo>
                    <a:pt x="331" y="292"/>
                  </a:lnTo>
                  <a:lnTo>
                    <a:pt x="329" y="304"/>
                  </a:lnTo>
                  <a:lnTo>
                    <a:pt x="326" y="317"/>
                  </a:lnTo>
                  <a:lnTo>
                    <a:pt x="321" y="329"/>
                  </a:lnTo>
                  <a:lnTo>
                    <a:pt x="316" y="341"/>
                  </a:lnTo>
                  <a:lnTo>
                    <a:pt x="309" y="353"/>
                  </a:lnTo>
                  <a:lnTo>
                    <a:pt x="302" y="364"/>
                  </a:lnTo>
                  <a:lnTo>
                    <a:pt x="292" y="374"/>
                  </a:lnTo>
                  <a:lnTo>
                    <a:pt x="292" y="374"/>
                  </a:lnTo>
                  <a:lnTo>
                    <a:pt x="282" y="382"/>
                  </a:lnTo>
                  <a:lnTo>
                    <a:pt x="271" y="390"/>
                  </a:lnTo>
                  <a:lnTo>
                    <a:pt x="261" y="397"/>
                  </a:lnTo>
                  <a:lnTo>
                    <a:pt x="249" y="403"/>
                  </a:lnTo>
                  <a:lnTo>
                    <a:pt x="237" y="407"/>
                  </a:lnTo>
                  <a:lnTo>
                    <a:pt x="224" y="410"/>
                  </a:lnTo>
                  <a:lnTo>
                    <a:pt x="211" y="412"/>
                  </a:lnTo>
                  <a:lnTo>
                    <a:pt x="197" y="412"/>
                  </a:lnTo>
                  <a:lnTo>
                    <a:pt x="197" y="412"/>
                  </a:lnTo>
                  <a:lnTo>
                    <a:pt x="184" y="412"/>
                  </a:lnTo>
                  <a:lnTo>
                    <a:pt x="171" y="410"/>
                  </a:lnTo>
                  <a:lnTo>
                    <a:pt x="158" y="407"/>
                  </a:lnTo>
                  <a:lnTo>
                    <a:pt x="146" y="403"/>
                  </a:lnTo>
                  <a:lnTo>
                    <a:pt x="134" y="397"/>
                  </a:lnTo>
                  <a:lnTo>
                    <a:pt x="122" y="390"/>
                  </a:lnTo>
                  <a:lnTo>
                    <a:pt x="112" y="382"/>
                  </a:lnTo>
                  <a:lnTo>
                    <a:pt x="102" y="374"/>
                  </a:lnTo>
                  <a:lnTo>
                    <a:pt x="102" y="374"/>
                  </a:lnTo>
                  <a:lnTo>
                    <a:pt x="93" y="363"/>
                  </a:lnTo>
                  <a:lnTo>
                    <a:pt x="85" y="352"/>
                  </a:lnTo>
                  <a:lnTo>
                    <a:pt x="78" y="341"/>
                  </a:lnTo>
                  <a:lnTo>
                    <a:pt x="73" y="328"/>
                  </a:lnTo>
                  <a:lnTo>
                    <a:pt x="68" y="316"/>
                  </a:lnTo>
                  <a:lnTo>
                    <a:pt x="65" y="303"/>
                  </a:lnTo>
                  <a:lnTo>
                    <a:pt x="63" y="290"/>
                  </a:lnTo>
                  <a:lnTo>
                    <a:pt x="63" y="279"/>
                  </a:lnTo>
                  <a:lnTo>
                    <a:pt x="63" y="266"/>
                  </a:lnTo>
                  <a:lnTo>
                    <a:pt x="65" y="253"/>
                  </a:lnTo>
                  <a:lnTo>
                    <a:pt x="68" y="240"/>
                  </a:lnTo>
                  <a:lnTo>
                    <a:pt x="73" y="228"/>
                  </a:lnTo>
                  <a:lnTo>
                    <a:pt x="78" y="216"/>
                  </a:lnTo>
                  <a:lnTo>
                    <a:pt x="85" y="204"/>
                  </a:lnTo>
                  <a:lnTo>
                    <a:pt x="93" y="193"/>
                  </a:lnTo>
                  <a:lnTo>
                    <a:pt x="102" y="182"/>
                  </a:lnTo>
                  <a:lnTo>
                    <a:pt x="102" y="182"/>
                  </a:lnTo>
                  <a:lnTo>
                    <a:pt x="112" y="174"/>
                  </a:lnTo>
                  <a:lnTo>
                    <a:pt x="122" y="166"/>
                  </a:lnTo>
                  <a:lnTo>
                    <a:pt x="134" y="160"/>
                  </a:lnTo>
                  <a:lnTo>
                    <a:pt x="145" y="153"/>
                  </a:lnTo>
                  <a:lnTo>
                    <a:pt x="158" y="149"/>
                  </a:lnTo>
                  <a:lnTo>
                    <a:pt x="171" y="146"/>
                  </a:lnTo>
                  <a:lnTo>
                    <a:pt x="184" y="145"/>
                  </a:lnTo>
                  <a:lnTo>
                    <a:pt x="197" y="144"/>
                  </a:lnTo>
                  <a:lnTo>
                    <a:pt x="197" y="144"/>
                  </a:lnTo>
                  <a:lnTo>
                    <a:pt x="210" y="145"/>
                  </a:lnTo>
                  <a:lnTo>
                    <a:pt x="223" y="146"/>
                  </a:lnTo>
                  <a:lnTo>
                    <a:pt x="236" y="149"/>
                  </a:lnTo>
                  <a:lnTo>
                    <a:pt x="248" y="153"/>
                  </a:lnTo>
                  <a:lnTo>
                    <a:pt x="260" y="159"/>
                  </a:lnTo>
                  <a:lnTo>
                    <a:pt x="270" y="165"/>
                  </a:lnTo>
                  <a:lnTo>
                    <a:pt x="281" y="173"/>
                  </a:lnTo>
                  <a:lnTo>
                    <a:pt x="291" y="181"/>
                  </a:lnTo>
                  <a:lnTo>
                    <a:pt x="269" y="203"/>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ko-KR" altLang="en-US"/>
            </a:p>
          </p:txBody>
        </p:sp>
      </p:grpSp>
      <p:grpSp>
        <p:nvGrpSpPr>
          <p:cNvPr id="23" name="Group 88"/>
          <p:cNvGrpSpPr/>
          <p:nvPr/>
        </p:nvGrpSpPr>
        <p:grpSpPr>
          <a:xfrm>
            <a:off x="5794539" y="2257147"/>
            <a:ext cx="769168" cy="769168"/>
            <a:chOff x="6232569" y="2664374"/>
            <a:chExt cx="769168" cy="769168"/>
          </a:xfrm>
        </p:grpSpPr>
        <p:sp>
          <p:nvSpPr>
            <p:cNvPr id="24" name="타원 33"/>
            <p:cNvSpPr/>
            <p:nvPr/>
          </p:nvSpPr>
          <p:spPr>
            <a:xfrm>
              <a:off x="6232569" y="2664374"/>
              <a:ext cx="769168" cy="769168"/>
            </a:xfrm>
            <a:prstGeom prst="ellipse">
              <a:avLst/>
            </a:prstGeom>
            <a:gradFill flip="none" rotWithShape="1">
              <a:gsLst>
                <a:gs pos="0">
                  <a:srgbClr val="0070C0"/>
                </a:gs>
                <a:gs pos="100000">
                  <a:srgbClr val="00B0F0"/>
                </a:gs>
              </a:gsLst>
              <a:lin ang="0" scaled="1"/>
              <a:tileRect/>
            </a:gradFill>
            <a:ln w="3175">
              <a:solidFill>
                <a:schemeClr val="bg1"/>
              </a:solidFill>
            </a:ln>
            <a:effectLst>
              <a:outerShdw blurRad="88900" dist="63500" dir="5400000" sx="99000" sy="99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nvGrpSpPr>
            <p:cNvPr id="25" name="Group 52"/>
            <p:cNvGrpSpPr/>
            <p:nvPr/>
          </p:nvGrpSpPr>
          <p:grpSpPr>
            <a:xfrm>
              <a:off x="6435304" y="2830831"/>
              <a:ext cx="363699" cy="436255"/>
              <a:chOff x="4051300" y="3109913"/>
              <a:chExt cx="628650" cy="754063"/>
            </a:xfrm>
            <a:solidFill>
              <a:schemeClr val="bg1"/>
            </a:solidFill>
          </p:grpSpPr>
          <p:sp>
            <p:nvSpPr>
              <p:cNvPr id="26" name="Freeform 53"/>
              <p:cNvSpPr>
                <a:spLocks noEditPoints="1"/>
              </p:cNvSpPr>
              <p:nvPr/>
            </p:nvSpPr>
            <p:spPr bwMode="auto">
              <a:xfrm>
                <a:off x="4051300" y="3109913"/>
                <a:ext cx="628650" cy="754063"/>
              </a:xfrm>
              <a:custGeom>
                <a:avLst/>
                <a:gdLst>
                  <a:gd name="T0" fmla="*/ 376 w 396"/>
                  <a:gd name="T1" fmla="*/ 361 h 475"/>
                  <a:gd name="T2" fmla="*/ 287 w 396"/>
                  <a:gd name="T3" fmla="*/ 265 h 475"/>
                  <a:gd name="T4" fmla="*/ 258 w 396"/>
                  <a:gd name="T5" fmla="*/ 133 h 475"/>
                  <a:gd name="T6" fmla="*/ 244 w 396"/>
                  <a:gd name="T7" fmla="*/ 70 h 475"/>
                  <a:gd name="T8" fmla="*/ 237 w 396"/>
                  <a:gd name="T9" fmla="*/ 52 h 475"/>
                  <a:gd name="T10" fmla="*/ 233 w 396"/>
                  <a:gd name="T11" fmla="*/ 39 h 475"/>
                  <a:gd name="T12" fmla="*/ 226 w 396"/>
                  <a:gd name="T13" fmla="*/ 27 h 475"/>
                  <a:gd name="T14" fmla="*/ 220 w 396"/>
                  <a:gd name="T15" fmla="*/ 17 h 475"/>
                  <a:gd name="T16" fmla="*/ 213 w 396"/>
                  <a:gd name="T17" fmla="*/ 10 h 475"/>
                  <a:gd name="T18" fmla="*/ 189 w 396"/>
                  <a:gd name="T19" fmla="*/ 6 h 475"/>
                  <a:gd name="T20" fmla="*/ 182 w 396"/>
                  <a:gd name="T21" fmla="*/ 11 h 475"/>
                  <a:gd name="T22" fmla="*/ 176 w 396"/>
                  <a:gd name="T23" fmla="*/ 18 h 475"/>
                  <a:gd name="T24" fmla="*/ 169 w 396"/>
                  <a:gd name="T25" fmla="*/ 28 h 475"/>
                  <a:gd name="T26" fmla="*/ 164 w 396"/>
                  <a:gd name="T27" fmla="*/ 41 h 475"/>
                  <a:gd name="T28" fmla="*/ 157 w 396"/>
                  <a:gd name="T29" fmla="*/ 55 h 475"/>
                  <a:gd name="T30" fmla="*/ 152 w 396"/>
                  <a:gd name="T31" fmla="*/ 70 h 475"/>
                  <a:gd name="T32" fmla="*/ 139 w 396"/>
                  <a:gd name="T33" fmla="*/ 144 h 475"/>
                  <a:gd name="T34" fmla="*/ 102 w 396"/>
                  <a:gd name="T35" fmla="*/ 278 h 475"/>
                  <a:gd name="T36" fmla="*/ 19 w 396"/>
                  <a:gd name="T37" fmla="*/ 362 h 475"/>
                  <a:gd name="T38" fmla="*/ 1 w 396"/>
                  <a:gd name="T39" fmla="*/ 438 h 475"/>
                  <a:gd name="T40" fmla="*/ 124 w 396"/>
                  <a:gd name="T41" fmla="*/ 474 h 475"/>
                  <a:gd name="T42" fmla="*/ 258 w 396"/>
                  <a:gd name="T43" fmla="*/ 469 h 475"/>
                  <a:gd name="T44" fmla="*/ 339 w 396"/>
                  <a:gd name="T45" fmla="*/ 461 h 475"/>
                  <a:gd name="T46" fmla="*/ 374 w 396"/>
                  <a:gd name="T47" fmla="*/ 378 h 475"/>
                  <a:gd name="T48" fmla="*/ 328 w 396"/>
                  <a:gd name="T49" fmla="*/ 355 h 475"/>
                  <a:gd name="T50" fmla="*/ 262 w 396"/>
                  <a:gd name="T51" fmla="*/ 259 h 475"/>
                  <a:gd name="T52" fmla="*/ 351 w 396"/>
                  <a:gd name="T53" fmla="*/ 360 h 475"/>
                  <a:gd name="T54" fmla="*/ 168 w 396"/>
                  <a:gd name="T55" fmla="*/ 68 h 475"/>
                  <a:gd name="T56" fmla="*/ 172 w 396"/>
                  <a:gd name="T57" fmla="*/ 55 h 475"/>
                  <a:gd name="T58" fmla="*/ 178 w 396"/>
                  <a:gd name="T59" fmla="*/ 43 h 475"/>
                  <a:gd name="T60" fmla="*/ 182 w 396"/>
                  <a:gd name="T61" fmla="*/ 35 h 475"/>
                  <a:gd name="T62" fmla="*/ 187 w 396"/>
                  <a:gd name="T63" fmla="*/ 26 h 475"/>
                  <a:gd name="T64" fmla="*/ 194 w 396"/>
                  <a:gd name="T65" fmla="*/ 20 h 475"/>
                  <a:gd name="T66" fmla="*/ 203 w 396"/>
                  <a:gd name="T67" fmla="*/ 20 h 475"/>
                  <a:gd name="T68" fmla="*/ 208 w 396"/>
                  <a:gd name="T69" fmla="*/ 25 h 475"/>
                  <a:gd name="T70" fmla="*/ 213 w 396"/>
                  <a:gd name="T71" fmla="*/ 34 h 475"/>
                  <a:gd name="T72" fmla="*/ 218 w 396"/>
                  <a:gd name="T73" fmla="*/ 42 h 475"/>
                  <a:gd name="T74" fmla="*/ 223 w 396"/>
                  <a:gd name="T75" fmla="*/ 55 h 475"/>
                  <a:gd name="T76" fmla="*/ 166 w 396"/>
                  <a:gd name="T77" fmla="*/ 75 h 475"/>
                  <a:gd name="T78" fmla="*/ 243 w 396"/>
                  <a:gd name="T79" fmla="*/ 142 h 475"/>
                  <a:gd name="T80" fmla="*/ 154 w 396"/>
                  <a:gd name="T81" fmla="*/ 132 h 475"/>
                  <a:gd name="T82" fmla="*/ 62 w 396"/>
                  <a:gd name="T83" fmla="*/ 347 h 475"/>
                  <a:gd name="T84" fmla="*/ 129 w 396"/>
                  <a:gd name="T85" fmla="*/ 273 h 475"/>
                  <a:gd name="T86" fmla="*/ 56 w 396"/>
                  <a:gd name="T87" fmla="*/ 364 h 475"/>
                  <a:gd name="T88" fmla="*/ 22 w 396"/>
                  <a:gd name="T89" fmla="*/ 378 h 475"/>
                  <a:gd name="T90" fmla="*/ 27 w 396"/>
                  <a:gd name="T91" fmla="*/ 395 h 475"/>
                  <a:gd name="T92" fmla="*/ 139 w 396"/>
                  <a:gd name="T93" fmla="*/ 436 h 475"/>
                  <a:gd name="T94" fmla="*/ 99 w 396"/>
                  <a:gd name="T95" fmla="*/ 371 h 475"/>
                  <a:gd name="T96" fmla="*/ 62 w 396"/>
                  <a:gd name="T97" fmla="*/ 401 h 475"/>
                  <a:gd name="T98" fmla="*/ 72 w 396"/>
                  <a:gd name="T99" fmla="*/ 436 h 475"/>
                  <a:gd name="T100" fmla="*/ 95 w 396"/>
                  <a:gd name="T101" fmla="*/ 385 h 475"/>
                  <a:gd name="T102" fmla="*/ 72 w 396"/>
                  <a:gd name="T103" fmla="*/ 460 h 475"/>
                  <a:gd name="T104" fmla="*/ 153 w 396"/>
                  <a:gd name="T105" fmla="*/ 448 h 475"/>
                  <a:gd name="T106" fmla="*/ 325 w 396"/>
                  <a:gd name="T107" fmla="*/ 450 h 475"/>
                  <a:gd name="T108" fmla="*/ 294 w 396"/>
                  <a:gd name="T109" fmla="*/ 392 h 475"/>
                  <a:gd name="T110" fmla="*/ 322 w 396"/>
                  <a:gd name="T111" fmla="*/ 416 h 475"/>
                  <a:gd name="T112" fmla="*/ 326 w 396"/>
                  <a:gd name="T113" fmla="*/ 382 h 475"/>
                  <a:gd name="T114" fmla="*/ 290 w 396"/>
                  <a:gd name="T115" fmla="*/ 375 h 475"/>
                  <a:gd name="T116" fmla="*/ 258 w 396"/>
                  <a:gd name="T117" fmla="*/ 292 h 475"/>
                  <a:gd name="T118" fmla="*/ 375 w 396"/>
                  <a:gd name="T119" fmla="*/ 400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96" h="475">
                    <a:moveTo>
                      <a:pt x="396" y="427"/>
                    </a:moveTo>
                    <a:lnTo>
                      <a:pt x="396" y="427"/>
                    </a:lnTo>
                    <a:lnTo>
                      <a:pt x="396" y="411"/>
                    </a:lnTo>
                    <a:lnTo>
                      <a:pt x="395" y="393"/>
                    </a:lnTo>
                    <a:lnTo>
                      <a:pt x="393" y="386"/>
                    </a:lnTo>
                    <a:lnTo>
                      <a:pt x="391" y="378"/>
                    </a:lnTo>
                    <a:lnTo>
                      <a:pt x="387" y="373"/>
                    </a:lnTo>
                    <a:lnTo>
                      <a:pt x="384" y="367"/>
                    </a:lnTo>
                    <a:lnTo>
                      <a:pt x="378" y="362"/>
                    </a:lnTo>
                    <a:lnTo>
                      <a:pt x="376" y="361"/>
                    </a:lnTo>
                    <a:lnTo>
                      <a:pt x="376" y="361"/>
                    </a:lnTo>
                    <a:lnTo>
                      <a:pt x="364" y="353"/>
                    </a:lnTo>
                    <a:lnTo>
                      <a:pt x="352" y="344"/>
                    </a:lnTo>
                    <a:lnTo>
                      <a:pt x="341" y="335"/>
                    </a:lnTo>
                    <a:lnTo>
                      <a:pt x="330" y="324"/>
                    </a:lnTo>
                    <a:lnTo>
                      <a:pt x="320" y="313"/>
                    </a:lnTo>
                    <a:lnTo>
                      <a:pt x="311" y="303"/>
                    </a:lnTo>
                    <a:lnTo>
                      <a:pt x="302" y="290"/>
                    </a:lnTo>
                    <a:lnTo>
                      <a:pt x="294" y="278"/>
                    </a:lnTo>
                    <a:lnTo>
                      <a:pt x="287" y="265"/>
                    </a:lnTo>
                    <a:lnTo>
                      <a:pt x="280" y="251"/>
                    </a:lnTo>
                    <a:lnTo>
                      <a:pt x="274" y="237"/>
                    </a:lnTo>
                    <a:lnTo>
                      <a:pt x="270" y="223"/>
                    </a:lnTo>
                    <a:lnTo>
                      <a:pt x="265" y="207"/>
                    </a:lnTo>
                    <a:lnTo>
                      <a:pt x="262" y="193"/>
                    </a:lnTo>
                    <a:lnTo>
                      <a:pt x="260" y="178"/>
                    </a:lnTo>
                    <a:lnTo>
                      <a:pt x="258" y="162"/>
                    </a:lnTo>
                    <a:lnTo>
                      <a:pt x="258" y="144"/>
                    </a:lnTo>
                    <a:lnTo>
                      <a:pt x="258" y="144"/>
                    </a:lnTo>
                    <a:lnTo>
                      <a:pt x="258" y="133"/>
                    </a:lnTo>
                    <a:lnTo>
                      <a:pt x="256" y="120"/>
                    </a:lnTo>
                    <a:lnTo>
                      <a:pt x="249" y="90"/>
                    </a:lnTo>
                    <a:lnTo>
                      <a:pt x="250" y="90"/>
                    </a:lnTo>
                    <a:lnTo>
                      <a:pt x="245" y="71"/>
                    </a:lnTo>
                    <a:lnTo>
                      <a:pt x="245" y="71"/>
                    </a:lnTo>
                    <a:lnTo>
                      <a:pt x="244" y="70"/>
                    </a:lnTo>
                    <a:lnTo>
                      <a:pt x="244" y="70"/>
                    </a:lnTo>
                    <a:lnTo>
                      <a:pt x="244" y="70"/>
                    </a:lnTo>
                    <a:lnTo>
                      <a:pt x="244" y="70"/>
                    </a:lnTo>
                    <a:lnTo>
                      <a:pt x="244" y="70"/>
                    </a:lnTo>
                    <a:lnTo>
                      <a:pt x="244" y="70"/>
                    </a:lnTo>
                    <a:lnTo>
                      <a:pt x="241" y="64"/>
                    </a:lnTo>
                    <a:lnTo>
                      <a:pt x="241" y="64"/>
                    </a:lnTo>
                    <a:lnTo>
                      <a:pt x="241" y="64"/>
                    </a:lnTo>
                    <a:lnTo>
                      <a:pt x="241" y="64"/>
                    </a:lnTo>
                    <a:lnTo>
                      <a:pt x="239" y="57"/>
                    </a:lnTo>
                    <a:lnTo>
                      <a:pt x="239" y="57"/>
                    </a:lnTo>
                    <a:lnTo>
                      <a:pt x="239" y="57"/>
                    </a:lnTo>
                    <a:lnTo>
                      <a:pt x="239" y="57"/>
                    </a:lnTo>
                    <a:lnTo>
                      <a:pt x="237" y="52"/>
                    </a:lnTo>
                    <a:lnTo>
                      <a:pt x="237" y="52"/>
                    </a:lnTo>
                    <a:lnTo>
                      <a:pt x="237" y="51"/>
                    </a:lnTo>
                    <a:lnTo>
                      <a:pt x="237" y="51"/>
                    </a:lnTo>
                    <a:lnTo>
                      <a:pt x="235" y="47"/>
                    </a:lnTo>
                    <a:lnTo>
                      <a:pt x="235" y="47"/>
                    </a:lnTo>
                    <a:lnTo>
                      <a:pt x="235" y="44"/>
                    </a:lnTo>
                    <a:lnTo>
                      <a:pt x="235" y="44"/>
                    </a:lnTo>
                    <a:lnTo>
                      <a:pt x="233" y="41"/>
                    </a:lnTo>
                    <a:lnTo>
                      <a:pt x="233" y="41"/>
                    </a:lnTo>
                    <a:lnTo>
                      <a:pt x="233" y="39"/>
                    </a:lnTo>
                    <a:lnTo>
                      <a:pt x="233" y="39"/>
                    </a:lnTo>
                    <a:lnTo>
                      <a:pt x="231" y="36"/>
                    </a:lnTo>
                    <a:lnTo>
                      <a:pt x="231" y="36"/>
                    </a:lnTo>
                    <a:lnTo>
                      <a:pt x="230" y="34"/>
                    </a:lnTo>
                    <a:lnTo>
                      <a:pt x="230" y="34"/>
                    </a:lnTo>
                    <a:lnTo>
                      <a:pt x="229" y="31"/>
                    </a:lnTo>
                    <a:lnTo>
                      <a:pt x="229" y="31"/>
                    </a:lnTo>
                    <a:lnTo>
                      <a:pt x="227" y="29"/>
                    </a:lnTo>
                    <a:lnTo>
                      <a:pt x="227" y="29"/>
                    </a:lnTo>
                    <a:lnTo>
                      <a:pt x="226" y="27"/>
                    </a:lnTo>
                    <a:lnTo>
                      <a:pt x="226" y="27"/>
                    </a:lnTo>
                    <a:lnTo>
                      <a:pt x="225" y="25"/>
                    </a:lnTo>
                    <a:lnTo>
                      <a:pt x="225" y="25"/>
                    </a:lnTo>
                    <a:lnTo>
                      <a:pt x="223" y="23"/>
                    </a:lnTo>
                    <a:lnTo>
                      <a:pt x="223" y="23"/>
                    </a:lnTo>
                    <a:lnTo>
                      <a:pt x="222" y="21"/>
                    </a:lnTo>
                    <a:lnTo>
                      <a:pt x="222" y="21"/>
                    </a:lnTo>
                    <a:lnTo>
                      <a:pt x="221" y="18"/>
                    </a:lnTo>
                    <a:lnTo>
                      <a:pt x="221" y="18"/>
                    </a:lnTo>
                    <a:lnTo>
                      <a:pt x="220" y="17"/>
                    </a:lnTo>
                    <a:lnTo>
                      <a:pt x="220" y="17"/>
                    </a:lnTo>
                    <a:lnTo>
                      <a:pt x="219" y="15"/>
                    </a:lnTo>
                    <a:lnTo>
                      <a:pt x="219" y="15"/>
                    </a:lnTo>
                    <a:lnTo>
                      <a:pt x="217" y="14"/>
                    </a:lnTo>
                    <a:lnTo>
                      <a:pt x="217" y="14"/>
                    </a:lnTo>
                    <a:lnTo>
                      <a:pt x="216" y="12"/>
                    </a:lnTo>
                    <a:lnTo>
                      <a:pt x="216" y="12"/>
                    </a:lnTo>
                    <a:lnTo>
                      <a:pt x="214" y="11"/>
                    </a:lnTo>
                    <a:lnTo>
                      <a:pt x="214" y="11"/>
                    </a:lnTo>
                    <a:lnTo>
                      <a:pt x="213" y="10"/>
                    </a:lnTo>
                    <a:lnTo>
                      <a:pt x="213" y="10"/>
                    </a:lnTo>
                    <a:lnTo>
                      <a:pt x="211" y="8"/>
                    </a:lnTo>
                    <a:lnTo>
                      <a:pt x="211" y="8"/>
                    </a:lnTo>
                    <a:lnTo>
                      <a:pt x="210" y="8"/>
                    </a:lnTo>
                    <a:lnTo>
                      <a:pt x="210" y="8"/>
                    </a:lnTo>
                    <a:lnTo>
                      <a:pt x="205" y="3"/>
                    </a:lnTo>
                    <a:lnTo>
                      <a:pt x="198" y="0"/>
                    </a:lnTo>
                    <a:lnTo>
                      <a:pt x="192" y="3"/>
                    </a:lnTo>
                    <a:lnTo>
                      <a:pt x="192" y="3"/>
                    </a:lnTo>
                    <a:lnTo>
                      <a:pt x="189" y="6"/>
                    </a:lnTo>
                    <a:lnTo>
                      <a:pt x="189" y="6"/>
                    </a:lnTo>
                    <a:lnTo>
                      <a:pt x="187" y="7"/>
                    </a:lnTo>
                    <a:lnTo>
                      <a:pt x="187" y="7"/>
                    </a:lnTo>
                    <a:lnTo>
                      <a:pt x="185" y="8"/>
                    </a:lnTo>
                    <a:lnTo>
                      <a:pt x="185" y="8"/>
                    </a:lnTo>
                    <a:lnTo>
                      <a:pt x="184" y="9"/>
                    </a:lnTo>
                    <a:lnTo>
                      <a:pt x="184" y="9"/>
                    </a:lnTo>
                    <a:lnTo>
                      <a:pt x="183" y="10"/>
                    </a:lnTo>
                    <a:lnTo>
                      <a:pt x="183" y="10"/>
                    </a:lnTo>
                    <a:lnTo>
                      <a:pt x="182" y="11"/>
                    </a:lnTo>
                    <a:lnTo>
                      <a:pt x="182" y="11"/>
                    </a:lnTo>
                    <a:lnTo>
                      <a:pt x="181" y="12"/>
                    </a:lnTo>
                    <a:lnTo>
                      <a:pt x="181" y="12"/>
                    </a:lnTo>
                    <a:lnTo>
                      <a:pt x="179" y="14"/>
                    </a:lnTo>
                    <a:lnTo>
                      <a:pt x="179" y="14"/>
                    </a:lnTo>
                    <a:lnTo>
                      <a:pt x="178" y="15"/>
                    </a:lnTo>
                    <a:lnTo>
                      <a:pt x="178" y="15"/>
                    </a:lnTo>
                    <a:lnTo>
                      <a:pt x="177" y="17"/>
                    </a:lnTo>
                    <a:lnTo>
                      <a:pt x="177" y="17"/>
                    </a:lnTo>
                    <a:lnTo>
                      <a:pt x="176" y="18"/>
                    </a:lnTo>
                    <a:lnTo>
                      <a:pt x="176" y="18"/>
                    </a:lnTo>
                    <a:lnTo>
                      <a:pt x="175" y="21"/>
                    </a:lnTo>
                    <a:lnTo>
                      <a:pt x="175" y="21"/>
                    </a:lnTo>
                    <a:lnTo>
                      <a:pt x="172" y="23"/>
                    </a:lnTo>
                    <a:lnTo>
                      <a:pt x="172" y="23"/>
                    </a:lnTo>
                    <a:lnTo>
                      <a:pt x="171" y="25"/>
                    </a:lnTo>
                    <a:lnTo>
                      <a:pt x="171" y="25"/>
                    </a:lnTo>
                    <a:lnTo>
                      <a:pt x="170" y="27"/>
                    </a:lnTo>
                    <a:lnTo>
                      <a:pt x="170" y="27"/>
                    </a:lnTo>
                    <a:lnTo>
                      <a:pt x="169" y="28"/>
                    </a:lnTo>
                    <a:lnTo>
                      <a:pt x="169" y="28"/>
                    </a:lnTo>
                    <a:lnTo>
                      <a:pt x="168" y="31"/>
                    </a:lnTo>
                    <a:lnTo>
                      <a:pt x="168" y="31"/>
                    </a:lnTo>
                    <a:lnTo>
                      <a:pt x="167" y="34"/>
                    </a:lnTo>
                    <a:lnTo>
                      <a:pt x="167" y="34"/>
                    </a:lnTo>
                    <a:lnTo>
                      <a:pt x="166" y="36"/>
                    </a:lnTo>
                    <a:lnTo>
                      <a:pt x="166" y="36"/>
                    </a:lnTo>
                    <a:lnTo>
                      <a:pt x="165" y="38"/>
                    </a:lnTo>
                    <a:lnTo>
                      <a:pt x="165" y="38"/>
                    </a:lnTo>
                    <a:lnTo>
                      <a:pt x="164" y="41"/>
                    </a:lnTo>
                    <a:lnTo>
                      <a:pt x="164" y="41"/>
                    </a:lnTo>
                    <a:lnTo>
                      <a:pt x="163" y="43"/>
                    </a:lnTo>
                    <a:lnTo>
                      <a:pt x="163" y="43"/>
                    </a:lnTo>
                    <a:lnTo>
                      <a:pt x="160" y="47"/>
                    </a:lnTo>
                    <a:lnTo>
                      <a:pt x="160" y="47"/>
                    </a:lnTo>
                    <a:lnTo>
                      <a:pt x="159" y="49"/>
                    </a:lnTo>
                    <a:lnTo>
                      <a:pt x="159" y="49"/>
                    </a:lnTo>
                    <a:lnTo>
                      <a:pt x="158" y="52"/>
                    </a:lnTo>
                    <a:lnTo>
                      <a:pt x="158" y="52"/>
                    </a:lnTo>
                    <a:lnTo>
                      <a:pt x="157" y="55"/>
                    </a:lnTo>
                    <a:lnTo>
                      <a:pt x="157" y="55"/>
                    </a:lnTo>
                    <a:lnTo>
                      <a:pt x="156" y="58"/>
                    </a:lnTo>
                    <a:lnTo>
                      <a:pt x="156" y="58"/>
                    </a:lnTo>
                    <a:lnTo>
                      <a:pt x="155" y="62"/>
                    </a:lnTo>
                    <a:lnTo>
                      <a:pt x="155" y="62"/>
                    </a:lnTo>
                    <a:lnTo>
                      <a:pt x="154" y="64"/>
                    </a:lnTo>
                    <a:lnTo>
                      <a:pt x="154" y="64"/>
                    </a:lnTo>
                    <a:lnTo>
                      <a:pt x="153" y="69"/>
                    </a:lnTo>
                    <a:lnTo>
                      <a:pt x="153" y="69"/>
                    </a:lnTo>
                    <a:lnTo>
                      <a:pt x="152" y="70"/>
                    </a:lnTo>
                    <a:lnTo>
                      <a:pt x="152" y="70"/>
                    </a:lnTo>
                    <a:lnTo>
                      <a:pt x="152" y="71"/>
                    </a:lnTo>
                    <a:lnTo>
                      <a:pt x="152" y="71"/>
                    </a:lnTo>
                    <a:lnTo>
                      <a:pt x="152" y="71"/>
                    </a:lnTo>
                    <a:lnTo>
                      <a:pt x="146" y="90"/>
                    </a:lnTo>
                    <a:lnTo>
                      <a:pt x="148" y="90"/>
                    </a:lnTo>
                    <a:lnTo>
                      <a:pt x="148" y="90"/>
                    </a:lnTo>
                    <a:lnTo>
                      <a:pt x="141" y="120"/>
                    </a:lnTo>
                    <a:lnTo>
                      <a:pt x="139" y="133"/>
                    </a:lnTo>
                    <a:lnTo>
                      <a:pt x="139" y="144"/>
                    </a:lnTo>
                    <a:lnTo>
                      <a:pt x="139" y="162"/>
                    </a:lnTo>
                    <a:lnTo>
                      <a:pt x="139" y="162"/>
                    </a:lnTo>
                    <a:lnTo>
                      <a:pt x="137" y="178"/>
                    </a:lnTo>
                    <a:lnTo>
                      <a:pt x="135" y="193"/>
                    </a:lnTo>
                    <a:lnTo>
                      <a:pt x="131" y="209"/>
                    </a:lnTo>
                    <a:lnTo>
                      <a:pt x="127" y="223"/>
                    </a:lnTo>
                    <a:lnTo>
                      <a:pt x="122" y="237"/>
                    </a:lnTo>
                    <a:lnTo>
                      <a:pt x="116" y="251"/>
                    </a:lnTo>
                    <a:lnTo>
                      <a:pt x="110" y="265"/>
                    </a:lnTo>
                    <a:lnTo>
                      <a:pt x="102" y="278"/>
                    </a:lnTo>
                    <a:lnTo>
                      <a:pt x="95" y="290"/>
                    </a:lnTo>
                    <a:lnTo>
                      <a:pt x="86" y="303"/>
                    </a:lnTo>
                    <a:lnTo>
                      <a:pt x="76" y="313"/>
                    </a:lnTo>
                    <a:lnTo>
                      <a:pt x="67" y="324"/>
                    </a:lnTo>
                    <a:lnTo>
                      <a:pt x="56" y="335"/>
                    </a:lnTo>
                    <a:lnTo>
                      <a:pt x="44" y="344"/>
                    </a:lnTo>
                    <a:lnTo>
                      <a:pt x="32" y="353"/>
                    </a:lnTo>
                    <a:lnTo>
                      <a:pt x="20" y="361"/>
                    </a:lnTo>
                    <a:lnTo>
                      <a:pt x="19" y="362"/>
                    </a:lnTo>
                    <a:lnTo>
                      <a:pt x="19" y="362"/>
                    </a:lnTo>
                    <a:lnTo>
                      <a:pt x="13" y="367"/>
                    </a:lnTo>
                    <a:lnTo>
                      <a:pt x="13" y="367"/>
                    </a:lnTo>
                    <a:lnTo>
                      <a:pt x="8" y="372"/>
                    </a:lnTo>
                    <a:lnTo>
                      <a:pt x="6" y="378"/>
                    </a:lnTo>
                    <a:lnTo>
                      <a:pt x="4" y="386"/>
                    </a:lnTo>
                    <a:lnTo>
                      <a:pt x="2" y="393"/>
                    </a:lnTo>
                    <a:lnTo>
                      <a:pt x="1" y="411"/>
                    </a:lnTo>
                    <a:lnTo>
                      <a:pt x="0" y="426"/>
                    </a:lnTo>
                    <a:lnTo>
                      <a:pt x="0" y="426"/>
                    </a:lnTo>
                    <a:lnTo>
                      <a:pt x="1" y="438"/>
                    </a:lnTo>
                    <a:lnTo>
                      <a:pt x="1" y="444"/>
                    </a:lnTo>
                    <a:lnTo>
                      <a:pt x="2" y="450"/>
                    </a:lnTo>
                    <a:lnTo>
                      <a:pt x="2" y="450"/>
                    </a:lnTo>
                    <a:lnTo>
                      <a:pt x="57" y="450"/>
                    </a:lnTo>
                    <a:lnTo>
                      <a:pt x="57" y="450"/>
                    </a:lnTo>
                    <a:lnTo>
                      <a:pt x="58" y="461"/>
                    </a:lnTo>
                    <a:lnTo>
                      <a:pt x="59" y="474"/>
                    </a:lnTo>
                    <a:lnTo>
                      <a:pt x="72" y="474"/>
                    </a:lnTo>
                    <a:lnTo>
                      <a:pt x="111" y="474"/>
                    </a:lnTo>
                    <a:lnTo>
                      <a:pt x="124" y="474"/>
                    </a:lnTo>
                    <a:lnTo>
                      <a:pt x="125" y="461"/>
                    </a:lnTo>
                    <a:lnTo>
                      <a:pt x="125" y="461"/>
                    </a:lnTo>
                    <a:lnTo>
                      <a:pt x="125" y="450"/>
                    </a:lnTo>
                    <a:lnTo>
                      <a:pt x="138" y="450"/>
                    </a:lnTo>
                    <a:lnTo>
                      <a:pt x="138" y="450"/>
                    </a:lnTo>
                    <a:lnTo>
                      <a:pt x="139" y="469"/>
                    </a:lnTo>
                    <a:lnTo>
                      <a:pt x="140" y="475"/>
                    </a:lnTo>
                    <a:lnTo>
                      <a:pt x="257" y="475"/>
                    </a:lnTo>
                    <a:lnTo>
                      <a:pt x="258" y="469"/>
                    </a:lnTo>
                    <a:lnTo>
                      <a:pt x="258" y="469"/>
                    </a:lnTo>
                    <a:lnTo>
                      <a:pt x="259" y="450"/>
                    </a:lnTo>
                    <a:lnTo>
                      <a:pt x="271" y="450"/>
                    </a:lnTo>
                    <a:lnTo>
                      <a:pt x="271" y="450"/>
                    </a:lnTo>
                    <a:lnTo>
                      <a:pt x="272" y="461"/>
                    </a:lnTo>
                    <a:lnTo>
                      <a:pt x="273" y="474"/>
                    </a:lnTo>
                    <a:lnTo>
                      <a:pt x="286" y="474"/>
                    </a:lnTo>
                    <a:lnTo>
                      <a:pt x="325" y="474"/>
                    </a:lnTo>
                    <a:lnTo>
                      <a:pt x="338" y="474"/>
                    </a:lnTo>
                    <a:lnTo>
                      <a:pt x="339" y="461"/>
                    </a:lnTo>
                    <a:lnTo>
                      <a:pt x="339" y="461"/>
                    </a:lnTo>
                    <a:lnTo>
                      <a:pt x="339" y="450"/>
                    </a:lnTo>
                    <a:lnTo>
                      <a:pt x="395" y="450"/>
                    </a:lnTo>
                    <a:lnTo>
                      <a:pt x="395" y="450"/>
                    </a:lnTo>
                    <a:lnTo>
                      <a:pt x="396" y="444"/>
                    </a:lnTo>
                    <a:lnTo>
                      <a:pt x="396" y="444"/>
                    </a:lnTo>
                    <a:lnTo>
                      <a:pt x="396" y="438"/>
                    </a:lnTo>
                    <a:lnTo>
                      <a:pt x="396" y="427"/>
                    </a:lnTo>
                    <a:lnTo>
                      <a:pt x="396" y="427"/>
                    </a:lnTo>
                    <a:close/>
                    <a:moveTo>
                      <a:pt x="369" y="373"/>
                    </a:moveTo>
                    <a:lnTo>
                      <a:pt x="374" y="378"/>
                    </a:lnTo>
                    <a:lnTo>
                      <a:pt x="374" y="378"/>
                    </a:lnTo>
                    <a:lnTo>
                      <a:pt x="376" y="380"/>
                    </a:lnTo>
                    <a:lnTo>
                      <a:pt x="378" y="384"/>
                    </a:lnTo>
                    <a:lnTo>
                      <a:pt x="376" y="384"/>
                    </a:lnTo>
                    <a:lnTo>
                      <a:pt x="375" y="382"/>
                    </a:lnTo>
                    <a:lnTo>
                      <a:pt x="375" y="382"/>
                    </a:lnTo>
                    <a:lnTo>
                      <a:pt x="362" y="377"/>
                    </a:lnTo>
                    <a:lnTo>
                      <a:pt x="351" y="371"/>
                    </a:lnTo>
                    <a:lnTo>
                      <a:pt x="339" y="363"/>
                    </a:lnTo>
                    <a:lnTo>
                      <a:pt x="328" y="355"/>
                    </a:lnTo>
                    <a:lnTo>
                      <a:pt x="318" y="348"/>
                    </a:lnTo>
                    <a:lnTo>
                      <a:pt x="308" y="339"/>
                    </a:lnTo>
                    <a:lnTo>
                      <a:pt x="300" y="331"/>
                    </a:lnTo>
                    <a:lnTo>
                      <a:pt x="292" y="322"/>
                    </a:lnTo>
                    <a:lnTo>
                      <a:pt x="285" y="312"/>
                    </a:lnTo>
                    <a:lnTo>
                      <a:pt x="279" y="303"/>
                    </a:lnTo>
                    <a:lnTo>
                      <a:pt x="274" y="292"/>
                    </a:lnTo>
                    <a:lnTo>
                      <a:pt x="268" y="281"/>
                    </a:lnTo>
                    <a:lnTo>
                      <a:pt x="265" y="270"/>
                    </a:lnTo>
                    <a:lnTo>
                      <a:pt x="262" y="259"/>
                    </a:lnTo>
                    <a:lnTo>
                      <a:pt x="260" y="249"/>
                    </a:lnTo>
                    <a:lnTo>
                      <a:pt x="259" y="237"/>
                    </a:lnTo>
                    <a:lnTo>
                      <a:pt x="259" y="237"/>
                    </a:lnTo>
                    <a:lnTo>
                      <a:pt x="267" y="257"/>
                    </a:lnTo>
                    <a:lnTo>
                      <a:pt x="278" y="278"/>
                    </a:lnTo>
                    <a:lnTo>
                      <a:pt x="289" y="296"/>
                    </a:lnTo>
                    <a:lnTo>
                      <a:pt x="302" y="314"/>
                    </a:lnTo>
                    <a:lnTo>
                      <a:pt x="317" y="331"/>
                    </a:lnTo>
                    <a:lnTo>
                      <a:pt x="333" y="347"/>
                    </a:lnTo>
                    <a:lnTo>
                      <a:pt x="351" y="360"/>
                    </a:lnTo>
                    <a:lnTo>
                      <a:pt x="369" y="373"/>
                    </a:lnTo>
                    <a:lnTo>
                      <a:pt x="369" y="373"/>
                    </a:lnTo>
                    <a:close/>
                    <a:moveTo>
                      <a:pt x="166" y="75"/>
                    </a:moveTo>
                    <a:lnTo>
                      <a:pt x="166" y="75"/>
                    </a:lnTo>
                    <a:lnTo>
                      <a:pt x="166" y="74"/>
                    </a:lnTo>
                    <a:lnTo>
                      <a:pt x="166" y="74"/>
                    </a:lnTo>
                    <a:lnTo>
                      <a:pt x="167" y="70"/>
                    </a:lnTo>
                    <a:lnTo>
                      <a:pt x="167" y="70"/>
                    </a:lnTo>
                    <a:lnTo>
                      <a:pt x="168" y="68"/>
                    </a:lnTo>
                    <a:lnTo>
                      <a:pt x="168" y="68"/>
                    </a:lnTo>
                    <a:lnTo>
                      <a:pt x="169" y="65"/>
                    </a:lnTo>
                    <a:lnTo>
                      <a:pt x="169" y="65"/>
                    </a:lnTo>
                    <a:lnTo>
                      <a:pt x="170" y="63"/>
                    </a:lnTo>
                    <a:lnTo>
                      <a:pt x="170" y="63"/>
                    </a:lnTo>
                    <a:lnTo>
                      <a:pt x="170" y="61"/>
                    </a:lnTo>
                    <a:lnTo>
                      <a:pt x="170" y="61"/>
                    </a:lnTo>
                    <a:lnTo>
                      <a:pt x="171" y="57"/>
                    </a:lnTo>
                    <a:lnTo>
                      <a:pt x="171" y="57"/>
                    </a:lnTo>
                    <a:lnTo>
                      <a:pt x="172" y="55"/>
                    </a:lnTo>
                    <a:lnTo>
                      <a:pt x="172" y="55"/>
                    </a:lnTo>
                    <a:lnTo>
                      <a:pt x="173" y="53"/>
                    </a:lnTo>
                    <a:lnTo>
                      <a:pt x="173" y="53"/>
                    </a:lnTo>
                    <a:lnTo>
                      <a:pt x="175" y="51"/>
                    </a:lnTo>
                    <a:lnTo>
                      <a:pt x="175" y="51"/>
                    </a:lnTo>
                    <a:lnTo>
                      <a:pt x="176" y="48"/>
                    </a:lnTo>
                    <a:lnTo>
                      <a:pt x="176" y="48"/>
                    </a:lnTo>
                    <a:lnTo>
                      <a:pt x="177" y="47"/>
                    </a:lnTo>
                    <a:lnTo>
                      <a:pt x="177" y="47"/>
                    </a:lnTo>
                    <a:lnTo>
                      <a:pt x="178" y="43"/>
                    </a:lnTo>
                    <a:lnTo>
                      <a:pt x="178" y="43"/>
                    </a:lnTo>
                    <a:lnTo>
                      <a:pt x="178" y="42"/>
                    </a:lnTo>
                    <a:lnTo>
                      <a:pt x="178" y="42"/>
                    </a:lnTo>
                    <a:lnTo>
                      <a:pt x="180" y="39"/>
                    </a:lnTo>
                    <a:lnTo>
                      <a:pt x="180" y="39"/>
                    </a:lnTo>
                    <a:lnTo>
                      <a:pt x="180" y="38"/>
                    </a:lnTo>
                    <a:lnTo>
                      <a:pt x="180" y="38"/>
                    </a:lnTo>
                    <a:lnTo>
                      <a:pt x="182" y="36"/>
                    </a:lnTo>
                    <a:lnTo>
                      <a:pt x="182" y="36"/>
                    </a:lnTo>
                    <a:lnTo>
                      <a:pt x="182" y="35"/>
                    </a:lnTo>
                    <a:lnTo>
                      <a:pt x="182" y="35"/>
                    </a:lnTo>
                    <a:lnTo>
                      <a:pt x="183" y="31"/>
                    </a:lnTo>
                    <a:lnTo>
                      <a:pt x="183" y="31"/>
                    </a:lnTo>
                    <a:lnTo>
                      <a:pt x="184" y="30"/>
                    </a:lnTo>
                    <a:lnTo>
                      <a:pt x="184" y="30"/>
                    </a:lnTo>
                    <a:lnTo>
                      <a:pt x="185" y="28"/>
                    </a:lnTo>
                    <a:lnTo>
                      <a:pt x="185" y="28"/>
                    </a:lnTo>
                    <a:lnTo>
                      <a:pt x="186" y="27"/>
                    </a:lnTo>
                    <a:lnTo>
                      <a:pt x="186" y="27"/>
                    </a:lnTo>
                    <a:lnTo>
                      <a:pt x="187" y="26"/>
                    </a:lnTo>
                    <a:lnTo>
                      <a:pt x="187" y="26"/>
                    </a:lnTo>
                    <a:lnTo>
                      <a:pt x="189" y="25"/>
                    </a:lnTo>
                    <a:lnTo>
                      <a:pt x="189" y="25"/>
                    </a:lnTo>
                    <a:lnTo>
                      <a:pt x="191" y="23"/>
                    </a:lnTo>
                    <a:lnTo>
                      <a:pt x="191" y="23"/>
                    </a:lnTo>
                    <a:lnTo>
                      <a:pt x="191" y="22"/>
                    </a:lnTo>
                    <a:lnTo>
                      <a:pt x="191" y="22"/>
                    </a:lnTo>
                    <a:lnTo>
                      <a:pt x="193" y="21"/>
                    </a:lnTo>
                    <a:lnTo>
                      <a:pt x="193" y="21"/>
                    </a:lnTo>
                    <a:lnTo>
                      <a:pt x="194" y="20"/>
                    </a:lnTo>
                    <a:lnTo>
                      <a:pt x="194" y="20"/>
                    </a:lnTo>
                    <a:lnTo>
                      <a:pt x="195" y="18"/>
                    </a:lnTo>
                    <a:lnTo>
                      <a:pt x="195" y="18"/>
                    </a:lnTo>
                    <a:lnTo>
                      <a:pt x="196" y="17"/>
                    </a:lnTo>
                    <a:lnTo>
                      <a:pt x="196" y="17"/>
                    </a:lnTo>
                    <a:lnTo>
                      <a:pt x="198" y="16"/>
                    </a:lnTo>
                    <a:lnTo>
                      <a:pt x="198" y="16"/>
                    </a:lnTo>
                    <a:lnTo>
                      <a:pt x="200" y="17"/>
                    </a:lnTo>
                    <a:lnTo>
                      <a:pt x="200" y="17"/>
                    </a:lnTo>
                    <a:lnTo>
                      <a:pt x="203" y="20"/>
                    </a:lnTo>
                    <a:lnTo>
                      <a:pt x="203" y="20"/>
                    </a:lnTo>
                    <a:lnTo>
                      <a:pt x="203" y="20"/>
                    </a:lnTo>
                    <a:lnTo>
                      <a:pt x="203" y="20"/>
                    </a:lnTo>
                    <a:lnTo>
                      <a:pt x="205" y="22"/>
                    </a:lnTo>
                    <a:lnTo>
                      <a:pt x="205" y="22"/>
                    </a:lnTo>
                    <a:lnTo>
                      <a:pt x="205" y="22"/>
                    </a:lnTo>
                    <a:lnTo>
                      <a:pt x="205" y="22"/>
                    </a:lnTo>
                    <a:lnTo>
                      <a:pt x="207" y="24"/>
                    </a:lnTo>
                    <a:lnTo>
                      <a:pt x="207" y="24"/>
                    </a:lnTo>
                    <a:lnTo>
                      <a:pt x="208" y="25"/>
                    </a:lnTo>
                    <a:lnTo>
                      <a:pt x="208" y="25"/>
                    </a:lnTo>
                    <a:lnTo>
                      <a:pt x="209" y="27"/>
                    </a:lnTo>
                    <a:lnTo>
                      <a:pt x="209" y="27"/>
                    </a:lnTo>
                    <a:lnTo>
                      <a:pt x="210" y="27"/>
                    </a:lnTo>
                    <a:lnTo>
                      <a:pt x="210" y="27"/>
                    </a:lnTo>
                    <a:lnTo>
                      <a:pt x="211" y="30"/>
                    </a:lnTo>
                    <a:lnTo>
                      <a:pt x="211" y="30"/>
                    </a:lnTo>
                    <a:lnTo>
                      <a:pt x="212" y="30"/>
                    </a:lnTo>
                    <a:lnTo>
                      <a:pt x="212" y="30"/>
                    </a:lnTo>
                    <a:lnTo>
                      <a:pt x="213" y="34"/>
                    </a:lnTo>
                    <a:lnTo>
                      <a:pt x="213" y="34"/>
                    </a:lnTo>
                    <a:lnTo>
                      <a:pt x="214" y="35"/>
                    </a:lnTo>
                    <a:lnTo>
                      <a:pt x="214" y="35"/>
                    </a:lnTo>
                    <a:lnTo>
                      <a:pt x="216" y="37"/>
                    </a:lnTo>
                    <a:lnTo>
                      <a:pt x="216" y="37"/>
                    </a:lnTo>
                    <a:lnTo>
                      <a:pt x="217" y="38"/>
                    </a:lnTo>
                    <a:lnTo>
                      <a:pt x="217" y="38"/>
                    </a:lnTo>
                    <a:lnTo>
                      <a:pt x="218" y="41"/>
                    </a:lnTo>
                    <a:lnTo>
                      <a:pt x="218" y="41"/>
                    </a:lnTo>
                    <a:lnTo>
                      <a:pt x="218" y="42"/>
                    </a:lnTo>
                    <a:lnTo>
                      <a:pt x="218" y="42"/>
                    </a:lnTo>
                    <a:lnTo>
                      <a:pt x="220" y="45"/>
                    </a:lnTo>
                    <a:lnTo>
                      <a:pt x="220" y="45"/>
                    </a:lnTo>
                    <a:lnTo>
                      <a:pt x="220" y="47"/>
                    </a:lnTo>
                    <a:lnTo>
                      <a:pt x="220" y="47"/>
                    </a:lnTo>
                    <a:lnTo>
                      <a:pt x="222" y="50"/>
                    </a:lnTo>
                    <a:lnTo>
                      <a:pt x="222" y="50"/>
                    </a:lnTo>
                    <a:lnTo>
                      <a:pt x="222" y="51"/>
                    </a:lnTo>
                    <a:lnTo>
                      <a:pt x="222" y="51"/>
                    </a:lnTo>
                    <a:lnTo>
                      <a:pt x="223" y="55"/>
                    </a:lnTo>
                    <a:lnTo>
                      <a:pt x="223" y="55"/>
                    </a:lnTo>
                    <a:lnTo>
                      <a:pt x="224" y="55"/>
                    </a:lnTo>
                    <a:lnTo>
                      <a:pt x="224" y="55"/>
                    </a:lnTo>
                    <a:lnTo>
                      <a:pt x="225" y="60"/>
                    </a:lnTo>
                    <a:lnTo>
                      <a:pt x="225" y="60"/>
                    </a:lnTo>
                    <a:lnTo>
                      <a:pt x="225" y="61"/>
                    </a:lnTo>
                    <a:lnTo>
                      <a:pt x="225" y="61"/>
                    </a:lnTo>
                    <a:lnTo>
                      <a:pt x="231" y="76"/>
                    </a:lnTo>
                    <a:lnTo>
                      <a:pt x="166" y="76"/>
                    </a:lnTo>
                    <a:lnTo>
                      <a:pt x="166" y="76"/>
                    </a:lnTo>
                    <a:lnTo>
                      <a:pt x="166" y="75"/>
                    </a:lnTo>
                    <a:lnTo>
                      <a:pt x="166" y="75"/>
                    </a:lnTo>
                    <a:close/>
                    <a:moveTo>
                      <a:pt x="166" y="90"/>
                    </a:moveTo>
                    <a:lnTo>
                      <a:pt x="231" y="90"/>
                    </a:lnTo>
                    <a:lnTo>
                      <a:pt x="235" y="90"/>
                    </a:lnTo>
                    <a:lnTo>
                      <a:pt x="235" y="90"/>
                    </a:lnTo>
                    <a:lnTo>
                      <a:pt x="238" y="105"/>
                    </a:lnTo>
                    <a:lnTo>
                      <a:pt x="241" y="119"/>
                    </a:lnTo>
                    <a:lnTo>
                      <a:pt x="243" y="132"/>
                    </a:lnTo>
                    <a:lnTo>
                      <a:pt x="244" y="142"/>
                    </a:lnTo>
                    <a:lnTo>
                      <a:pt x="243" y="142"/>
                    </a:lnTo>
                    <a:lnTo>
                      <a:pt x="243" y="142"/>
                    </a:lnTo>
                    <a:lnTo>
                      <a:pt x="244" y="163"/>
                    </a:lnTo>
                    <a:lnTo>
                      <a:pt x="244" y="434"/>
                    </a:lnTo>
                    <a:lnTo>
                      <a:pt x="153" y="434"/>
                    </a:lnTo>
                    <a:lnTo>
                      <a:pt x="153" y="163"/>
                    </a:lnTo>
                    <a:lnTo>
                      <a:pt x="153" y="163"/>
                    </a:lnTo>
                    <a:lnTo>
                      <a:pt x="154" y="142"/>
                    </a:lnTo>
                    <a:lnTo>
                      <a:pt x="153" y="142"/>
                    </a:lnTo>
                    <a:lnTo>
                      <a:pt x="153" y="142"/>
                    </a:lnTo>
                    <a:lnTo>
                      <a:pt x="154" y="132"/>
                    </a:lnTo>
                    <a:lnTo>
                      <a:pt x="155" y="119"/>
                    </a:lnTo>
                    <a:lnTo>
                      <a:pt x="158" y="105"/>
                    </a:lnTo>
                    <a:lnTo>
                      <a:pt x="162" y="90"/>
                    </a:lnTo>
                    <a:lnTo>
                      <a:pt x="166" y="90"/>
                    </a:lnTo>
                    <a:close/>
                    <a:moveTo>
                      <a:pt x="22" y="378"/>
                    </a:moveTo>
                    <a:lnTo>
                      <a:pt x="22" y="378"/>
                    </a:lnTo>
                    <a:lnTo>
                      <a:pt x="28" y="373"/>
                    </a:lnTo>
                    <a:lnTo>
                      <a:pt x="28" y="373"/>
                    </a:lnTo>
                    <a:lnTo>
                      <a:pt x="46" y="361"/>
                    </a:lnTo>
                    <a:lnTo>
                      <a:pt x="62" y="347"/>
                    </a:lnTo>
                    <a:lnTo>
                      <a:pt x="78" y="333"/>
                    </a:lnTo>
                    <a:lnTo>
                      <a:pt x="92" y="317"/>
                    </a:lnTo>
                    <a:lnTo>
                      <a:pt x="105" y="298"/>
                    </a:lnTo>
                    <a:lnTo>
                      <a:pt x="117" y="280"/>
                    </a:lnTo>
                    <a:lnTo>
                      <a:pt x="127" y="260"/>
                    </a:lnTo>
                    <a:lnTo>
                      <a:pt x="136" y="241"/>
                    </a:lnTo>
                    <a:lnTo>
                      <a:pt x="136" y="241"/>
                    </a:lnTo>
                    <a:lnTo>
                      <a:pt x="135" y="252"/>
                    </a:lnTo>
                    <a:lnTo>
                      <a:pt x="132" y="263"/>
                    </a:lnTo>
                    <a:lnTo>
                      <a:pt x="129" y="273"/>
                    </a:lnTo>
                    <a:lnTo>
                      <a:pt x="125" y="284"/>
                    </a:lnTo>
                    <a:lnTo>
                      <a:pt x="121" y="295"/>
                    </a:lnTo>
                    <a:lnTo>
                      <a:pt x="115" y="305"/>
                    </a:lnTo>
                    <a:lnTo>
                      <a:pt x="109" y="314"/>
                    </a:lnTo>
                    <a:lnTo>
                      <a:pt x="102" y="323"/>
                    </a:lnTo>
                    <a:lnTo>
                      <a:pt x="95" y="333"/>
                    </a:lnTo>
                    <a:lnTo>
                      <a:pt x="86" y="341"/>
                    </a:lnTo>
                    <a:lnTo>
                      <a:pt x="76" y="349"/>
                    </a:lnTo>
                    <a:lnTo>
                      <a:pt x="67" y="357"/>
                    </a:lnTo>
                    <a:lnTo>
                      <a:pt x="56" y="364"/>
                    </a:lnTo>
                    <a:lnTo>
                      <a:pt x="45" y="371"/>
                    </a:lnTo>
                    <a:lnTo>
                      <a:pt x="33" y="377"/>
                    </a:lnTo>
                    <a:lnTo>
                      <a:pt x="21" y="382"/>
                    </a:lnTo>
                    <a:lnTo>
                      <a:pt x="20" y="384"/>
                    </a:lnTo>
                    <a:lnTo>
                      <a:pt x="20" y="384"/>
                    </a:lnTo>
                    <a:lnTo>
                      <a:pt x="19" y="384"/>
                    </a:lnTo>
                    <a:lnTo>
                      <a:pt x="19" y="384"/>
                    </a:lnTo>
                    <a:lnTo>
                      <a:pt x="20" y="380"/>
                    </a:lnTo>
                    <a:lnTo>
                      <a:pt x="22" y="378"/>
                    </a:lnTo>
                    <a:lnTo>
                      <a:pt x="22" y="378"/>
                    </a:lnTo>
                    <a:close/>
                    <a:moveTo>
                      <a:pt x="15" y="428"/>
                    </a:moveTo>
                    <a:lnTo>
                      <a:pt x="15" y="428"/>
                    </a:lnTo>
                    <a:lnTo>
                      <a:pt x="15" y="418"/>
                    </a:lnTo>
                    <a:lnTo>
                      <a:pt x="16" y="409"/>
                    </a:lnTo>
                    <a:lnTo>
                      <a:pt x="18" y="403"/>
                    </a:lnTo>
                    <a:lnTo>
                      <a:pt x="19" y="401"/>
                    </a:lnTo>
                    <a:lnTo>
                      <a:pt x="21" y="400"/>
                    </a:lnTo>
                    <a:lnTo>
                      <a:pt x="21" y="400"/>
                    </a:lnTo>
                    <a:lnTo>
                      <a:pt x="27" y="395"/>
                    </a:lnTo>
                    <a:lnTo>
                      <a:pt x="27" y="395"/>
                    </a:lnTo>
                    <a:lnTo>
                      <a:pt x="46" y="386"/>
                    </a:lnTo>
                    <a:lnTo>
                      <a:pt x="64" y="375"/>
                    </a:lnTo>
                    <a:lnTo>
                      <a:pt x="82" y="364"/>
                    </a:lnTo>
                    <a:lnTo>
                      <a:pt x="97" y="351"/>
                    </a:lnTo>
                    <a:lnTo>
                      <a:pt x="110" y="337"/>
                    </a:lnTo>
                    <a:lnTo>
                      <a:pt x="121" y="322"/>
                    </a:lnTo>
                    <a:lnTo>
                      <a:pt x="130" y="306"/>
                    </a:lnTo>
                    <a:lnTo>
                      <a:pt x="139" y="290"/>
                    </a:lnTo>
                    <a:lnTo>
                      <a:pt x="139" y="434"/>
                    </a:lnTo>
                    <a:lnTo>
                      <a:pt x="139" y="436"/>
                    </a:lnTo>
                    <a:lnTo>
                      <a:pt x="125" y="436"/>
                    </a:lnTo>
                    <a:lnTo>
                      <a:pt x="125" y="436"/>
                    </a:lnTo>
                    <a:lnTo>
                      <a:pt x="125" y="425"/>
                    </a:lnTo>
                    <a:lnTo>
                      <a:pt x="123" y="413"/>
                    </a:lnTo>
                    <a:lnTo>
                      <a:pt x="121" y="401"/>
                    </a:lnTo>
                    <a:lnTo>
                      <a:pt x="116" y="391"/>
                    </a:lnTo>
                    <a:lnTo>
                      <a:pt x="112" y="382"/>
                    </a:lnTo>
                    <a:lnTo>
                      <a:pt x="106" y="375"/>
                    </a:lnTo>
                    <a:lnTo>
                      <a:pt x="103" y="373"/>
                    </a:lnTo>
                    <a:lnTo>
                      <a:pt x="99" y="371"/>
                    </a:lnTo>
                    <a:lnTo>
                      <a:pt x="96" y="369"/>
                    </a:lnTo>
                    <a:lnTo>
                      <a:pt x="91" y="369"/>
                    </a:lnTo>
                    <a:lnTo>
                      <a:pt x="91" y="369"/>
                    </a:lnTo>
                    <a:lnTo>
                      <a:pt x="87" y="369"/>
                    </a:lnTo>
                    <a:lnTo>
                      <a:pt x="83" y="371"/>
                    </a:lnTo>
                    <a:lnTo>
                      <a:pt x="79" y="373"/>
                    </a:lnTo>
                    <a:lnTo>
                      <a:pt x="76" y="375"/>
                    </a:lnTo>
                    <a:lnTo>
                      <a:pt x="71" y="382"/>
                    </a:lnTo>
                    <a:lnTo>
                      <a:pt x="65" y="391"/>
                    </a:lnTo>
                    <a:lnTo>
                      <a:pt x="62" y="401"/>
                    </a:lnTo>
                    <a:lnTo>
                      <a:pt x="60" y="413"/>
                    </a:lnTo>
                    <a:lnTo>
                      <a:pt x="58" y="425"/>
                    </a:lnTo>
                    <a:lnTo>
                      <a:pt x="57" y="436"/>
                    </a:lnTo>
                    <a:lnTo>
                      <a:pt x="15" y="436"/>
                    </a:lnTo>
                    <a:lnTo>
                      <a:pt x="15" y="436"/>
                    </a:lnTo>
                    <a:lnTo>
                      <a:pt x="15" y="428"/>
                    </a:lnTo>
                    <a:lnTo>
                      <a:pt x="15" y="428"/>
                    </a:lnTo>
                    <a:close/>
                    <a:moveTo>
                      <a:pt x="111" y="436"/>
                    </a:moveTo>
                    <a:lnTo>
                      <a:pt x="72" y="436"/>
                    </a:lnTo>
                    <a:lnTo>
                      <a:pt x="72" y="436"/>
                    </a:lnTo>
                    <a:lnTo>
                      <a:pt x="72" y="426"/>
                    </a:lnTo>
                    <a:lnTo>
                      <a:pt x="74" y="416"/>
                    </a:lnTo>
                    <a:lnTo>
                      <a:pt x="75" y="406"/>
                    </a:lnTo>
                    <a:lnTo>
                      <a:pt x="78" y="399"/>
                    </a:lnTo>
                    <a:lnTo>
                      <a:pt x="81" y="392"/>
                    </a:lnTo>
                    <a:lnTo>
                      <a:pt x="84" y="388"/>
                    </a:lnTo>
                    <a:lnTo>
                      <a:pt x="87" y="385"/>
                    </a:lnTo>
                    <a:lnTo>
                      <a:pt x="91" y="384"/>
                    </a:lnTo>
                    <a:lnTo>
                      <a:pt x="91" y="384"/>
                    </a:lnTo>
                    <a:lnTo>
                      <a:pt x="95" y="385"/>
                    </a:lnTo>
                    <a:lnTo>
                      <a:pt x="99" y="388"/>
                    </a:lnTo>
                    <a:lnTo>
                      <a:pt x="102" y="392"/>
                    </a:lnTo>
                    <a:lnTo>
                      <a:pt x="104" y="399"/>
                    </a:lnTo>
                    <a:lnTo>
                      <a:pt x="108" y="406"/>
                    </a:lnTo>
                    <a:lnTo>
                      <a:pt x="109" y="416"/>
                    </a:lnTo>
                    <a:lnTo>
                      <a:pt x="111" y="426"/>
                    </a:lnTo>
                    <a:lnTo>
                      <a:pt x="111" y="436"/>
                    </a:lnTo>
                    <a:lnTo>
                      <a:pt x="111" y="436"/>
                    </a:lnTo>
                    <a:close/>
                    <a:moveTo>
                      <a:pt x="111" y="460"/>
                    </a:moveTo>
                    <a:lnTo>
                      <a:pt x="72" y="460"/>
                    </a:lnTo>
                    <a:lnTo>
                      <a:pt x="72" y="460"/>
                    </a:lnTo>
                    <a:lnTo>
                      <a:pt x="72" y="450"/>
                    </a:lnTo>
                    <a:lnTo>
                      <a:pt x="111" y="450"/>
                    </a:lnTo>
                    <a:lnTo>
                      <a:pt x="111" y="450"/>
                    </a:lnTo>
                    <a:lnTo>
                      <a:pt x="111" y="460"/>
                    </a:lnTo>
                    <a:lnTo>
                      <a:pt x="111" y="460"/>
                    </a:lnTo>
                    <a:close/>
                    <a:moveTo>
                      <a:pt x="153" y="461"/>
                    </a:moveTo>
                    <a:lnTo>
                      <a:pt x="153" y="461"/>
                    </a:lnTo>
                    <a:lnTo>
                      <a:pt x="152" y="448"/>
                    </a:lnTo>
                    <a:lnTo>
                      <a:pt x="153" y="448"/>
                    </a:lnTo>
                    <a:lnTo>
                      <a:pt x="244" y="448"/>
                    </a:lnTo>
                    <a:lnTo>
                      <a:pt x="245" y="448"/>
                    </a:lnTo>
                    <a:lnTo>
                      <a:pt x="245" y="448"/>
                    </a:lnTo>
                    <a:lnTo>
                      <a:pt x="244" y="461"/>
                    </a:lnTo>
                    <a:lnTo>
                      <a:pt x="153" y="461"/>
                    </a:lnTo>
                    <a:close/>
                    <a:moveTo>
                      <a:pt x="325" y="460"/>
                    </a:moveTo>
                    <a:lnTo>
                      <a:pt x="286" y="460"/>
                    </a:lnTo>
                    <a:lnTo>
                      <a:pt x="286" y="460"/>
                    </a:lnTo>
                    <a:lnTo>
                      <a:pt x="285" y="450"/>
                    </a:lnTo>
                    <a:lnTo>
                      <a:pt x="325" y="450"/>
                    </a:lnTo>
                    <a:lnTo>
                      <a:pt x="325" y="450"/>
                    </a:lnTo>
                    <a:lnTo>
                      <a:pt x="325" y="460"/>
                    </a:lnTo>
                    <a:lnTo>
                      <a:pt x="325" y="460"/>
                    </a:lnTo>
                    <a:close/>
                    <a:moveTo>
                      <a:pt x="286" y="436"/>
                    </a:moveTo>
                    <a:lnTo>
                      <a:pt x="286" y="436"/>
                    </a:lnTo>
                    <a:lnTo>
                      <a:pt x="286" y="426"/>
                    </a:lnTo>
                    <a:lnTo>
                      <a:pt x="288" y="416"/>
                    </a:lnTo>
                    <a:lnTo>
                      <a:pt x="289" y="406"/>
                    </a:lnTo>
                    <a:lnTo>
                      <a:pt x="292" y="399"/>
                    </a:lnTo>
                    <a:lnTo>
                      <a:pt x="294" y="392"/>
                    </a:lnTo>
                    <a:lnTo>
                      <a:pt x="298" y="388"/>
                    </a:lnTo>
                    <a:lnTo>
                      <a:pt x="301" y="385"/>
                    </a:lnTo>
                    <a:lnTo>
                      <a:pt x="305" y="384"/>
                    </a:lnTo>
                    <a:lnTo>
                      <a:pt x="305" y="384"/>
                    </a:lnTo>
                    <a:lnTo>
                      <a:pt x="308" y="385"/>
                    </a:lnTo>
                    <a:lnTo>
                      <a:pt x="313" y="388"/>
                    </a:lnTo>
                    <a:lnTo>
                      <a:pt x="316" y="392"/>
                    </a:lnTo>
                    <a:lnTo>
                      <a:pt x="318" y="399"/>
                    </a:lnTo>
                    <a:lnTo>
                      <a:pt x="320" y="406"/>
                    </a:lnTo>
                    <a:lnTo>
                      <a:pt x="322" y="416"/>
                    </a:lnTo>
                    <a:lnTo>
                      <a:pt x="325" y="426"/>
                    </a:lnTo>
                    <a:lnTo>
                      <a:pt x="325" y="436"/>
                    </a:lnTo>
                    <a:lnTo>
                      <a:pt x="286" y="436"/>
                    </a:lnTo>
                    <a:close/>
                    <a:moveTo>
                      <a:pt x="339" y="436"/>
                    </a:moveTo>
                    <a:lnTo>
                      <a:pt x="339" y="436"/>
                    </a:lnTo>
                    <a:lnTo>
                      <a:pt x="339" y="425"/>
                    </a:lnTo>
                    <a:lnTo>
                      <a:pt x="337" y="413"/>
                    </a:lnTo>
                    <a:lnTo>
                      <a:pt x="334" y="401"/>
                    </a:lnTo>
                    <a:lnTo>
                      <a:pt x="330" y="391"/>
                    </a:lnTo>
                    <a:lnTo>
                      <a:pt x="326" y="382"/>
                    </a:lnTo>
                    <a:lnTo>
                      <a:pt x="320" y="375"/>
                    </a:lnTo>
                    <a:lnTo>
                      <a:pt x="317" y="373"/>
                    </a:lnTo>
                    <a:lnTo>
                      <a:pt x="313" y="371"/>
                    </a:lnTo>
                    <a:lnTo>
                      <a:pt x="310" y="369"/>
                    </a:lnTo>
                    <a:lnTo>
                      <a:pt x="305" y="369"/>
                    </a:lnTo>
                    <a:lnTo>
                      <a:pt x="305" y="369"/>
                    </a:lnTo>
                    <a:lnTo>
                      <a:pt x="301" y="369"/>
                    </a:lnTo>
                    <a:lnTo>
                      <a:pt x="297" y="371"/>
                    </a:lnTo>
                    <a:lnTo>
                      <a:pt x="293" y="373"/>
                    </a:lnTo>
                    <a:lnTo>
                      <a:pt x="290" y="375"/>
                    </a:lnTo>
                    <a:lnTo>
                      <a:pt x="285" y="382"/>
                    </a:lnTo>
                    <a:lnTo>
                      <a:pt x="279" y="391"/>
                    </a:lnTo>
                    <a:lnTo>
                      <a:pt x="276" y="401"/>
                    </a:lnTo>
                    <a:lnTo>
                      <a:pt x="274" y="413"/>
                    </a:lnTo>
                    <a:lnTo>
                      <a:pt x="272" y="425"/>
                    </a:lnTo>
                    <a:lnTo>
                      <a:pt x="271" y="436"/>
                    </a:lnTo>
                    <a:lnTo>
                      <a:pt x="258" y="436"/>
                    </a:lnTo>
                    <a:lnTo>
                      <a:pt x="258" y="434"/>
                    </a:lnTo>
                    <a:lnTo>
                      <a:pt x="258" y="292"/>
                    </a:lnTo>
                    <a:lnTo>
                      <a:pt x="258" y="292"/>
                    </a:lnTo>
                    <a:lnTo>
                      <a:pt x="266" y="308"/>
                    </a:lnTo>
                    <a:lnTo>
                      <a:pt x="276" y="323"/>
                    </a:lnTo>
                    <a:lnTo>
                      <a:pt x="288" y="337"/>
                    </a:lnTo>
                    <a:lnTo>
                      <a:pt x="301" y="351"/>
                    </a:lnTo>
                    <a:lnTo>
                      <a:pt x="316" y="364"/>
                    </a:lnTo>
                    <a:lnTo>
                      <a:pt x="332" y="376"/>
                    </a:lnTo>
                    <a:lnTo>
                      <a:pt x="351" y="386"/>
                    </a:lnTo>
                    <a:lnTo>
                      <a:pt x="370" y="395"/>
                    </a:lnTo>
                    <a:lnTo>
                      <a:pt x="375" y="400"/>
                    </a:lnTo>
                    <a:lnTo>
                      <a:pt x="375" y="400"/>
                    </a:lnTo>
                    <a:lnTo>
                      <a:pt x="379" y="403"/>
                    </a:lnTo>
                    <a:lnTo>
                      <a:pt x="381" y="409"/>
                    </a:lnTo>
                    <a:lnTo>
                      <a:pt x="382" y="418"/>
                    </a:lnTo>
                    <a:lnTo>
                      <a:pt x="382" y="427"/>
                    </a:lnTo>
                    <a:lnTo>
                      <a:pt x="382" y="427"/>
                    </a:lnTo>
                    <a:lnTo>
                      <a:pt x="382" y="436"/>
                    </a:lnTo>
                    <a:lnTo>
                      <a:pt x="339" y="4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27" name="Freeform 54"/>
              <p:cNvSpPr>
                <a:spLocks/>
              </p:cNvSpPr>
              <p:nvPr/>
            </p:nvSpPr>
            <p:spPr bwMode="auto">
              <a:xfrm>
                <a:off x="4313238" y="3270250"/>
                <a:ext cx="106363" cy="34925"/>
              </a:xfrm>
              <a:custGeom>
                <a:avLst/>
                <a:gdLst>
                  <a:gd name="T0" fmla="*/ 13 w 67"/>
                  <a:gd name="T1" fmla="*/ 20 h 22"/>
                  <a:gd name="T2" fmla="*/ 13 w 67"/>
                  <a:gd name="T3" fmla="*/ 20 h 22"/>
                  <a:gd name="T4" fmla="*/ 15 w 67"/>
                  <a:gd name="T5" fmla="*/ 18 h 22"/>
                  <a:gd name="T6" fmla="*/ 20 w 67"/>
                  <a:gd name="T7" fmla="*/ 16 h 22"/>
                  <a:gd name="T8" fmla="*/ 26 w 67"/>
                  <a:gd name="T9" fmla="*/ 15 h 22"/>
                  <a:gd name="T10" fmla="*/ 33 w 67"/>
                  <a:gd name="T11" fmla="*/ 14 h 22"/>
                  <a:gd name="T12" fmla="*/ 33 w 67"/>
                  <a:gd name="T13" fmla="*/ 14 h 22"/>
                  <a:gd name="T14" fmla="*/ 41 w 67"/>
                  <a:gd name="T15" fmla="*/ 15 h 22"/>
                  <a:gd name="T16" fmla="*/ 46 w 67"/>
                  <a:gd name="T17" fmla="*/ 16 h 22"/>
                  <a:gd name="T18" fmla="*/ 52 w 67"/>
                  <a:gd name="T19" fmla="*/ 18 h 22"/>
                  <a:gd name="T20" fmla="*/ 54 w 67"/>
                  <a:gd name="T21" fmla="*/ 20 h 22"/>
                  <a:gd name="T22" fmla="*/ 54 w 67"/>
                  <a:gd name="T23" fmla="*/ 20 h 22"/>
                  <a:gd name="T24" fmla="*/ 57 w 67"/>
                  <a:gd name="T25" fmla="*/ 22 h 22"/>
                  <a:gd name="T26" fmla="*/ 59 w 67"/>
                  <a:gd name="T27" fmla="*/ 22 h 22"/>
                  <a:gd name="T28" fmla="*/ 59 w 67"/>
                  <a:gd name="T29" fmla="*/ 22 h 22"/>
                  <a:gd name="T30" fmla="*/ 62 w 67"/>
                  <a:gd name="T31" fmla="*/ 22 h 22"/>
                  <a:gd name="T32" fmla="*/ 65 w 67"/>
                  <a:gd name="T33" fmla="*/ 20 h 22"/>
                  <a:gd name="T34" fmla="*/ 65 w 67"/>
                  <a:gd name="T35" fmla="*/ 20 h 22"/>
                  <a:gd name="T36" fmla="*/ 66 w 67"/>
                  <a:gd name="T37" fmla="*/ 18 h 22"/>
                  <a:gd name="T38" fmla="*/ 67 w 67"/>
                  <a:gd name="T39" fmla="*/ 16 h 22"/>
                  <a:gd name="T40" fmla="*/ 66 w 67"/>
                  <a:gd name="T41" fmla="*/ 13 h 22"/>
                  <a:gd name="T42" fmla="*/ 65 w 67"/>
                  <a:gd name="T43" fmla="*/ 10 h 22"/>
                  <a:gd name="T44" fmla="*/ 65 w 67"/>
                  <a:gd name="T45" fmla="*/ 10 h 22"/>
                  <a:gd name="T46" fmla="*/ 59 w 67"/>
                  <a:gd name="T47" fmla="*/ 6 h 22"/>
                  <a:gd name="T48" fmla="*/ 52 w 67"/>
                  <a:gd name="T49" fmla="*/ 3 h 22"/>
                  <a:gd name="T50" fmla="*/ 43 w 67"/>
                  <a:gd name="T51" fmla="*/ 1 h 22"/>
                  <a:gd name="T52" fmla="*/ 33 w 67"/>
                  <a:gd name="T53" fmla="*/ 0 h 22"/>
                  <a:gd name="T54" fmla="*/ 33 w 67"/>
                  <a:gd name="T55" fmla="*/ 0 h 22"/>
                  <a:gd name="T56" fmla="*/ 24 w 67"/>
                  <a:gd name="T57" fmla="*/ 1 h 22"/>
                  <a:gd name="T58" fmla="*/ 15 w 67"/>
                  <a:gd name="T59" fmla="*/ 3 h 22"/>
                  <a:gd name="T60" fmla="*/ 7 w 67"/>
                  <a:gd name="T61" fmla="*/ 6 h 22"/>
                  <a:gd name="T62" fmla="*/ 2 w 67"/>
                  <a:gd name="T63" fmla="*/ 10 h 22"/>
                  <a:gd name="T64" fmla="*/ 2 w 67"/>
                  <a:gd name="T65" fmla="*/ 10 h 22"/>
                  <a:gd name="T66" fmla="*/ 1 w 67"/>
                  <a:gd name="T67" fmla="*/ 13 h 22"/>
                  <a:gd name="T68" fmla="*/ 0 w 67"/>
                  <a:gd name="T69" fmla="*/ 16 h 22"/>
                  <a:gd name="T70" fmla="*/ 1 w 67"/>
                  <a:gd name="T71" fmla="*/ 18 h 22"/>
                  <a:gd name="T72" fmla="*/ 2 w 67"/>
                  <a:gd name="T73" fmla="*/ 20 h 22"/>
                  <a:gd name="T74" fmla="*/ 2 w 67"/>
                  <a:gd name="T75" fmla="*/ 20 h 22"/>
                  <a:gd name="T76" fmla="*/ 5 w 67"/>
                  <a:gd name="T77" fmla="*/ 22 h 22"/>
                  <a:gd name="T78" fmla="*/ 7 w 67"/>
                  <a:gd name="T79" fmla="*/ 22 h 22"/>
                  <a:gd name="T80" fmla="*/ 10 w 67"/>
                  <a:gd name="T81" fmla="*/ 21 h 22"/>
                  <a:gd name="T82" fmla="*/ 13 w 67"/>
                  <a:gd name="T83" fmla="*/ 20 h 22"/>
                  <a:gd name="T84" fmla="*/ 13 w 67"/>
                  <a:gd name="T85" fmla="*/ 2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7" h="22">
                    <a:moveTo>
                      <a:pt x="13" y="20"/>
                    </a:moveTo>
                    <a:lnTo>
                      <a:pt x="13" y="20"/>
                    </a:lnTo>
                    <a:lnTo>
                      <a:pt x="15" y="18"/>
                    </a:lnTo>
                    <a:lnTo>
                      <a:pt x="20" y="16"/>
                    </a:lnTo>
                    <a:lnTo>
                      <a:pt x="26" y="15"/>
                    </a:lnTo>
                    <a:lnTo>
                      <a:pt x="33" y="14"/>
                    </a:lnTo>
                    <a:lnTo>
                      <a:pt x="33" y="14"/>
                    </a:lnTo>
                    <a:lnTo>
                      <a:pt x="41" y="15"/>
                    </a:lnTo>
                    <a:lnTo>
                      <a:pt x="46" y="16"/>
                    </a:lnTo>
                    <a:lnTo>
                      <a:pt x="52" y="18"/>
                    </a:lnTo>
                    <a:lnTo>
                      <a:pt x="54" y="20"/>
                    </a:lnTo>
                    <a:lnTo>
                      <a:pt x="54" y="20"/>
                    </a:lnTo>
                    <a:lnTo>
                      <a:pt x="57" y="22"/>
                    </a:lnTo>
                    <a:lnTo>
                      <a:pt x="59" y="22"/>
                    </a:lnTo>
                    <a:lnTo>
                      <a:pt x="59" y="22"/>
                    </a:lnTo>
                    <a:lnTo>
                      <a:pt x="62" y="22"/>
                    </a:lnTo>
                    <a:lnTo>
                      <a:pt x="65" y="20"/>
                    </a:lnTo>
                    <a:lnTo>
                      <a:pt x="65" y="20"/>
                    </a:lnTo>
                    <a:lnTo>
                      <a:pt x="66" y="18"/>
                    </a:lnTo>
                    <a:lnTo>
                      <a:pt x="67" y="16"/>
                    </a:lnTo>
                    <a:lnTo>
                      <a:pt x="66" y="13"/>
                    </a:lnTo>
                    <a:lnTo>
                      <a:pt x="65" y="10"/>
                    </a:lnTo>
                    <a:lnTo>
                      <a:pt x="65" y="10"/>
                    </a:lnTo>
                    <a:lnTo>
                      <a:pt x="59" y="6"/>
                    </a:lnTo>
                    <a:lnTo>
                      <a:pt x="52" y="3"/>
                    </a:lnTo>
                    <a:lnTo>
                      <a:pt x="43" y="1"/>
                    </a:lnTo>
                    <a:lnTo>
                      <a:pt x="33" y="0"/>
                    </a:lnTo>
                    <a:lnTo>
                      <a:pt x="33" y="0"/>
                    </a:lnTo>
                    <a:lnTo>
                      <a:pt x="24" y="1"/>
                    </a:lnTo>
                    <a:lnTo>
                      <a:pt x="15" y="3"/>
                    </a:lnTo>
                    <a:lnTo>
                      <a:pt x="7" y="6"/>
                    </a:lnTo>
                    <a:lnTo>
                      <a:pt x="2" y="10"/>
                    </a:lnTo>
                    <a:lnTo>
                      <a:pt x="2" y="10"/>
                    </a:lnTo>
                    <a:lnTo>
                      <a:pt x="1" y="13"/>
                    </a:lnTo>
                    <a:lnTo>
                      <a:pt x="0" y="16"/>
                    </a:lnTo>
                    <a:lnTo>
                      <a:pt x="1" y="18"/>
                    </a:lnTo>
                    <a:lnTo>
                      <a:pt x="2" y="20"/>
                    </a:lnTo>
                    <a:lnTo>
                      <a:pt x="2" y="20"/>
                    </a:lnTo>
                    <a:lnTo>
                      <a:pt x="5" y="22"/>
                    </a:lnTo>
                    <a:lnTo>
                      <a:pt x="7" y="22"/>
                    </a:lnTo>
                    <a:lnTo>
                      <a:pt x="10" y="21"/>
                    </a:lnTo>
                    <a:lnTo>
                      <a:pt x="13" y="20"/>
                    </a:lnTo>
                    <a:lnTo>
                      <a:pt x="13"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grpSp>
      </p:grpSp>
      <p:grpSp>
        <p:nvGrpSpPr>
          <p:cNvPr id="28" name="Group 106"/>
          <p:cNvGrpSpPr/>
          <p:nvPr/>
        </p:nvGrpSpPr>
        <p:grpSpPr>
          <a:xfrm>
            <a:off x="3621039" y="4728132"/>
            <a:ext cx="769168" cy="769168"/>
            <a:chOff x="4059069" y="5135359"/>
            <a:chExt cx="769168" cy="769168"/>
          </a:xfrm>
        </p:grpSpPr>
        <p:sp>
          <p:nvSpPr>
            <p:cNvPr id="29" name="타원 5"/>
            <p:cNvSpPr/>
            <p:nvPr/>
          </p:nvSpPr>
          <p:spPr>
            <a:xfrm>
              <a:off x="4059069" y="5135359"/>
              <a:ext cx="769168" cy="769168"/>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600">
                <a:solidFill>
                  <a:srgbClr val="7B5A85"/>
                </a:solidFill>
              </a:endParaRPr>
            </a:p>
          </p:txBody>
        </p:sp>
        <p:sp>
          <p:nvSpPr>
            <p:cNvPr id="30" name="Freeform 62"/>
            <p:cNvSpPr>
              <a:spLocks noEditPoints="1"/>
            </p:cNvSpPr>
            <p:nvPr/>
          </p:nvSpPr>
          <p:spPr bwMode="auto">
            <a:xfrm>
              <a:off x="4199810" y="5305490"/>
              <a:ext cx="487687" cy="428907"/>
            </a:xfrm>
            <a:custGeom>
              <a:avLst/>
              <a:gdLst>
                <a:gd name="T0" fmla="*/ 448 w 531"/>
                <a:gd name="T1" fmla="*/ 98 h 467"/>
                <a:gd name="T2" fmla="*/ 461 w 531"/>
                <a:gd name="T3" fmla="*/ 75 h 467"/>
                <a:gd name="T4" fmla="*/ 449 w 531"/>
                <a:gd name="T5" fmla="*/ 72 h 467"/>
                <a:gd name="T6" fmla="*/ 442 w 531"/>
                <a:gd name="T7" fmla="*/ 85 h 467"/>
                <a:gd name="T8" fmla="*/ 430 w 531"/>
                <a:gd name="T9" fmla="*/ 78 h 467"/>
                <a:gd name="T10" fmla="*/ 435 w 531"/>
                <a:gd name="T11" fmla="*/ 67 h 467"/>
                <a:gd name="T12" fmla="*/ 429 w 531"/>
                <a:gd name="T13" fmla="*/ 60 h 467"/>
                <a:gd name="T14" fmla="*/ 286 w 531"/>
                <a:gd name="T15" fmla="*/ 36 h 467"/>
                <a:gd name="T16" fmla="*/ 288 w 531"/>
                <a:gd name="T17" fmla="*/ 15 h 467"/>
                <a:gd name="T18" fmla="*/ 266 w 531"/>
                <a:gd name="T19" fmla="*/ 0 h 467"/>
                <a:gd name="T20" fmla="*/ 247 w 531"/>
                <a:gd name="T21" fmla="*/ 11 h 467"/>
                <a:gd name="T22" fmla="*/ 243 w 531"/>
                <a:gd name="T23" fmla="*/ 31 h 467"/>
                <a:gd name="T24" fmla="*/ 135 w 531"/>
                <a:gd name="T25" fmla="*/ 51 h 467"/>
                <a:gd name="T26" fmla="*/ 97 w 531"/>
                <a:gd name="T27" fmla="*/ 65 h 467"/>
                <a:gd name="T28" fmla="*/ 101 w 531"/>
                <a:gd name="T29" fmla="*/ 78 h 467"/>
                <a:gd name="T30" fmla="*/ 92 w 531"/>
                <a:gd name="T31" fmla="*/ 87 h 467"/>
                <a:gd name="T32" fmla="*/ 84 w 531"/>
                <a:gd name="T33" fmla="*/ 75 h 467"/>
                <a:gd name="T34" fmla="*/ 72 w 531"/>
                <a:gd name="T35" fmla="*/ 72 h 467"/>
                <a:gd name="T36" fmla="*/ 78 w 531"/>
                <a:gd name="T37" fmla="*/ 95 h 467"/>
                <a:gd name="T38" fmla="*/ 0 w 531"/>
                <a:gd name="T39" fmla="*/ 304 h 467"/>
                <a:gd name="T40" fmla="*/ 24 w 531"/>
                <a:gd name="T41" fmla="*/ 328 h 467"/>
                <a:gd name="T42" fmla="*/ 138 w 531"/>
                <a:gd name="T43" fmla="*/ 339 h 467"/>
                <a:gd name="T44" fmla="*/ 173 w 531"/>
                <a:gd name="T45" fmla="*/ 320 h 467"/>
                <a:gd name="T46" fmla="*/ 185 w 531"/>
                <a:gd name="T47" fmla="*/ 300 h 467"/>
                <a:gd name="T48" fmla="*/ 114 w 531"/>
                <a:gd name="T49" fmla="*/ 84 h 467"/>
                <a:gd name="T50" fmla="*/ 178 w 531"/>
                <a:gd name="T51" fmla="*/ 58 h 467"/>
                <a:gd name="T52" fmla="*/ 243 w 531"/>
                <a:gd name="T53" fmla="*/ 233 h 467"/>
                <a:gd name="T54" fmla="*/ 249 w 531"/>
                <a:gd name="T55" fmla="*/ 299 h 467"/>
                <a:gd name="T56" fmla="*/ 248 w 531"/>
                <a:gd name="T57" fmla="*/ 352 h 467"/>
                <a:gd name="T58" fmla="*/ 210 w 531"/>
                <a:gd name="T59" fmla="*/ 385 h 467"/>
                <a:gd name="T60" fmla="*/ 186 w 531"/>
                <a:gd name="T61" fmla="*/ 467 h 467"/>
                <a:gd name="T62" fmla="*/ 327 w 531"/>
                <a:gd name="T63" fmla="*/ 386 h 467"/>
                <a:gd name="T64" fmla="*/ 292 w 531"/>
                <a:gd name="T65" fmla="*/ 371 h 467"/>
                <a:gd name="T66" fmla="*/ 282 w 531"/>
                <a:gd name="T67" fmla="*/ 299 h 467"/>
                <a:gd name="T68" fmla="*/ 289 w 531"/>
                <a:gd name="T69" fmla="*/ 233 h 467"/>
                <a:gd name="T70" fmla="*/ 354 w 531"/>
                <a:gd name="T71" fmla="*/ 58 h 467"/>
                <a:gd name="T72" fmla="*/ 417 w 531"/>
                <a:gd name="T73" fmla="*/ 84 h 467"/>
                <a:gd name="T74" fmla="*/ 346 w 531"/>
                <a:gd name="T75" fmla="*/ 300 h 467"/>
                <a:gd name="T76" fmla="*/ 358 w 531"/>
                <a:gd name="T77" fmla="*/ 320 h 467"/>
                <a:gd name="T78" fmla="*/ 396 w 531"/>
                <a:gd name="T79" fmla="*/ 339 h 467"/>
                <a:gd name="T80" fmla="*/ 507 w 531"/>
                <a:gd name="T81" fmla="*/ 328 h 467"/>
                <a:gd name="T82" fmla="*/ 531 w 531"/>
                <a:gd name="T83" fmla="*/ 303 h 467"/>
                <a:gd name="T84" fmla="*/ 275 w 531"/>
                <a:gd name="T85" fmla="*/ 24 h 467"/>
                <a:gd name="T86" fmla="*/ 266 w 531"/>
                <a:gd name="T87" fmla="*/ 34 h 467"/>
                <a:gd name="T88" fmla="*/ 257 w 531"/>
                <a:gd name="T89" fmla="*/ 21 h 467"/>
                <a:gd name="T90" fmla="*/ 51 w 531"/>
                <a:gd name="T91" fmla="*/ 325 h 467"/>
                <a:gd name="T92" fmla="*/ 166 w 531"/>
                <a:gd name="T93" fmla="*/ 308 h 467"/>
                <a:gd name="T94" fmla="*/ 134 w 531"/>
                <a:gd name="T95" fmla="*/ 325 h 467"/>
                <a:gd name="T96" fmla="*/ 270 w 531"/>
                <a:gd name="T97" fmla="*/ 217 h 467"/>
                <a:gd name="T98" fmla="*/ 275 w 531"/>
                <a:gd name="T99" fmla="*/ 274 h 467"/>
                <a:gd name="T100" fmla="*/ 256 w 531"/>
                <a:gd name="T101" fmla="*/ 274 h 467"/>
                <a:gd name="T102" fmla="*/ 262 w 531"/>
                <a:gd name="T103" fmla="*/ 217 h 467"/>
                <a:gd name="T104" fmla="*/ 331 w 531"/>
                <a:gd name="T105" fmla="*/ 453 h 467"/>
                <a:gd name="T106" fmla="*/ 296 w 531"/>
                <a:gd name="T107" fmla="*/ 391 h 467"/>
                <a:gd name="T108" fmla="*/ 256 w 531"/>
                <a:gd name="T109" fmla="*/ 368 h 467"/>
                <a:gd name="T110" fmla="*/ 268 w 531"/>
                <a:gd name="T111" fmla="*/ 307 h 467"/>
                <a:gd name="T112" fmla="*/ 274 w 531"/>
                <a:gd name="T113" fmla="*/ 368 h 467"/>
                <a:gd name="T114" fmla="*/ 268 w 531"/>
                <a:gd name="T115" fmla="*/ 203 h 467"/>
                <a:gd name="T116" fmla="*/ 268 w 531"/>
                <a:gd name="T117" fmla="*/ 53 h 467"/>
                <a:gd name="T118" fmla="*/ 480 w 531"/>
                <a:gd name="T119" fmla="*/ 325 h 467"/>
                <a:gd name="T120" fmla="*/ 367 w 531"/>
                <a:gd name="T121" fmla="*/ 308 h 467"/>
                <a:gd name="T122" fmla="*/ 480 w 531"/>
                <a:gd name="T123" fmla="*/ 325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31" h="467">
                  <a:moveTo>
                    <a:pt x="531" y="303"/>
                  </a:moveTo>
                  <a:lnTo>
                    <a:pt x="531" y="303"/>
                  </a:lnTo>
                  <a:lnTo>
                    <a:pt x="531" y="300"/>
                  </a:lnTo>
                  <a:lnTo>
                    <a:pt x="530" y="298"/>
                  </a:lnTo>
                  <a:lnTo>
                    <a:pt x="448" y="98"/>
                  </a:lnTo>
                  <a:lnTo>
                    <a:pt x="448" y="98"/>
                  </a:lnTo>
                  <a:lnTo>
                    <a:pt x="453" y="95"/>
                  </a:lnTo>
                  <a:lnTo>
                    <a:pt x="457" y="91"/>
                  </a:lnTo>
                  <a:lnTo>
                    <a:pt x="461" y="84"/>
                  </a:lnTo>
                  <a:lnTo>
                    <a:pt x="462" y="78"/>
                  </a:lnTo>
                  <a:lnTo>
                    <a:pt x="462" y="78"/>
                  </a:lnTo>
                  <a:lnTo>
                    <a:pt x="461" y="75"/>
                  </a:lnTo>
                  <a:lnTo>
                    <a:pt x="459" y="72"/>
                  </a:lnTo>
                  <a:lnTo>
                    <a:pt x="457" y="71"/>
                  </a:lnTo>
                  <a:lnTo>
                    <a:pt x="454" y="70"/>
                  </a:lnTo>
                  <a:lnTo>
                    <a:pt x="454" y="70"/>
                  </a:lnTo>
                  <a:lnTo>
                    <a:pt x="452" y="71"/>
                  </a:lnTo>
                  <a:lnTo>
                    <a:pt x="449" y="72"/>
                  </a:lnTo>
                  <a:lnTo>
                    <a:pt x="448" y="75"/>
                  </a:lnTo>
                  <a:lnTo>
                    <a:pt x="448" y="78"/>
                  </a:lnTo>
                  <a:lnTo>
                    <a:pt x="448" y="78"/>
                  </a:lnTo>
                  <a:lnTo>
                    <a:pt x="446" y="81"/>
                  </a:lnTo>
                  <a:lnTo>
                    <a:pt x="444" y="83"/>
                  </a:lnTo>
                  <a:lnTo>
                    <a:pt x="442" y="85"/>
                  </a:lnTo>
                  <a:lnTo>
                    <a:pt x="439" y="87"/>
                  </a:lnTo>
                  <a:lnTo>
                    <a:pt x="439" y="87"/>
                  </a:lnTo>
                  <a:lnTo>
                    <a:pt x="436" y="85"/>
                  </a:lnTo>
                  <a:lnTo>
                    <a:pt x="434" y="83"/>
                  </a:lnTo>
                  <a:lnTo>
                    <a:pt x="431" y="81"/>
                  </a:lnTo>
                  <a:lnTo>
                    <a:pt x="430" y="78"/>
                  </a:lnTo>
                  <a:lnTo>
                    <a:pt x="430" y="78"/>
                  </a:lnTo>
                  <a:lnTo>
                    <a:pt x="431" y="75"/>
                  </a:lnTo>
                  <a:lnTo>
                    <a:pt x="434" y="72"/>
                  </a:lnTo>
                  <a:lnTo>
                    <a:pt x="434" y="72"/>
                  </a:lnTo>
                  <a:lnTo>
                    <a:pt x="435" y="70"/>
                  </a:lnTo>
                  <a:lnTo>
                    <a:pt x="435" y="67"/>
                  </a:lnTo>
                  <a:lnTo>
                    <a:pt x="435" y="65"/>
                  </a:lnTo>
                  <a:lnTo>
                    <a:pt x="434" y="63"/>
                  </a:lnTo>
                  <a:lnTo>
                    <a:pt x="434" y="63"/>
                  </a:lnTo>
                  <a:lnTo>
                    <a:pt x="431" y="61"/>
                  </a:lnTo>
                  <a:lnTo>
                    <a:pt x="429" y="60"/>
                  </a:lnTo>
                  <a:lnTo>
                    <a:pt x="429" y="60"/>
                  </a:lnTo>
                  <a:lnTo>
                    <a:pt x="396" y="51"/>
                  </a:lnTo>
                  <a:lnTo>
                    <a:pt x="360" y="44"/>
                  </a:lnTo>
                  <a:lnTo>
                    <a:pt x="323" y="41"/>
                  </a:lnTo>
                  <a:lnTo>
                    <a:pt x="283" y="39"/>
                  </a:lnTo>
                  <a:lnTo>
                    <a:pt x="283" y="39"/>
                  </a:lnTo>
                  <a:lnTo>
                    <a:pt x="286" y="36"/>
                  </a:lnTo>
                  <a:lnTo>
                    <a:pt x="288" y="31"/>
                  </a:lnTo>
                  <a:lnTo>
                    <a:pt x="289" y="28"/>
                  </a:lnTo>
                  <a:lnTo>
                    <a:pt x="289" y="24"/>
                  </a:lnTo>
                  <a:lnTo>
                    <a:pt x="289" y="24"/>
                  </a:lnTo>
                  <a:lnTo>
                    <a:pt x="289" y="20"/>
                  </a:lnTo>
                  <a:lnTo>
                    <a:pt x="288" y="15"/>
                  </a:lnTo>
                  <a:lnTo>
                    <a:pt x="286" y="11"/>
                  </a:lnTo>
                  <a:lnTo>
                    <a:pt x="282" y="8"/>
                  </a:lnTo>
                  <a:lnTo>
                    <a:pt x="279" y="4"/>
                  </a:lnTo>
                  <a:lnTo>
                    <a:pt x="275" y="2"/>
                  </a:lnTo>
                  <a:lnTo>
                    <a:pt x="270" y="1"/>
                  </a:lnTo>
                  <a:lnTo>
                    <a:pt x="266" y="0"/>
                  </a:lnTo>
                  <a:lnTo>
                    <a:pt x="266" y="0"/>
                  </a:lnTo>
                  <a:lnTo>
                    <a:pt x="261" y="1"/>
                  </a:lnTo>
                  <a:lnTo>
                    <a:pt x="256" y="2"/>
                  </a:lnTo>
                  <a:lnTo>
                    <a:pt x="253" y="4"/>
                  </a:lnTo>
                  <a:lnTo>
                    <a:pt x="249" y="8"/>
                  </a:lnTo>
                  <a:lnTo>
                    <a:pt x="247" y="11"/>
                  </a:lnTo>
                  <a:lnTo>
                    <a:pt x="245" y="15"/>
                  </a:lnTo>
                  <a:lnTo>
                    <a:pt x="242" y="20"/>
                  </a:lnTo>
                  <a:lnTo>
                    <a:pt x="242" y="24"/>
                  </a:lnTo>
                  <a:lnTo>
                    <a:pt x="242" y="24"/>
                  </a:lnTo>
                  <a:lnTo>
                    <a:pt x="242" y="28"/>
                  </a:lnTo>
                  <a:lnTo>
                    <a:pt x="243" y="31"/>
                  </a:lnTo>
                  <a:lnTo>
                    <a:pt x="246" y="36"/>
                  </a:lnTo>
                  <a:lnTo>
                    <a:pt x="248" y="39"/>
                  </a:lnTo>
                  <a:lnTo>
                    <a:pt x="248" y="39"/>
                  </a:lnTo>
                  <a:lnTo>
                    <a:pt x="209" y="41"/>
                  </a:lnTo>
                  <a:lnTo>
                    <a:pt x="171" y="44"/>
                  </a:lnTo>
                  <a:lnTo>
                    <a:pt x="135" y="51"/>
                  </a:lnTo>
                  <a:lnTo>
                    <a:pt x="102" y="60"/>
                  </a:lnTo>
                  <a:lnTo>
                    <a:pt x="102" y="60"/>
                  </a:lnTo>
                  <a:lnTo>
                    <a:pt x="100" y="61"/>
                  </a:lnTo>
                  <a:lnTo>
                    <a:pt x="98" y="63"/>
                  </a:lnTo>
                  <a:lnTo>
                    <a:pt x="98" y="63"/>
                  </a:lnTo>
                  <a:lnTo>
                    <a:pt x="97" y="65"/>
                  </a:lnTo>
                  <a:lnTo>
                    <a:pt x="97" y="67"/>
                  </a:lnTo>
                  <a:lnTo>
                    <a:pt x="97" y="70"/>
                  </a:lnTo>
                  <a:lnTo>
                    <a:pt x="99" y="72"/>
                  </a:lnTo>
                  <a:lnTo>
                    <a:pt x="99" y="72"/>
                  </a:lnTo>
                  <a:lnTo>
                    <a:pt x="100" y="75"/>
                  </a:lnTo>
                  <a:lnTo>
                    <a:pt x="101" y="78"/>
                  </a:lnTo>
                  <a:lnTo>
                    <a:pt x="101" y="78"/>
                  </a:lnTo>
                  <a:lnTo>
                    <a:pt x="100" y="81"/>
                  </a:lnTo>
                  <a:lnTo>
                    <a:pt x="99" y="83"/>
                  </a:lnTo>
                  <a:lnTo>
                    <a:pt x="95" y="85"/>
                  </a:lnTo>
                  <a:lnTo>
                    <a:pt x="92" y="87"/>
                  </a:lnTo>
                  <a:lnTo>
                    <a:pt x="92" y="87"/>
                  </a:lnTo>
                  <a:lnTo>
                    <a:pt x="89" y="85"/>
                  </a:lnTo>
                  <a:lnTo>
                    <a:pt x="87" y="83"/>
                  </a:lnTo>
                  <a:lnTo>
                    <a:pt x="85" y="81"/>
                  </a:lnTo>
                  <a:lnTo>
                    <a:pt x="85" y="78"/>
                  </a:lnTo>
                  <a:lnTo>
                    <a:pt x="85" y="78"/>
                  </a:lnTo>
                  <a:lnTo>
                    <a:pt x="84" y="75"/>
                  </a:lnTo>
                  <a:lnTo>
                    <a:pt x="83" y="72"/>
                  </a:lnTo>
                  <a:lnTo>
                    <a:pt x="80" y="71"/>
                  </a:lnTo>
                  <a:lnTo>
                    <a:pt x="77" y="70"/>
                  </a:lnTo>
                  <a:lnTo>
                    <a:pt x="77" y="70"/>
                  </a:lnTo>
                  <a:lnTo>
                    <a:pt x="75" y="71"/>
                  </a:lnTo>
                  <a:lnTo>
                    <a:pt x="72" y="72"/>
                  </a:lnTo>
                  <a:lnTo>
                    <a:pt x="71" y="75"/>
                  </a:lnTo>
                  <a:lnTo>
                    <a:pt x="71" y="78"/>
                  </a:lnTo>
                  <a:lnTo>
                    <a:pt x="71" y="78"/>
                  </a:lnTo>
                  <a:lnTo>
                    <a:pt x="71" y="84"/>
                  </a:lnTo>
                  <a:lnTo>
                    <a:pt x="74" y="91"/>
                  </a:lnTo>
                  <a:lnTo>
                    <a:pt x="78" y="95"/>
                  </a:lnTo>
                  <a:lnTo>
                    <a:pt x="84" y="98"/>
                  </a:lnTo>
                  <a:lnTo>
                    <a:pt x="2" y="298"/>
                  </a:lnTo>
                  <a:lnTo>
                    <a:pt x="2" y="298"/>
                  </a:lnTo>
                  <a:lnTo>
                    <a:pt x="2" y="300"/>
                  </a:lnTo>
                  <a:lnTo>
                    <a:pt x="2" y="303"/>
                  </a:lnTo>
                  <a:lnTo>
                    <a:pt x="0" y="304"/>
                  </a:lnTo>
                  <a:lnTo>
                    <a:pt x="0" y="304"/>
                  </a:lnTo>
                  <a:lnTo>
                    <a:pt x="4" y="310"/>
                  </a:lnTo>
                  <a:lnTo>
                    <a:pt x="8" y="314"/>
                  </a:lnTo>
                  <a:lnTo>
                    <a:pt x="12" y="320"/>
                  </a:lnTo>
                  <a:lnTo>
                    <a:pt x="18" y="324"/>
                  </a:lnTo>
                  <a:lnTo>
                    <a:pt x="24" y="328"/>
                  </a:lnTo>
                  <a:lnTo>
                    <a:pt x="32" y="333"/>
                  </a:lnTo>
                  <a:lnTo>
                    <a:pt x="39" y="336"/>
                  </a:lnTo>
                  <a:lnTo>
                    <a:pt x="48" y="339"/>
                  </a:lnTo>
                  <a:lnTo>
                    <a:pt x="50" y="339"/>
                  </a:lnTo>
                  <a:lnTo>
                    <a:pt x="135" y="339"/>
                  </a:lnTo>
                  <a:lnTo>
                    <a:pt x="138" y="339"/>
                  </a:lnTo>
                  <a:lnTo>
                    <a:pt x="138" y="339"/>
                  </a:lnTo>
                  <a:lnTo>
                    <a:pt x="146" y="336"/>
                  </a:lnTo>
                  <a:lnTo>
                    <a:pt x="154" y="333"/>
                  </a:lnTo>
                  <a:lnTo>
                    <a:pt x="161" y="328"/>
                  </a:lnTo>
                  <a:lnTo>
                    <a:pt x="168" y="324"/>
                  </a:lnTo>
                  <a:lnTo>
                    <a:pt x="173" y="320"/>
                  </a:lnTo>
                  <a:lnTo>
                    <a:pt x="179" y="314"/>
                  </a:lnTo>
                  <a:lnTo>
                    <a:pt x="183" y="310"/>
                  </a:lnTo>
                  <a:lnTo>
                    <a:pt x="186" y="304"/>
                  </a:lnTo>
                  <a:lnTo>
                    <a:pt x="185" y="303"/>
                  </a:lnTo>
                  <a:lnTo>
                    <a:pt x="185" y="303"/>
                  </a:lnTo>
                  <a:lnTo>
                    <a:pt x="185" y="300"/>
                  </a:lnTo>
                  <a:lnTo>
                    <a:pt x="184" y="298"/>
                  </a:lnTo>
                  <a:lnTo>
                    <a:pt x="102" y="98"/>
                  </a:lnTo>
                  <a:lnTo>
                    <a:pt x="102" y="98"/>
                  </a:lnTo>
                  <a:lnTo>
                    <a:pt x="107" y="95"/>
                  </a:lnTo>
                  <a:lnTo>
                    <a:pt x="112" y="90"/>
                  </a:lnTo>
                  <a:lnTo>
                    <a:pt x="114" y="84"/>
                  </a:lnTo>
                  <a:lnTo>
                    <a:pt x="115" y="78"/>
                  </a:lnTo>
                  <a:lnTo>
                    <a:pt x="115" y="78"/>
                  </a:lnTo>
                  <a:lnTo>
                    <a:pt x="114" y="70"/>
                  </a:lnTo>
                  <a:lnTo>
                    <a:pt x="114" y="70"/>
                  </a:lnTo>
                  <a:lnTo>
                    <a:pt x="145" y="64"/>
                  </a:lnTo>
                  <a:lnTo>
                    <a:pt x="178" y="58"/>
                  </a:lnTo>
                  <a:lnTo>
                    <a:pt x="212" y="54"/>
                  </a:lnTo>
                  <a:lnTo>
                    <a:pt x="249" y="53"/>
                  </a:lnTo>
                  <a:lnTo>
                    <a:pt x="249" y="211"/>
                  </a:lnTo>
                  <a:lnTo>
                    <a:pt x="249" y="211"/>
                  </a:lnTo>
                  <a:lnTo>
                    <a:pt x="246" y="222"/>
                  </a:lnTo>
                  <a:lnTo>
                    <a:pt x="243" y="233"/>
                  </a:lnTo>
                  <a:lnTo>
                    <a:pt x="241" y="244"/>
                  </a:lnTo>
                  <a:lnTo>
                    <a:pt x="241" y="255"/>
                  </a:lnTo>
                  <a:lnTo>
                    <a:pt x="241" y="267"/>
                  </a:lnTo>
                  <a:lnTo>
                    <a:pt x="243" y="278"/>
                  </a:lnTo>
                  <a:lnTo>
                    <a:pt x="246" y="288"/>
                  </a:lnTo>
                  <a:lnTo>
                    <a:pt x="249" y="299"/>
                  </a:lnTo>
                  <a:lnTo>
                    <a:pt x="249" y="299"/>
                  </a:lnTo>
                  <a:lnTo>
                    <a:pt x="249" y="300"/>
                  </a:lnTo>
                  <a:lnTo>
                    <a:pt x="249" y="341"/>
                  </a:lnTo>
                  <a:lnTo>
                    <a:pt x="249" y="341"/>
                  </a:lnTo>
                  <a:lnTo>
                    <a:pt x="249" y="346"/>
                  </a:lnTo>
                  <a:lnTo>
                    <a:pt x="248" y="352"/>
                  </a:lnTo>
                  <a:lnTo>
                    <a:pt x="246" y="358"/>
                  </a:lnTo>
                  <a:lnTo>
                    <a:pt x="242" y="364"/>
                  </a:lnTo>
                  <a:lnTo>
                    <a:pt x="238" y="371"/>
                  </a:lnTo>
                  <a:lnTo>
                    <a:pt x="230" y="376"/>
                  </a:lnTo>
                  <a:lnTo>
                    <a:pt x="222" y="381"/>
                  </a:lnTo>
                  <a:lnTo>
                    <a:pt x="210" y="385"/>
                  </a:lnTo>
                  <a:lnTo>
                    <a:pt x="206" y="386"/>
                  </a:lnTo>
                  <a:lnTo>
                    <a:pt x="205" y="391"/>
                  </a:lnTo>
                  <a:lnTo>
                    <a:pt x="192" y="391"/>
                  </a:lnTo>
                  <a:lnTo>
                    <a:pt x="192" y="429"/>
                  </a:lnTo>
                  <a:lnTo>
                    <a:pt x="186" y="429"/>
                  </a:lnTo>
                  <a:lnTo>
                    <a:pt x="186" y="467"/>
                  </a:lnTo>
                  <a:lnTo>
                    <a:pt x="345" y="467"/>
                  </a:lnTo>
                  <a:lnTo>
                    <a:pt x="345" y="429"/>
                  </a:lnTo>
                  <a:lnTo>
                    <a:pt x="340" y="429"/>
                  </a:lnTo>
                  <a:lnTo>
                    <a:pt x="340" y="391"/>
                  </a:lnTo>
                  <a:lnTo>
                    <a:pt x="327" y="391"/>
                  </a:lnTo>
                  <a:lnTo>
                    <a:pt x="327" y="386"/>
                  </a:lnTo>
                  <a:lnTo>
                    <a:pt x="321" y="385"/>
                  </a:lnTo>
                  <a:lnTo>
                    <a:pt x="321" y="385"/>
                  </a:lnTo>
                  <a:lnTo>
                    <a:pt x="311" y="382"/>
                  </a:lnTo>
                  <a:lnTo>
                    <a:pt x="304" y="379"/>
                  </a:lnTo>
                  <a:lnTo>
                    <a:pt x="297" y="375"/>
                  </a:lnTo>
                  <a:lnTo>
                    <a:pt x="292" y="371"/>
                  </a:lnTo>
                  <a:lnTo>
                    <a:pt x="288" y="364"/>
                  </a:lnTo>
                  <a:lnTo>
                    <a:pt x="286" y="358"/>
                  </a:lnTo>
                  <a:lnTo>
                    <a:pt x="283" y="350"/>
                  </a:lnTo>
                  <a:lnTo>
                    <a:pt x="282" y="341"/>
                  </a:lnTo>
                  <a:lnTo>
                    <a:pt x="282" y="299"/>
                  </a:lnTo>
                  <a:lnTo>
                    <a:pt x="282" y="299"/>
                  </a:lnTo>
                  <a:lnTo>
                    <a:pt x="286" y="288"/>
                  </a:lnTo>
                  <a:lnTo>
                    <a:pt x="289" y="278"/>
                  </a:lnTo>
                  <a:lnTo>
                    <a:pt x="290" y="266"/>
                  </a:lnTo>
                  <a:lnTo>
                    <a:pt x="290" y="255"/>
                  </a:lnTo>
                  <a:lnTo>
                    <a:pt x="290" y="244"/>
                  </a:lnTo>
                  <a:lnTo>
                    <a:pt x="289" y="233"/>
                  </a:lnTo>
                  <a:lnTo>
                    <a:pt x="286" y="222"/>
                  </a:lnTo>
                  <a:lnTo>
                    <a:pt x="282" y="211"/>
                  </a:lnTo>
                  <a:lnTo>
                    <a:pt x="282" y="53"/>
                  </a:lnTo>
                  <a:lnTo>
                    <a:pt x="282" y="53"/>
                  </a:lnTo>
                  <a:lnTo>
                    <a:pt x="319" y="54"/>
                  </a:lnTo>
                  <a:lnTo>
                    <a:pt x="354" y="58"/>
                  </a:lnTo>
                  <a:lnTo>
                    <a:pt x="387" y="64"/>
                  </a:lnTo>
                  <a:lnTo>
                    <a:pt x="417" y="70"/>
                  </a:lnTo>
                  <a:lnTo>
                    <a:pt x="417" y="70"/>
                  </a:lnTo>
                  <a:lnTo>
                    <a:pt x="416" y="78"/>
                  </a:lnTo>
                  <a:lnTo>
                    <a:pt x="416" y="78"/>
                  </a:lnTo>
                  <a:lnTo>
                    <a:pt x="417" y="84"/>
                  </a:lnTo>
                  <a:lnTo>
                    <a:pt x="421" y="90"/>
                  </a:lnTo>
                  <a:lnTo>
                    <a:pt x="424" y="95"/>
                  </a:lnTo>
                  <a:lnTo>
                    <a:pt x="429" y="98"/>
                  </a:lnTo>
                  <a:lnTo>
                    <a:pt x="347" y="298"/>
                  </a:lnTo>
                  <a:lnTo>
                    <a:pt x="347" y="298"/>
                  </a:lnTo>
                  <a:lnTo>
                    <a:pt x="346" y="300"/>
                  </a:lnTo>
                  <a:lnTo>
                    <a:pt x="347" y="303"/>
                  </a:lnTo>
                  <a:lnTo>
                    <a:pt x="346" y="304"/>
                  </a:lnTo>
                  <a:lnTo>
                    <a:pt x="346" y="304"/>
                  </a:lnTo>
                  <a:lnTo>
                    <a:pt x="349" y="310"/>
                  </a:lnTo>
                  <a:lnTo>
                    <a:pt x="354" y="314"/>
                  </a:lnTo>
                  <a:lnTo>
                    <a:pt x="358" y="320"/>
                  </a:lnTo>
                  <a:lnTo>
                    <a:pt x="363" y="324"/>
                  </a:lnTo>
                  <a:lnTo>
                    <a:pt x="370" y="328"/>
                  </a:lnTo>
                  <a:lnTo>
                    <a:pt x="377" y="333"/>
                  </a:lnTo>
                  <a:lnTo>
                    <a:pt x="385" y="336"/>
                  </a:lnTo>
                  <a:lnTo>
                    <a:pt x="394" y="339"/>
                  </a:lnTo>
                  <a:lnTo>
                    <a:pt x="396" y="339"/>
                  </a:lnTo>
                  <a:lnTo>
                    <a:pt x="481" y="339"/>
                  </a:lnTo>
                  <a:lnTo>
                    <a:pt x="483" y="339"/>
                  </a:lnTo>
                  <a:lnTo>
                    <a:pt x="483" y="339"/>
                  </a:lnTo>
                  <a:lnTo>
                    <a:pt x="492" y="336"/>
                  </a:lnTo>
                  <a:lnTo>
                    <a:pt x="499" y="333"/>
                  </a:lnTo>
                  <a:lnTo>
                    <a:pt x="507" y="328"/>
                  </a:lnTo>
                  <a:lnTo>
                    <a:pt x="513" y="324"/>
                  </a:lnTo>
                  <a:lnTo>
                    <a:pt x="519" y="320"/>
                  </a:lnTo>
                  <a:lnTo>
                    <a:pt x="524" y="314"/>
                  </a:lnTo>
                  <a:lnTo>
                    <a:pt x="527" y="310"/>
                  </a:lnTo>
                  <a:lnTo>
                    <a:pt x="531" y="304"/>
                  </a:lnTo>
                  <a:lnTo>
                    <a:pt x="531" y="303"/>
                  </a:lnTo>
                  <a:close/>
                  <a:moveTo>
                    <a:pt x="266" y="15"/>
                  </a:moveTo>
                  <a:lnTo>
                    <a:pt x="266" y="15"/>
                  </a:lnTo>
                  <a:lnTo>
                    <a:pt x="269" y="15"/>
                  </a:lnTo>
                  <a:lnTo>
                    <a:pt x="273" y="17"/>
                  </a:lnTo>
                  <a:lnTo>
                    <a:pt x="275" y="21"/>
                  </a:lnTo>
                  <a:lnTo>
                    <a:pt x="275" y="24"/>
                  </a:lnTo>
                  <a:lnTo>
                    <a:pt x="275" y="24"/>
                  </a:lnTo>
                  <a:lnTo>
                    <a:pt x="275" y="27"/>
                  </a:lnTo>
                  <a:lnTo>
                    <a:pt x="273" y="30"/>
                  </a:lnTo>
                  <a:lnTo>
                    <a:pt x="269" y="33"/>
                  </a:lnTo>
                  <a:lnTo>
                    <a:pt x="266" y="34"/>
                  </a:lnTo>
                  <a:lnTo>
                    <a:pt x="266" y="34"/>
                  </a:lnTo>
                  <a:lnTo>
                    <a:pt x="262" y="33"/>
                  </a:lnTo>
                  <a:lnTo>
                    <a:pt x="260" y="30"/>
                  </a:lnTo>
                  <a:lnTo>
                    <a:pt x="257" y="27"/>
                  </a:lnTo>
                  <a:lnTo>
                    <a:pt x="256" y="24"/>
                  </a:lnTo>
                  <a:lnTo>
                    <a:pt x="256" y="24"/>
                  </a:lnTo>
                  <a:lnTo>
                    <a:pt x="257" y="21"/>
                  </a:lnTo>
                  <a:lnTo>
                    <a:pt x="260" y="17"/>
                  </a:lnTo>
                  <a:lnTo>
                    <a:pt x="262" y="15"/>
                  </a:lnTo>
                  <a:lnTo>
                    <a:pt x="266" y="15"/>
                  </a:lnTo>
                  <a:lnTo>
                    <a:pt x="266" y="15"/>
                  </a:lnTo>
                  <a:close/>
                  <a:moveTo>
                    <a:pt x="134" y="325"/>
                  </a:moveTo>
                  <a:lnTo>
                    <a:pt x="51" y="325"/>
                  </a:lnTo>
                  <a:lnTo>
                    <a:pt x="51" y="325"/>
                  </a:lnTo>
                  <a:lnTo>
                    <a:pt x="41" y="322"/>
                  </a:lnTo>
                  <a:lnTo>
                    <a:pt x="34" y="318"/>
                  </a:lnTo>
                  <a:lnTo>
                    <a:pt x="26" y="313"/>
                  </a:lnTo>
                  <a:lnTo>
                    <a:pt x="21" y="308"/>
                  </a:lnTo>
                  <a:lnTo>
                    <a:pt x="166" y="308"/>
                  </a:lnTo>
                  <a:lnTo>
                    <a:pt x="166" y="308"/>
                  </a:lnTo>
                  <a:lnTo>
                    <a:pt x="159" y="313"/>
                  </a:lnTo>
                  <a:lnTo>
                    <a:pt x="152" y="318"/>
                  </a:lnTo>
                  <a:lnTo>
                    <a:pt x="144" y="322"/>
                  </a:lnTo>
                  <a:lnTo>
                    <a:pt x="134" y="325"/>
                  </a:lnTo>
                  <a:lnTo>
                    <a:pt x="134" y="325"/>
                  </a:lnTo>
                  <a:close/>
                  <a:moveTo>
                    <a:pt x="19" y="294"/>
                  </a:moveTo>
                  <a:lnTo>
                    <a:pt x="93" y="114"/>
                  </a:lnTo>
                  <a:lnTo>
                    <a:pt x="167" y="294"/>
                  </a:lnTo>
                  <a:lnTo>
                    <a:pt x="19" y="294"/>
                  </a:lnTo>
                  <a:close/>
                  <a:moveTo>
                    <a:pt x="270" y="217"/>
                  </a:moveTo>
                  <a:lnTo>
                    <a:pt x="270" y="217"/>
                  </a:lnTo>
                  <a:lnTo>
                    <a:pt x="273" y="227"/>
                  </a:lnTo>
                  <a:lnTo>
                    <a:pt x="275" y="237"/>
                  </a:lnTo>
                  <a:lnTo>
                    <a:pt x="276" y="245"/>
                  </a:lnTo>
                  <a:lnTo>
                    <a:pt x="276" y="255"/>
                  </a:lnTo>
                  <a:lnTo>
                    <a:pt x="276" y="265"/>
                  </a:lnTo>
                  <a:lnTo>
                    <a:pt x="275" y="274"/>
                  </a:lnTo>
                  <a:lnTo>
                    <a:pt x="273" y="283"/>
                  </a:lnTo>
                  <a:lnTo>
                    <a:pt x="270" y="293"/>
                  </a:lnTo>
                  <a:lnTo>
                    <a:pt x="262" y="293"/>
                  </a:lnTo>
                  <a:lnTo>
                    <a:pt x="262" y="293"/>
                  </a:lnTo>
                  <a:lnTo>
                    <a:pt x="259" y="283"/>
                  </a:lnTo>
                  <a:lnTo>
                    <a:pt x="256" y="274"/>
                  </a:lnTo>
                  <a:lnTo>
                    <a:pt x="255" y="265"/>
                  </a:lnTo>
                  <a:lnTo>
                    <a:pt x="255" y="255"/>
                  </a:lnTo>
                  <a:lnTo>
                    <a:pt x="255" y="245"/>
                  </a:lnTo>
                  <a:lnTo>
                    <a:pt x="256" y="237"/>
                  </a:lnTo>
                  <a:lnTo>
                    <a:pt x="259" y="227"/>
                  </a:lnTo>
                  <a:lnTo>
                    <a:pt x="262" y="217"/>
                  </a:lnTo>
                  <a:lnTo>
                    <a:pt x="270" y="217"/>
                  </a:lnTo>
                  <a:close/>
                  <a:moveTo>
                    <a:pt x="331" y="453"/>
                  </a:moveTo>
                  <a:lnTo>
                    <a:pt x="200" y="453"/>
                  </a:lnTo>
                  <a:lnTo>
                    <a:pt x="200" y="443"/>
                  </a:lnTo>
                  <a:lnTo>
                    <a:pt x="331" y="443"/>
                  </a:lnTo>
                  <a:lnTo>
                    <a:pt x="331" y="453"/>
                  </a:lnTo>
                  <a:close/>
                  <a:moveTo>
                    <a:pt x="207" y="429"/>
                  </a:moveTo>
                  <a:lnTo>
                    <a:pt x="207" y="406"/>
                  </a:lnTo>
                  <a:lnTo>
                    <a:pt x="326" y="406"/>
                  </a:lnTo>
                  <a:lnTo>
                    <a:pt x="326" y="429"/>
                  </a:lnTo>
                  <a:lnTo>
                    <a:pt x="207" y="429"/>
                  </a:lnTo>
                  <a:close/>
                  <a:moveTo>
                    <a:pt x="296" y="391"/>
                  </a:moveTo>
                  <a:lnTo>
                    <a:pt x="235" y="391"/>
                  </a:lnTo>
                  <a:lnTo>
                    <a:pt x="235" y="391"/>
                  </a:lnTo>
                  <a:lnTo>
                    <a:pt x="241" y="386"/>
                  </a:lnTo>
                  <a:lnTo>
                    <a:pt x="248" y="380"/>
                  </a:lnTo>
                  <a:lnTo>
                    <a:pt x="252" y="375"/>
                  </a:lnTo>
                  <a:lnTo>
                    <a:pt x="256" y="368"/>
                  </a:lnTo>
                  <a:lnTo>
                    <a:pt x="260" y="362"/>
                  </a:lnTo>
                  <a:lnTo>
                    <a:pt x="262" y="355"/>
                  </a:lnTo>
                  <a:lnTo>
                    <a:pt x="263" y="348"/>
                  </a:lnTo>
                  <a:lnTo>
                    <a:pt x="263" y="341"/>
                  </a:lnTo>
                  <a:lnTo>
                    <a:pt x="263" y="307"/>
                  </a:lnTo>
                  <a:lnTo>
                    <a:pt x="268" y="307"/>
                  </a:lnTo>
                  <a:lnTo>
                    <a:pt x="268" y="341"/>
                  </a:lnTo>
                  <a:lnTo>
                    <a:pt x="268" y="341"/>
                  </a:lnTo>
                  <a:lnTo>
                    <a:pt x="269" y="348"/>
                  </a:lnTo>
                  <a:lnTo>
                    <a:pt x="269" y="354"/>
                  </a:lnTo>
                  <a:lnTo>
                    <a:pt x="272" y="362"/>
                  </a:lnTo>
                  <a:lnTo>
                    <a:pt x="274" y="368"/>
                  </a:lnTo>
                  <a:lnTo>
                    <a:pt x="278" y="375"/>
                  </a:lnTo>
                  <a:lnTo>
                    <a:pt x="282" y="380"/>
                  </a:lnTo>
                  <a:lnTo>
                    <a:pt x="289" y="386"/>
                  </a:lnTo>
                  <a:lnTo>
                    <a:pt x="296" y="391"/>
                  </a:lnTo>
                  <a:lnTo>
                    <a:pt x="296" y="391"/>
                  </a:lnTo>
                  <a:close/>
                  <a:moveTo>
                    <a:pt x="268" y="203"/>
                  </a:moveTo>
                  <a:lnTo>
                    <a:pt x="263" y="203"/>
                  </a:lnTo>
                  <a:lnTo>
                    <a:pt x="263" y="53"/>
                  </a:lnTo>
                  <a:lnTo>
                    <a:pt x="263" y="53"/>
                  </a:lnTo>
                  <a:lnTo>
                    <a:pt x="266" y="53"/>
                  </a:lnTo>
                  <a:lnTo>
                    <a:pt x="266" y="53"/>
                  </a:lnTo>
                  <a:lnTo>
                    <a:pt x="268" y="53"/>
                  </a:lnTo>
                  <a:lnTo>
                    <a:pt x="268" y="203"/>
                  </a:lnTo>
                  <a:close/>
                  <a:moveTo>
                    <a:pt x="512" y="294"/>
                  </a:moveTo>
                  <a:lnTo>
                    <a:pt x="364" y="294"/>
                  </a:lnTo>
                  <a:lnTo>
                    <a:pt x="439" y="114"/>
                  </a:lnTo>
                  <a:lnTo>
                    <a:pt x="512" y="294"/>
                  </a:lnTo>
                  <a:close/>
                  <a:moveTo>
                    <a:pt x="480" y="325"/>
                  </a:moveTo>
                  <a:lnTo>
                    <a:pt x="397" y="325"/>
                  </a:lnTo>
                  <a:lnTo>
                    <a:pt x="397" y="325"/>
                  </a:lnTo>
                  <a:lnTo>
                    <a:pt x="387" y="322"/>
                  </a:lnTo>
                  <a:lnTo>
                    <a:pt x="380" y="318"/>
                  </a:lnTo>
                  <a:lnTo>
                    <a:pt x="372" y="313"/>
                  </a:lnTo>
                  <a:lnTo>
                    <a:pt x="367" y="308"/>
                  </a:lnTo>
                  <a:lnTo>
                    <a:pt x="511" y="308"/>
                  </a:lnTo>
                  <a:lnTo>
                    <a:pt x="511" y="308"/>
                  </a:lnTo>
                  <a:lnTo>
                    <a:pt x="505" y="313"/>
                  </a:lnTo>
                  <a:lnTo>
                    <a:pt x="497" y="318"/>
                  </a:lnTo>
                  <a:lnTo>
                    <a:pt x="490" y="322"/>
                  </a:lnTo>
                  <a:lnTo>
                    <a:pt x="480" y="325"/>
                  </a:lnTo>
                  <a:lnTo>
                    <a:pt x="480" y="325"/>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ko-KR" altLang="en-US"/>
            </a:p>
          </p:txBody>
        </p:sp>
      </p:grpSp>
      <p:grpSp>
        <p:nvGrpSpPr>
          <p:cNvPr id="31" name="Group 107"/>
          <p:cNvGrpSpPr/>
          <p:nvPr/>
        </p:nvGrpSpPr>
        <p:grpSpPr>
          <a:xfrm>
            <a:off x="5240857" y="3965785"/>
            <a:ext cx="769168" cy="769168"/>
            <a:chOff x="5678887" y="4373012"/>
            <a:chExt cx="769168" cy="769168"/>
          </a:xfrm>
        </p:grpSpPr>
        <p:sp>
          <p:nvSpPr>
            <p:cNvPr id="32" name="타원 7"/>
            <p:cNvSpPr/>
            <p:nvPr/>
          </p:nvSpPr>
          <p:spPr>
            <a:xfrm>
              <a:off x="5678887" y="4373012"/>
              <a:ext cx="769168" cy="769168"/>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600">
                <a:solidFill>
                  <a:srgbClr val="7B5A85"/>
                </a:solidFill>
              </a:endParaRPr>
            </a:p>
          </p:txBody>
        </p:sp>
        <p:grpSp>
          <p:nvGrpSpPr>
            <p:cNvPr id="33" name="Group 79"/>
            <p:cNvGrpSpPr/>
            <p:nvPr/>
          </p:nvGrpSpPr>
          <p:grpSpPr>
            <a:xfrm>
              <a:off x="5848099" y="4553705"/>
              <a:ext cx="430744" cy="407783"/>
              <a:chOff x="2835275" y="3127375"/>
              <a:chExt cx="744538" cy="704850"/>
            </a:xfrm>
            <a:solidFill>
              <a:srgbClr val="C35954"/>
            </a:solidFill>
          </p:grpSpPr>
          <p:sp>
            <p:nvSpPr>
              <p:cNvPr id="34" name="Freeform 80"/>
              <p:cNvSpPr>
                <a:spLocks noEditPoints="1"/>
              </p:cNvSpPr>
              <p:nvPr/>
            </p:nvSpPr>
            <p:spPr bwMode="auto">
              <a:xfrm>
                <a:off x="2835275" y="3324225"/>
                <a:ext cx="504825" cy="508000"/>
              </a:xfrm>
              <a:custGeom>
                <a:avLst/>
                <a:gdLst>
                  <a:gd name="T0" fmla="*/ 284 w 318"/>
                  <a:gd name="T1" fmla="*/ 55 h 320"/>
                  <a:gd name="T2" fmla="*/ 253 w 318"/>
                  <a:gd name="T3" fmla="*/ 61 h 320"/>
                  <a:gd name="T4" fmla="*/ 195 w 318"/>
                  <a:gd name="T5" fmla="*/ 28 h 320"/>
                  <a:gd name="T6" fmla="*/ 185 w 318"/>
                  <a:gd name="T7" fmla="*/ 0 h 320"/>
                  <a:gd name="T8" fmla="*/ 125 w 318"/>
                  <a:gd name="T9" fmla="*/ 27 h 320"/>
                  <a:gd name="T10" fmla="*/ 55 w 318"/>
                  <a:gd name="T11" fmla="*/ 36 h 320"/>
                  <a:gd name="T12" fmla="*/ 57 w 318"/>
                  <a:gd name="T13" fmla="*/ 66 h 320"/>
                  <a:gd name="T14" fmla="*/ 25 w 318"/>
                  <a:gd name="T15" fmla="*/ 120 h 320"/>
                  <a:gd name="T16" fmla="*/ 0 w 318"/>
                  <a:gd name="T17" fmla="*/ 135 h 320"/>
                  <a:gd name="T18" fmla="*/ 20 w 318"/>
                  <a:gd name="T19" fmla="*/ 192 h 320"/>
                  <a:gd name="T20" fmla="*/ 35 w 318"/>
                  <a:gd name="T21" fmla="*/ 264 h 320"/>
                  <a:gd name="T22" fmla="*/ 64 w 318"/>
                  <a:gd name="T23" fmla="*/ 268 h 320"/>
                  <a:gd name="T24" fmla="*/ 116 w 318"/>
                  <a:gd name="T25" fmla="*/ 298 h 320"/>
                  <a:gd name="T26" fmla="*/ 135 w 318"/>
                  <a:gd name="T27" fmla="*/ 320 h 320"/>
                  <a:gd name="T28" fmla="*/ 192 w 318"/>
                  <a:gd name="T29" fmla="*/ 300 h 320"/>
                  <a:gd name="T30" fmla="*/ 263 w 318"/>
                  <a:gd name="T31" fmla="*/ 284 h 320"/>
                  <a:gd name="T32" fmla="*/ 264 w 318"/>
                  <a:gd name="T33" fmla="*/ 255 h 320"/>
                  <a:gd name="T34" fmla="*/ 294 w 318"/>
                  <a:gd name="T35" fmla="*/ 199 h 320"/>
                  <a:gd name="T36" fmla="*/ 318 w 318"/>
                  <a:gd name="T37" fmla="*/ 185 h 320"/>
                  <a:gd name="T38" fmla="*/ 293 w 318"/>
                  <a:gd name="T39" fmla="*/ 126 h 320"/>
                  <a:gd name="T40" fmla="*/ 304 w 318"/>
                  <a:gd name="T41" fmla="*/ 173 h 320"/>
                  <a:gd name="T42" fmla="*/ 283 w 318"/>
                  <a:gd name="T43" fmla="*/ 183 h 320"/>
                  <a:gd name="T44" fmla="*/ 294 w 318"/>
                  <a:gd name="T45" fmla="*/ 218 h 320"/>
                  <a:gd name="T46" fmla="*/ 257 w 318"/>
                  <a:gd name="T47" fmla="*/ 242 h 320"/>
                  <a:gd name="T48" fmla="*/ 244 w 318"/>
                  <a:gd name="T49" fmla="*/ 256 h 320"/>
                  <a:gd name="T50" fmla="*/ 220 w 318"/>
                  <a:gd name="T51" fmla="*/ 293 h 320"/>
                  <a:gd name="T52" fmla="*/ 204 w 318"/>
                  <a:gd name="T53" fmla="*/ 281 h 320"/>
                  <a:gd name="T54" fmla="*/ 180 w 318"/>
                  <a:gd name="T55" fmla="*/ 288 h 320"/>
                  <a:gd name="T56" fmla="*/ 142 w 318"/>
                  <a:gd name="T57" fmla="*/ 290 h 320"/>
                  <a:gd name="T58" fmla="*/ 127 w 318"/>
                  <a:gd name="T59" fmla="*/ 286 h 320"/>
                  <a:gd name="T60" fmla="*/ 101 w 318"/>
                  <a:gd name="T61" fmla="*/ 294 h 320"/>
                  <a:gd name="T62" fmla="*/ 77 w 318"/>
                  <a:gd name="T63" fmla="*/ 260 h 320"/>
                  <a:gd name="T64" fmla="*/ 61 w 318"/>
                  <a:gd name="T65" fmla="*/ 245 h 320"/>
                  <a:gd name="T66" fmla="*/ 27 w 318"/>
                  <a:gd name="T67" fmla="*/ 220 h 320"/>
                  <a:gd name="T68" fmla="*/ 38 w 318"/>
                  <a:gd name="T69" fmla="*/ 204 h 320"/>
                  <a:gd name="T70" fmla="*/ 32 w 318"/>
                  <a:gd name="T71" fmla="*/ 180 h 320"/>
                  <a:gd name="T72" fmla="*/ 33 w 318"/>
                  <a:gd name="T73" fmla="*/ 143 h 320"/>
                  <a:gd name="T74" fmla="*/ 37 w 318"/>
                  <a:gd name="T75" fmla="*/ 129 h 320"/>
                  <a:gd name="T76" fmla="*/ 25 w 318"/>
                  <a:gd name="T77" fmla="*/ 102 h 320"/>
                  <a:gd name="T78" fmla="*/ 65 w 318"/>
                  <a:gd name="T79" fmla="*/ 79 h 320"/>
                  <a:gd name="T80" fmla="*/ 80 w 318"/>
                  <a:gd name="T81" fmla="*/ 65 h 320"/>
                  <a:gd name="T82" fmla="*/ 114 w 318"/>
                  <a:gd name="T83" fmla="*/ 45 h 320"/>
                  <a:gd name="T84" fmla="*/ 133 w 318"/>
                  <a:gd name="T85" fmla="*/ 40 h 320"/>
                  <a:gd name="T86" fmla="*/ 173 w 318"/>
                  <a:gd name="T87" fmla="*/ 14 h 320"/>
                  <a:gd name="T88" fmla="*/ 182 w 318"/>
                  <a:gd name="T89" fmla="*/ 40 h 320"/>
                  <a:gd name="T90" fmla="*/ 218 w 318"/>
                  <a:gd name="T91" fmla="*/ 25 h 320"/>
                  <a:gd name="T92" fmla="*/ 240 w 318"/>
                  <a:gd name="T93" fmla="*/ 68 h 320"/>
                  <a:gd name="T94" fmla="*/ 253 w 318"/>
                  <a:gd name="T95" fmla="*/ 80 h 320"/>
                  <a:gd name="T96" fmla="*/ 274 w 318"/>
                  <a:gd name="T97" fmla="*/ 115 h 320"/>
                  <a:gd name="T98" fmla="*/ 281 w 318"/>
                  <a:gd name="T99" fmla="*/ 134 h 320"/>
                  <a:gd name="T100" fmla="*/ 304 w 318"/>
                  <a:gd name="T101" fmla="*/ 173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18" h="320">
                    <a:moveTo>
                      <a:pt x="290" y="119"/>
                    </a:moveTo>
                    <a:lnTo>
                      <a:pt x="310" y="102"/>
                    </a:lnTo>
                    <a:lnTo>
                      <a:pt x="284" y="55"/>
                    </a:lnTo>
                    <a:lnTo>
                      <a:pt x="257" y="64"/>
                    </a:lnTo>
                    <a:lnTo>
                      <a:pt x="257" y="64"/>
                    </a:lnTo>
                    <a:lnTo>
                      <a:pt x="253" y="61"/>
                    </a:lnTo>
                    <a:lnTo>
                      <a:pt x="260" y="34"/>
                    </a:lnTo>
                    <a:lnTo>
                      <a:pt x="215" y="8"/>
                    </a:lnTo>
                    <a:lnTo>
                      <a:pt x="195" y="28"/>
                    </a:lnTo>
                    <a:lnTo>
                      <a:pt x="195" y="28"/>
                    </a:lnTo>
                    <a:lnTo>
                      <a:pt x="190" y="27"/>
                    </a:lnTo>
                    <a:lnTo>
                      <a:pt x="185" y="0"/>
                    </a:lnTo>
                    <a:lnTo>
                      <a:pt x="131" y="0"/>
                    </a:lnTo>
                    <a:lnTo>
                      <a:pt x="125" y="27"/>
                    </a:lnTo>
                    <a:lnTo>
                      <a:pt x="125" y="27"/>
                    </a:lnTo>
                    <a:lnTo>
                      <a:pt x="119" y="29"/>
                    </a:lnTo>
                    <a:lnTo>
                      <a:pt x="101" y="9"/>
                    </a:lnTo>
                    <a:lnTo>
                      <a:pt x="55" y="36"/>
                    </a:lnTo>
                    <a:lnTo>
                      <a:pt x="62" y="61"/>
                    </a:lnTo>
                    <a:lnTo>
                      <a:pt x="62" y="61"/>
                    </a:lnTo>
                    <a:lnTo>
                      <a:pt x="57" y="66"/>
                    </a:lnTo>
                    <a:lnTo>
                      <a:pt x="33" y="58"/>
                    </a:lnTo>
                    <a:lnTo>
                      <a:pt x="7" y="105"/>
                    </a:lnTo>
                    <a:lnTo>
                      <a:pt x="25" y="120"/>
                    </a:lnTo>
                    <a:lnTo>
                      <a:pt x="25" y="120"/>
                    </a:lnTo>
                    <a:lnTo>
                      <a:pt x="21" y="131"/>
                    </a:lnTo>
                    <a:lnTo>
                      <a:pt x="0" y="135"/>
                    </a:lnTo>
                    <a:lnTo>
                      <a:pt x="0" y="188"/>
                    </a:lnTo>
                    <a:lnTo>
                      <a:pt x="20" y="192"/>
                    </a:lnTo>
                    <a:lnTo>
                      <a:pt x="20" y="192"/>
                    </a:lnTo>
                    <a:lnTo>
                      <a:pt x="24" y="205"/>
                    </a:lnTo>
                    <a:lnTo>
                      <a:pt x="8" y="218"/>
                    </a:lnTo>
                    <a:lnTo>
                      <a:pt x="35" y="264"/>
                    </a:lnTo>
                    <a:lnTo>
                      <a:pt x="54" y="258"/>
                    </a:lnTo>
                    <a:lnTo>
                      <a:pt x="54" y="258"/>
                    </a:lnTo>
                    <a:lnTo>
                      <a:pt x="64" y="268"/>
                    </a:lnTo>
                    <a:lnTo>
                      <a:pt x="58" y="285"/>
                    </a:lnTo>
                    <a:lnTo>
                      <a:pt x="104" y="312"/>
                    </a:lnTo>
                    <a:lnTo>
                      <a:pt x="116" y="298"/>
                    </a:lnTo>
                    <a:lnTo>
                      <a:pt x="116" y="298"/>
                    </a:lnTo>
                    <a:lnTo>
                      <a:pt x="131" y="301"/>
                    </a:lnTo>
                    <a:lnTo>
                      <a:pt x="135" y="320"/>
                    </a:lnTo>
                    <a:lnTo>
                      <a:pt x="188" y="320"/>
                    </a:lnTo>
                    <a:lnTo>
                      <a:pt x="192" y="300"/>
                    </a:lnTo>
                    <a:lnTo>
                      <a:pt x="192" y="300"/>
                    </a:lnTo>
                    <a:lnTo>
                      <a:pt x="205" y="296"/>
                    </a:lnTo>
                    <a:lnTo>
                      <a:pt x="218" y="310"/>
                    </a:lnTo>
                    <a:lnTo>
                      <a:pt x="263" y="284"/>
                    </a:lnTo>
                    <a:lnTo>
                      <a:pt x="257" y="264"/>
                    </a:lnTo>
                    <a:lnTo>
                      <a:pt x="257" y="264"/>
                    </a:lnTo>
                    <a:lnTo>
                      <a:pt x="264" y="255"/>
                    </a:lnTo>
                    <a:lnTo>
                      <a:pt x="285" y="261"/>
                    </a:lnTo>
                    <a:lnTo>
                      <a:pt x="312" y="215"/>
                    </a:lnTo>
                    <a:lnTo>
                      <a:pt x="294" y="199"/>
                    </a:lnTo>
                    <a:lnTo>
                      <a:pt x="294" y="199"/>
                    </a:lnTo>
                    <a:lnTo>
                      <a:pt x="296" y="190"/>
                    </a:lnTo>
                    <a:lnTo>
                      <a:pt x="318" y="185"/>
                    </a:lnTo>
                    <a:lnTo>
                      <a:pt x="318" y="132"/>
                    </a:lnTo>
                    <a:lnTo>
                      <a:pt x="293" y="126"/>
                    </a:lnTo>
                    <a:lnTo>
                      <a:pt x="293" y="126"/>
                    </a:lnTo>
                    <a:lnTo>
                      <a:pt x="290" y="119"/>
                    </a:lnTo>
                    <a:lnTo>
                      <a:pt x="290" y="119"/>
                    </a:lnTo>
                    <a:close/>
                    <a:moveTo>
                      <a:pt x="304" y="173"/>
                    </a:moveTo>
                    <a:lnTo>
                      <a:pt x="283" y="178"/>
                    </a:lnTo>
                    <a:lnTo>
                      <a:pt x="283" y="183"/>
                    </a:lnTo>
                    <a:lnTo>
                      <a:pt x="283" y="183"/>
                    </a:lnTo>
                    <a:lnTo>
                      <a:pt x="278" y="199"/>
                    </a:lnTo>
                    <a:lnTo>
                      <a:pt x="277" y="203"/>
                    </a:lnTo>
                    <a:lnTo>
                      <a:pt x="294" y="218"/>
                    </a:lnTo>
                    <a:lnTo>
                      <a:pt x="278" y="244"/>
                    </a:lnTo>
                    <a:lnTo>
                      <a:pt x="260" y="238"/>
                    </a:lnTo>
                    <a:lnTo>
                      <a:pt x="257" y="242"/>
                    </a:lnTo>
                    <a:lnTo>
                      <a:pt x="257" y="242"/>
                    </a:lnTo>
                    <a:lnTo>
                      <a:pt x="250" y="250"/>
                    </a:lnTo>
                    <a:lnTo>
                      <a:pt x="244" y="256"/>
                    </a:lnTo>
                    <a:lnTo>
                      <a:pt x="241" y="259"/>
                    </a:lnTo>
                    <a:lnTo>
                      <a:pt x="246" y="278"/>
                    </a:lnTo>
                    <a:lnTo>
                      <a:pt x="220" y="293"/>
                    </a:lnTo>
                    <a:lnTo>
                      <a:pt x="208" y="280"/>
                    </a:lnTo>
                    <a:lnTo>
                      <a:pt x="204" y="281"/>
                    </a:lnTo>
                    <a:lnTo>
                      <a:pt x="204" y="281"/>
                    </a:lnTo>
                    <a:lnTo>
                      <a:pt x="194" y="285"/>
                    </a:lnTo>
                    <a:lnTo>
                      <a:pt x="185" y="287"/>
                    </a:lnTo>
                    <a:lnTo>
                      <a:pt x="180" y="288"/>
                    </a:lnTo>
                    <a:lnTo>
                      <a:pt x="176" y="306"/>
                    </a:lnTo>
                    <a:lnTo>
                      <a:pt x="146" y="306"/>
                    </a:lnTo>
                    <a:lnTo>
                      <a:pt x="142" y="290"/>
                    </a:lnTo>
                    <a:lnTo>
                      <a:pt x="138" y="288"/>
                    </a:lnTo>
                    <a:lnTo>
                      <a:pt x="138" y="288"/>
                    </a:lnTo>
                    <a:lnTo>
                      <a:pt x="127" y="286"/>
                    </a:lnTo>
                    <a:lnTo>
                      <a:pt x="116" y="283"/>
                    </a:lnTo>
                    <a:lnTo>
                      <a:pt x="112" y="282"/>
                    </a:lnTo>
                    <a:lnTo>
                      <a:pt x="101" y="294"/>
                    </a:lnTo>
                    <a:lnTo>
                      <a:pt x="74" y="279"/>
                    </a:lnTo>
                    <a:lnTo>
                      <a:pt x="80" y="264"/>
                    </a:lnTo>
                    <a:lnTo>
                      <a:pt x="77" y="260"/>
                    </a:lnTo>
                    <a:lnTo>
                      <a:pt x="77" y="260"/>
                    </a:lnTo>
                    <a:lnTo>
                      <a:pt x="68" y="253"/>
                    </a:lnTo>
                    <a:lnTo>
                      <a:pt x="61" y="245"/>
                    </a:lnTo>
                    <a:lnTo>
                      <a:pt x="58" y="242"/>
                    </a:lnTo>
                    <a:lnTo>
                      <a:pt x="42" y="247"/>
                    </a:lnTo>
                    <a:lnTo>
                      <a:pt x="27" y="220"/>
                    </a:lnTo>
                    <a:lnTo>
                      <a:pt x="40" y="210"/>
                    </a:lnTo>
                    <a:lnTo>
                      <a:pt x="38" y="204"/>
                    </a:lnTo>
                    <a:lnTo>
                      <a:pt x="38" y="204"/>
                    </a:lnTo>
                    <a:lnTo>
                      <a:pt x="35" y="196"/>
                    </a:lnTo>
                    <a:lnTo>
                      <a:pt x="33" y="185"/>
                    </a:lnTo>
                    <a:lnTo>
                      <a:pt x="32" y="180"/>
                    </a:lnTo>
                    <a:lnTo>
                      <a:pt x="14" y="176"/>
                    </a:lnTo>
                    <a:lnTo>
                      <a:pt x="14" y="146"/>
                    </a:lnTo>
                    <a:lnTo>
                      <a:pt x="33" y="143"/>
                    </a:lnTo>
                    <a:lnTo>
                      <a:pt x="34" y="137"/>
                    </a:lnTo>
                    <a:lnTo>
                      <a:pt x="34" y="137"/>
                    </a:lnTo>
                    <a:lnTo>
                      <a:pt x="37" y="129"/>
                    </a:lnTo>
                    <a:lnTo>
                      <a:pt x="39" y="120"/>
                    </a:lnTo>
                    <a:lnTo>
                      <a:pt x="41" y="116"/>
                    </a:lnTo>
                    <a:lnTo>
                      <a:pt x="25" y="102"/>
                    </a:lnTo>
                    <a:lnTo>
                      <a:pt x="40" y="76"/>
                    </a:lnTo>
                    <a:lnTo>
                      <a:pt x="61" y="82"/>
                    </a:lnTo>
                    <a:lnTo>
                      <a:pt x="65" y="79"/>
                    </a:lnTo>
                    <a:lnTo>
                      <a:pt x="65" y="79"/>
                    </a:lnTo>
                    <a:lnTo>
                      <a:pt x="75" y="68"/>
                    </a:lnTo>
                    <a:lnTo>
                      <a:pt x="80" y="65"/>
                    </a:lnTo>
                    <a:lnTo>
                      <a:pt x="72" y="42"/>
                    </a:lnTo>
                    <a:lnTo>
                      <a:pt x="98" y="27"/>
                    </a:lnTo>
                    <a:lnTo>
                      <a:pt x="114" y="45"/>
                    </a:lnTo>
                    <a:lnTo>
                      <a:pt x="119" y="43"/>
                    </a:lnTo>
                    <a:lnTo>
                      <a:pt x="119" y="43"/>
                    </a:lnTo>
                    <a:lnTo>
                      <a:pt x="133" y="40"/>
                    </a:lnTo>
                    <a:lnTo>
                      <a:pt x="137" y="39"/>
                    </a:lnTo>
                    <a:lnTo>
                      <a:pt x="142" y="14"/>
                    </a:lnTo>
                    <a:lnTo>
                      <a:pt x="173" y="14"/>
                    </a:lnTo>
                    <a:lnTo>
                      <a:pt x="178" y="39"/>
                    </a:lnTo>
                    <a:lnTo>
                      <a:pt x="182" y="40"/>
                    </a:lnTo>
                    <a:lnTo>
                      <a:pt x="182" y="40"/>
                    </a:lnTo>
                    <a:lnTo>
                      <a:pt x="195" y="43"/>
                    </a:lnTo>
                    <a:lnTo>
                      <a:pt x="200" y="44"/>
                    </a:lnTo>
                    <a:lnTo>
                      <a:pt x="218" y="25"/>
                    </a:lnTo>
                    <a:lnTo>
                      <a:pt x="244" y="40"/>
                    </a:lnTo>
                    <a:lnTo>
                      <a:pt x="236" y="65"/>
                    </a:lnTo>
                    <a:lnTo>
                      <a:pt x="240" y="68"/>
                    </a:lnTo>
                    <a:lnTo>
                      <a:pt x="240" y="68"/>
                    </a:lnTo>
                    <a:lnTo>
                      <a:pt x="249" y="77"/>
                    </a:lnTo>
                    <a:lnTo>
                      <a:pt x="253" y="80"/>
                    </a:lnTo>
                    <a:lnTo>
                      <a:pt x="277" y="72"/>
                    </a:lnTo>
                    <a:lnTo>
                      <a:pt x="293" y="98"/>
                    </a:lnTo>
                    <a:lnTo>
                      <a:pt x="274" y="115"/>
                    </a:lnTo>
                    <a:lnTo>
                      <a:pt x="276" y="119"/>
                    </a:lnTo>
                    <a:lnTo>
                      <a:pt x="276" y="119"/>
                    </a:lnTo>
                    <a:lnTo>
                      <a:pt x="281" y="134"/>
                    </a:lnTo>
                    <a:lnTo>
                      <a:pt x="282" y="138"/>
                    </a:lnTo>
                    <a:lnTo>
                      <a:pt x="304" y="143"/>
                    </a:lnTo>
                    <a:lnTo>
                      <a:pt x="304" y="173"/>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35" name="Freeform 81"/>
              <p:cNvSpPr>
                <a:spLocks noEditPoints="1"/>
              </p:cNvSpPr>
              <p:nvPr/>
            </p:nvSpPr>
            <p:spPr bwMode="auto">
              <a:xfrm>
                <a:off x="2963863" y="3462338"/>
                <a:ext cx="242888" cy="244475"/>
              </a:xfrm>
              <a:custGeom>
                <a:avLst/>
                <a:gdLst>
                  <a:gd name="T0" fmla="*/ 77 w 153"/>
                  <a:gd name="T1" fmla="*/ 0 h 154"/>
                  <a:gd name="T2" fmla="*/ 61 w 153"/>
                  <a:gd name="T3" fmla="*/ 2 h 154"/>
                  <a:gd name="T4" fmla="*/ 46 w 153"/>
                  <a:gd name="T5" fmla="*/ 6 h 154"/>
                  <a:gd name="T6" fmla="*/ 33 w 153"/>
                  <a:gd name="T7" fmla="*/ 14 h 154"/>
                  <a:gd name="T8" fmla="*/ 23 w 153"/>
                  <a:gd name="T9" fmla="*/ 22 h 154"/>
                  <a:gd name="T10" fmla="*/ 13 w 153"/>
                  <a:gd name="T11" fmla="*/ 34 h 154"/>
                  <a:gd name="T12" fmla="*/ 5 w 153"/>
                  <a:gd name="T13" fmla="*/ 47 h 154"/>
                  <a:gd name="T14" fmla="*/ 1 w 153"/>
                  <a:gd name="T15" fmla="*/ 61 h 154"/>
                  <a:gd name="T16" fmla="*/ 0 w 153"/>
                  <a:gd name="T17" fmla="*/ 77 h 154"/>
                  <a:gd name="T18" fmla="*/ 0 w 153"/>
                  <a:gd name="T19" fmla="*/ 85 h 154"/>
                  <a:gd name="T20" fmla="*/ 3 w 153"/>
                  <a:gd name="T21" fmla="*/ 100 h 154"/>
                  <a:gd name="T22" fmla="*/ 8 w 153"/>
                  <a:gd name="T23" fmla="*/ 114 h 154"/>
                  <a:gd name="T24" fmla="*/ 17 w 153"/>
                  <a:gd name="T25" fmla="*/ 126 h 154"/>
                  <a:gd name="T26" fmla="*/ 28 w 153"/>
                  <a:gd name="T27" fmla="*/ 137 h 154"/>
                  <a:gd name="T28" fmla="*/ 40 w 153"/>
                  <a:gd name="T29" fmla="*/ 144 h 154"/>
                  <a:gd name="T30" fmla="*/ 54 w 153"/>
                  <a:gd name="T31" fmla="*/ 151 h 154"/>
                  <a:gd name="T32" fmla="*/ 69 w 153"/>
                  <a:gd name="T33" fmla="*/ 154 h 154"/>
                  <a:gd name="T34" fmla="*/ 77 w 153"/>
                  <a:gd name="T35" fmla="*/ 154 h 154"/>
                  <a:gd name="T36" fmla="*/ 92 w 153"/>
                  <a:gd name="T37" fmla="*/ 153 h 154"/>
                  <a:gd name="T38" fmla="*/ 107 w 153"/>
                  <a:gd name="T39" fmla="*/ 147 h 154"/>
                  <a:gd name="T40" fmla="*/ 120 w 153"/>
                  <a:gd name="T41" fmla="*/ 141 h 154"/>
                  <a:gd name="T42" fmla="*/ 132 w 153"/>
                  <a:gd name="T43" fmla="*/ 131 h 154"/>
                  <a:gd name="T44" fmla="*/ 140 w 153"/>
                  <a:gd name="T45" fmla="*/ 120 h 154"/>
                  <a:gd name="T46" fmla="*/ 148 w 153"/>
                  <a:gd name="T47" fmla="*/ 106 h 154"/>
                  <a:gd name="T48" fmla="*/ 152 w 153"/>
                  <a:gd name="T49" fmla="*/ 92 h 154"/>
                  <a:gd name="T50" fmla="*/ 153 w 153"/>
                  <a:gd name="T51" fmla="*/ 77 h 154"/>
                  <a:gd name="T52" fmla="*/ 153 w 153"/>
                  <a:gd name="T53" fmla="*/ 69 h 154"/>
                  <a:gd name="T54" fmla="*/ 150 w 153"/>
                  <a:gd name="T55" fmla="*/ 55 h 154"/>
                  <a:gd name="T56" fmla="*/ 145 w 153"/>
                  <a:gd name="T57" fmla="*/ 41 h 154"/>
                  <a:gd name="T58" fmla="*/ 136 w 153"/>
                  <a:gd name="T59" fmla="*/ 28 h 154"/>
                  <a:gd name="T60" fmla="*/ 125 w 153"/>
                  <a:gd name="T61" fmla="*/ 18 h 154"/>
                  <a:gd name="T62" fmla="*/ 113 w 153"/>
                  <a:gd name="T63" fmla="*/ 9 h 154"/>
                  <a:gd name="T64" fmla="*/ 99 w 153"/>
                  <a:gd name="T65" fmla="*/ 4 h 154"/>
                  <a:gd name="T66" fmla="*/ 84 w 153"/>
                  <a:gd name="T67" fmla="*/ 1 h 154"/>
                  <a:gd name="T68" fmla="*/ 77 w 153"/>
                  <a:gd name="T69" fmla="*/ 0 h 154"/>
                  <a:gd name="T70" fmla="*/ 77 w 153"/>
                  <a:gd name="T71" fmla="*/ 140 h 154"/>
                  <a:gd name="T72" fmla="*/ 64 w 153"/>
                  <a:gd name="T73" fmla="*/ 139 h 154"/>
                  <a:gd name="T74" fmla="*/ 42 w 153"/>
                  <a:gd name="T75" fmla="*/ 129 h 154"/>
                  <a:gd name="T76" fmla="*/ 25 w 153"/>
                  <a:gd name="T77" fmla="*/ 112 h 154"/>
                  <a:gd name="T78" fmla="*/ 15 w 153"/>
                  <a:gd name="T79" fmla="*/ 89 h 154"/>
                  <a:gd name="T80" fmla="*/ 14 w 153"/>
                  <a:gd name="T81" fmla="*/ 77 h 154"/>
                  <a:gd name="T82" fmla="*/ 14 w 153"/>
                  <a:gd name="T83" fmla="*/ 71 h 154"/>
                  <a:gd name="T84" fmla="*/ 18 w 153"/>
                  <a:gd name="T85" fmla="*/ 52 h 154"/>
                  <a:gd name="T86" fmla="*/ 32 w 153"/>
                  <a:gd name="T87" fmla="*/ 33 h 154"/>
                  <a:gd name="T88" fmla="*/ 52 w 153"/>
                  <a:gd name="T89" fmla="*/ 19 h 154"/>
                  <a:gd name="T90" fmla="*/ 70 w 153"/>
                  <a:gd name="T91" fmla="*/ 15 h 154"/>
                  <a:gd name="T92" fmla="*/ 77 w 153"/>
                  <a:gd name="T93" fmla="*/ 14 h 154"/>
                  <a:gd name="T94" fmla="*/ 89 w 153"/>
                  <a:gd name="T95" fmla="*/ 16 h 154"/>
                  <a:gd name="T96" fmla="*/ 112 w 153"/>
                  <a:gd name="T97" fmla="*/ 24 h 154"/>
                  <a:gd name="T98" fmla="*/ 128 w 153"/>
                  <a:gd name="T99" fmla="*/ 42 h 154"/>
                  <a:gd name="T100" fmla="*/ 138 w 153"/>
                  <a:gd name="T101" fmla="*/ 64 h 154"/>
                  <a:gd name="T102" fmla="*/ 139 w 153"/>
                  <a:gd name="T103" fmla="*/ 77 h 154"/>
                  <a:gd name="T104" fmla="*/ 139 w 153"/>
                  <a:gd name="T105" fmla="*/ 84 h 154"/>
                  <a:gd name="T106" fmla="*/ 135 w 153"/>
                  <a:gd name="T107" fmla="*/ 101 h 154"/>
                  <a:gd name="T108" fmla="*/ 121 w 153"/>
                  <a:gd name="T109" fmla="*/ 122 h 154"/>
                  <a:gd name="T110" fmla="*/ 101 w 153"/>
                  <a:gd name="T111" fmla="*/ 135 h 154"/>
                  <a:gd name="T112" fmla="*/ 83 w 153"/>
                  <a:gd name="T113" fmla="*/ 140 h 154"/>
                  <a:gd name="T114" fmla="*/ 77 w 153"/>
                  <a:gd name="T115" fmla="*/ 140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53" h="154">
                    <a:moveTo>
                      <a:pt x="77" y="0"/>
                    </a:moveTo>
                    <a:lnTo>
                      <a:pt x="77" y="0"/>
                    </a:lnTo>
                    <a:lnTo>
                      <a:pt x="69" y="1"/>
                    </a:lnTo>
                    <a:lnTo>
                      <a:pt x="61" y="2"/>
                    </a:lnTo>
                    <a:lnTo>
                      <a:pt x="54" y="4"/>
                    </a:lnTo>
                    <a:lnTo>
                      <a:pt x="46" y="6"/>
                    </a:lnTo>
                    <a:lnTo>
                      <a:pt x="40" y="9"/>
                    </a:lnTo>
                    <a:lnTo>
                      <a:pt x="33" y="14"/>
                    </a:lnTo>
                    <a:lnTo>
                      <a:pt x="28" y="18"/>
                    </a:lnTo>
                    <a:lnTo>
                      <a:pt x="23" y="22"/>
                    </a:lnTo>
                    <a:lnTo>
                      <a:pt x="17" y="28"/>
                    </a:lnTo>
                    <a:lnTo>
                      <a:pt x="13" y="34"/>
                    </a:lnTo>
                    <a:lnTo>
                      <a:pt x="8" y="41"/>
                    </a:lnTo>
                    <a:lnTo>
                      <a:pt x="5" y="47"/>
                    </a:lnTo>
                    <a:lnTo>
                      <a:pt x="3" y="55"/>
                    </a:lnTo>
                    <a:lnTo>
                      <a:pt x="1" y="61"/>
                    </a:lnTo>
                    <a:lnTo>
                      <a:pt x="0" y="69"/>
                    </a:lnTo>
                    <a:lnTo>
                      <a:pt x="0" y="77"/>
                    </a:lnTo>
                    <a:lnTo>
                      <a:pt x="0" y="77"/>
                    </a:lnTo>
                    <a:lnTo>
                      <a:pt x="0" y="85"/>
                    </a:lnTo>
                    <a:lnTo>
                      <a:pt x="1" y="92"/>
                    </a:lnTo>
                    <a:lnTo>
                      <a:pt x="3" y="100"/>
                    </a:lnTo>
                    <a:lnTo>
                      <a:pt x="5" y="106"/>
                    </a:lnTo>
                    <a:lnTo>
                      <a:pt x="8" y="114"/>
                    </a:lnTo>
                    <a:lnTo>
                      <a:pt x="13" y="120"/>
                    </a:lnTo>
                    <a:lnTo>
                      <a:pt x="17" y="126"/>
                    </a:lnTo>
                    <a:lnTo>
                      <a:pt x="23" y="131"/>
                    </a:lnTo>
                    <a:lnTo>
                      <a:pt x="28" y="137"/>
                    </a:lnTo>
                    <a:lnTo>
                      <a:pt x="33" y="141"/>
                    </a:lnTo>
                    <a:lnTo>
                      <a:pt x="40" y="144"/>
                    </a:lnTo>
                    <a:lnTo>
                      <a:pt x="46" y="147"/>
                    </a:lnTo>
                    <a:lnTo>
                      <a:pt x="54" y="151"/>
                    </a:lnTo>
                    <a:lnTo>
                      <a:pt x="61" y="153"/>
                    </a:lnTo>
                    <a:lnTo>
                      <a:pt x="69" y="154"/>
                    </a:lnTo>
                    <a:lnTo>
                      <a:pt x="77" y="154"/>
                    </a:lnTo>
                    <a:lnTo>
                      <a:pt x="77" y="154"/>
                    </a:lnTo>
                    <a:lnTo>
                      <a:pt x="84" y="154"/>
                    </a:lnTo>
                    <a:lnTo>
                      <a:pt x="92" y="153"/>
                    </a:lnTo>
                    <a:lnTo>
                      <a:pt x="99" y="151"/>
                    </a:lnTo>
                    <a:lnTo>
                      <a:pt x="107" y="147"/>
                    </a:lnTo>
                    <a:lnTo>
                      <a:pt x="113" y="144"/>
                    </a:lnTo>
                    <a:lnTo>
                      <a:pt x="120" y="141"/>
                    </a:lnTo>
                    <a:lnTo>
                      <a:pt x="125" y="137"/>
                    </a:lnTo>
                    <a:lnTo>
                      <a:pt x="132" y="131"/>
                    </a:lnTo>
                    <a:lnTo>
                      <a:pt x="136" y="126"/>
                    </a:lnTo>
                    <a:lnTo>
                      <a:pt x="140" y="120"/>
                    </a:lnTo>
                    <a:lnTo>
                      <a:pt x="145" y="114"/>
                    </a:lnTo>
                    <a:lnTo>
                      <a:pt x="148" y="106"/>
                    </a:lnTo>
                    <a:lnTo>
                      <a:pt x="150" y="100"/>
                    </a:lnTo>
                    <a:lnTo>
                      <a:pt x="152" y="92"/>
                    </a:lnTo>
                    <a:lnTo>
                      <a:pt x="153" y="85"/>
                    </a:lnTo>
                    <a:lnTo>
                      <a:pt x="153" y="77"/>
                    </a:lnTo>
                    <a:lnTo>
                      <a:pt x="153" y="77"/>
                    </a:lnTo>
                    <a:lnTo>
                      <a:pt x="153" y="69"/>
                    </a:lnTo>
                    <a:lnTo>
                      <a:pt x="152" y="61"/>
                    </a:lnTo>
                    <a:lnTo>
                      <a:pt x="150" y="55"/>
                    </a:lnTo>
                    <a:lnTo>
                      <a:pt x="148" y="47"/>
                    </a:lnTo>
                    <a:lnTo>
                      <a:pt x="145" y="41"/>
                    </a:lnTo>
                    <a:lnTo>
                      <a:pt x="140" y="34"/>
                    </a:lnTo>
                    <a:lnTo>
                      <a:pt x="136" y="28"/>
                    </a:lnTo>
                    <a:lnTo>
                      <a:pt x="132" y="22"/>
                    </a:lnTo>
                    <a:lnTo>
                      <a:pt x="125" y="18"/>
                    </a:lnTo>
                    <a:lnTo>
                      <a:pt x="120" y="14"/>
                    </a:lnTo>
                    <a:lnTo>
                      <a:pt x="113" y="9"/>
                    </a:lnTo>
                    <a:lnTo>
                      <a:pt x="107" y="6"/>
                    </a:lnTo>
                    <a:lnTo>
                      <a:pt x="99" y="4"/>
                    </a:lnTo>
                    <a:lnTo>
                      <a:pt x="92" y="2"/>
                    </a:lnTo>
                    <a:lnTo>
                      <a:pt x="84" y="1"/>
                    </a:lnTo>
                    <a:lnTo>
                      <a:pt x="77" y="0"/>
                    </a:lnTo>
                    <a:lnTo>
                      <a:pt x="77" y="0"/>
                    </a:lnTo>
                    <a:close/>
                    <a:moveTo>
                      <a:pt x="77" y="140"/>
                    </a:moveTo>
                    <a:lnTo>
                      <a:pt x="77" y="140"/>
                    </a:lnTo>
                    <a:lnTo>
                      <a:pt x="70" y="140"/>
                    </a:lnTo>
                    <a:lnTo>
                      <a:pt x="64" y="139"/>
                    </a:lnTo>
                    <a:lnTo>
                      <a:pt x="52" y="135"/>
                    </a:lnTo>
                    <a:lnTo>
                      <a:pt x="42" y="129"/>
                    </a:lnTo>
                    <a:lnTo>
                      <a:pt x="32" y="122"/>
                    </a:lnTo>
                    <a:lnTo>
                      <a:pt x="25" y="112"/>
                    </a:lnTo>
                    <a:lnTo>
                      <a:pt x="18" y="101"/>
                    </a:lnTo>
                    <a:lnTo>
                      <a:pt x="15" y="89"/>
                    </a:lnTo>
                    <a:lnTo>
                      <a:pt x="14" y="84"/>
                    </a:lnTo>
                    <a:lnTo>
                      <a:pt x="14" y="77"/>
                    </a:lnTo>
                    <a:lnTo>
                      <a:pt x="14" y="77"/>
                    </a:lnTo>
                    <a:lnTo>
                      <a:pt x="14" y="71"/>
                    </a:lnTo>
                    <a:lnTo>
                      <a:pt x="15" y="64"/>
                    </a:lnTo>
                    <a:lnTo>
                      <a:pt x="18" y="52"/>
                    </a:lnTo>
                    <a:lnTo>
                      <a:pt x="25" y="42"/>
                    </a:lnTo>
                    <a:lnTo>
                      <a:pt x="32" y="33"/>
                    </a:lnTo>
                    <a:lnTo>
                      <a:pt x="42" y="24"/>
                    </a:lnTo>
                    <a:lnTo>
                      <a:pt x="52" y="19"/>
                    </a:lnTo>
                    <a:lnTo>
                      <a:pt x="64" y="16"/>
                    </a:lnTo>
                    <a:lnTo>
                      <a:pt x="70" y="15"/>
                    </a:lnTo>
                    <a:lnTo>
                      <a:pt x="77" y="14"/>
                    </a:lnTo>
                    <a:lnTo>
                      <a:pt x="77" y="14"/>
                    </a:lnTo>
                    <a:lnTo>
                      <a:pt x="83" y="15"/>
                    </a:lnTo>
                    <a:lnTo>
                      <a:pt x="89" y="16"/>
                    </a:lnTo>
                    <a:lnTo>
                      <a:pt x="101" y="19"/>
                    </a:lnTo>
                    <a:lnTo>
                      <a:pt x="112" y="24"/>
                    </a:lnTo>
                    <a:lnTo>
                      <a:pt x="121" y="33"/>
                    </a:lnTo>
                    <a:lnTo>
                      <a:pt x="128" y="42"/>
                    </a:lnTo>
                    <a:lnTo>
                      <a:pt x="135" y="52"/>
                    </a:lnTo>
                    <a:lnTo>
                      <a:pt x="138" y="64"/>
                    </a:lnTo>
                    <a:lnTo>
                      <a:pt x="139" y="71"/>
                    </a:lnTo>
                    <a:lnTo>
                      <a:pt x="139" y="77"/>
                    </a:lnTo>
                    <a:lnTo>
                      <a:pt x="139" y="77"/>
                    </a:lnTo>
                    <a:lnTo>
                      <a:pt x="139" y="84"/>
                    </a:lnTo>
                    <a:lnTo>
                      <a:pt x="138" y="89"/>
                    </a:lnTo>
                    <a:lnTo>
                      <a:pt x="135" y="101"/>
                    </a:lnTo>
                    <a:lnTo>
                      <a:pt x="128" y="112"/>
                    </a:lnTo>
                    <a:lnTo>
                      <a:pt x="121" y="122"/>
                    </a:lnTo>
                    <a:lnTo>
                      <a:pt x="112" y="129"/>
                    </a:lnTo>
                    <a:lnTo>
                      <a:pt x="101" y="135"/>
                    </a:lnTo>
                    <a:lnTo>
                      <a:pt x="89" y="139"/>
                    </a:lnTo>
                    <a:lnTo>
                      <a:pt x="83" y="140"/>
                    </a:lnTo>
                    <a:lnTo>
                      <a:pt x="77" y="140"/>
                    </a:lnTo>
                    <a:lnTo>
                      <a:pt x="77" y="14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36" name="Freeform 82"/>
              <p:cNvSpPr>
                <a:spLocks noEditPoints="1"/>
              </p:cNvSpPr>
              <p:nvPr/>
            </p:nvSpPr>
            <p:spPr bwMode="auto">
              <a:xfrm>
                <a:off x="3238500" y="3127375"/>
                <a:ext cx="341313" cy="342900"/>
              </a:xfrm>
              <a:custGeom>
                <a:avLst/>
                <a:gdLst>
                  <a:gd name="T0" fmla="*/ 197 w 215"/>
                  <a:gd name="T1" fmla="*/ 83 h 216"/>
                  <a:gd name="T2" fmla="*/ 209 w 215"/>
                  <a:gd name="T3" fmla="*/ 70 h 216"/>
                  <a:gd name="T4" fmla="*/ 171 w 215"/>
                  <a:gd name="T5" fmla="*/ 42 h 216"/>
                  <a:gd name="T6" fmla="*/ 143 w 215"/>
                  <a:gd name="T7" fmla="*/ 4 h 216"/>
                  <a:gd name="T8" fmla="*/ 129 w 215"/>
                  <a:gd name="T9" fmla="*/ 18 h 216"/>
                  <a:gd name="T10" fmla="*/ 83 w 215"/>
                  <a:gd name="T11" fmla="*/ 18 h 216"/>
                  <a:gd name="T12" fmla="*/ 69 w 215"/>
                  <a:gd name="T13" fmla="*/ 5 h 216"/>
                  <a:gd name="T14" fmla="*/ 41 w 215"/>
                  <a:gd name="T15" fmla="*/ 41 h 216"/>
                  <a:gd name="T16" fmla="*/ 3 w 215"/>
                  <a:gd name="T17" fmla="*/ 71 h 216"/>
                  <a:gd name="T18" fmla="*/ 14 w 215"/>
                  <a:gd name="T19" fmla="*/ 86 h 216"/>
                  <a:gd name="T20" fmla="*/ 13 w 215"/>
                  <a:gd name="T21" fmla="*/ 132 h 216"/>
                  <a:gd name="T22" fmla="*/ 4 w 215"/>
                  <a:gd name="T23" fmla="*/ 146 h 216"/>
                  <a:gd name="T24" fmla="*/ 36 w 215"/>
                  <a:gd name="T25" fmla="*/ 175 h 216"/>
                  <a:gd name="T26" fmla="*/ 71 w 215"/>
                  <a:gd name="T27" fmla="*/ 212 h 216"/>
                  <a:gd name="T28" fmla="*/ 86 w 215"/>
                  <a:gd name="T29" fmla="*/ 203 h 216"/>
                  <a:gd name="T30" fmla="*/ 130 w 215"/>
                  <a:gd name="T31" fmla="*/ 202 h 216"/>
                  <a:gd name="T32" fmla="*/ 144 w 215"/>
                  <a:gd name="T33" fmla="*/ 211 h 216"/>
                  <a:gd name="T34" fmla="*/ 174 w 215"/>
                  <a:gd name="T35" fmla="*/ 177 h 216"/>
                  <a:gd name="T36" fmla="*/ 210 w 215"/>
                  <a:gd name="T37" fmla="*/ 144 h 216"/>
                  <a:gd name="T38" fmla="*/ 198 w 215"/>
                  <a:gd name="T39" fmla="*/ 130 h 216"/>
                  <a:gd name="T40" fmla="*/ 184 w 215"/>
                  <a:gd name="T41" fmla="*/ 161 h 216"/>
                  <a:gd name="T42" fmla="*/ 169 w 215"/>
                  <a:gd name="T43" fmla="*/ 161 h 216"/>
                  <a:gd name="T44" fmla="*/ 162 w 215"/>
                  <a:gd name="T45" fmla="*/ 185 h 216"/>
                  <a:gd name="T46" fmla="*/ 136 w 215"/>
                  <a:gd name="T47" fmla="*/ 186 h 216"/>
                  <a:gd name="T48" fmla="*/ 118 w 215"/>
                  <a:gd name="T49" fmla="*/ 191 h 216"/>
                  <a:gd name="T50" fmla="*/ 98 w 215"/>
                  <a:gd name="T51" fmla="*/ 191 h 216"/>
                  <a:gd name="T52" fmla="*/ 80 w 215"/>
                  <a:gd name="T53" fmla="*/ 187 h 216"/>
                  <a:gd name="T54" fmla="*/ 54 w 215"/>
                  <a:gd name="T55" fmla="*/ 186 h 216"/>
                  <a:gd name="T56" fmla="*/ 54 w 215"/>
                  <a:gd name="T57" fmla="*/ 173 h 216"/>
                  <a:gd name="T58" fmla="*/ 30 w 215"/>
                  <a:gd name="T59" fmla="*/ 162 h 216"/>
                  <a:gd name="T60" fmla="*/ 29 w 215"/>
                  <a:gd name="T61" fmla="*/ 137 h 216"/>
                  <a:gd name="T62" fmla="*/ 26 w 215"/>
                  <a:gd name="T63" fmla="*/ 120 h 216"/>
                  <a:gd name="T64" fmla="*/ 26 w 215"/>
                  <a:gd name="T65" fmla="*/ 98 h 216"/>
                  <a:gd name="T66" fmla="*/ 30 w 215"/>
                  <a:gd name="T67" fmla="*/ 83 h 216"/>
                  <a:gd name="T68" fmla="*/ 29 w 215"/>
                  <a:gd name="T69" fmla="*/ 55 h 216"/>
                  <a:gd name="T70" fmla="*/ 46 w 215"/>
                  <a:gd name="T71" fmla="*/ 56 h 216"/>
                  <a:gd name="T72" fmla="*/ 53 w 215"/>
                  <a:gd name="T73" fmla="*/ 31 h 216"/>
                  <a:gd name="T74" fmla="*/ 81 w 215"/>
                  <a:gd name="T75" fmla="*/ 33 h 216"/>
                  <a:gd name="T76" fmla="*/ 95 w 215"/>
                  <a:gd name="T77" fmla="*/ 30 h 216"/>
                  <a:gd name="T78" fmla="*/ 117 w 215"/>
                  <a:gd name="T79" fmla="*/ 30 h 216"/>
                  <a:gd name="T80" fmla="*/ 130 w 215"/>
                  <a:gd name="T81" fmla="*/ 33 h 216"/>
                  <a:gd name="T82" fmla="*/ 159 w 215"/>
                  <a:gd name="T83" fmla="*/ 30 h 216"/>
                  <a:gd name="T84" fmla="*/ 158 w 215"/>
                  <a:gd name="T85" fmla="*/ 49 h 216"/>
                  <a:gd name="T86" fmla="*/ 183 w 215"/>
                  <a:gd name="T87" fmla="*/ 53 h 216"/>
                  <a:gd name="T88" fmla="*/ 181 w 215"/>
                  <a:gd name="T89" fmla="*/ 82 h 216"/>
                  <a:gd name="T90" fmla="*/ 185 w 215"/>
                  <a:gd name="T91" fmla="*/ 95 h 216"/>
                  <a:gd name="T92" fmla="*/ 186 w 215"/>
                  <a:gd name="T93" fmla="*/ 118 h 216"/>
                  <a:gd name="T94" fmla="*/ 183 w 215"/>
                  <a:gd name="T95" fmla="*/ 133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15" h="216">
                    <a:moveTo>
                      <a:pt x="215" y="126"/>
                    </a:moveTo>
                    <a:lnTo>
                      <a:pt x="215" y="87"/>
                    </a:lnTo>
                    <a:lnTo>
                      <a:pt x="197" y="83"/>
                    </a:lnTo>
                    <a:lnTo>
                      <a:pt x="197" y="83"/>
                    </a:lnTo>
                    <a:lnTo>
                      <a:pt x="196" y="82"/>
                    </a:lnTo>
                    <a:lnTo>
                      <a:pt x="209" y="70"/>
                    </a:lnTo>
                    <a:lnTo>
                      <a:pt x="190" y="37"/>
                    </a:lnTo>
                    <a:lnTo>
                      <a:pt x="171" y="42"/>
                    </a:lnTo>
                    <a:lnTo>
                      <a:pt x="171" y="42"/>
                    </a:lnTo>
                    <a:lnTo>
                      <a:pt x="171" y="41"/>
                    </a:lnTo>
                    <a:lnTo>
                      <a:pt x="177" y="24"/>
                    </a:lnTo>
                    <a:lnTo>
                      <a:pt x="143" y="4"/>
                    </a:lnTo>
                    <a:lnTo>
                      <a:pt x="130" y="18"/>
                    </a:lnTo>
                    <a:lnTo>
                      <a:pt x="130" y="18"/>
                    </a:lnTo>
                    <a:lnTo>
                      <a:pt x="129" y="18"/>
                    </a:lnTo>
                    <a:lnTo>
                      <a:pt x="125" y="0"/>
                    </a:lnTo>
                    <a:lnTo>
                      <a:pt x="86" y="0"/>
                    </a:lnTo>
                    <a:lnTo>
                      <a:pt x="83" y="18"/>
                    </a:lnTo>
                    <a:lnTo>
                      <a:pt x="83" y="18"/>
                    </a:lnTo>
                    <a:lnTo>
                      <a:pt x="81" y="18"/>
                    </a:lnTo>
                    <a:lnTo>
                      <a:pt x="69" y="5"/>
                    </a:lnTo>
                    <a:lnTo>
                      <a:pt x="35" y="25"/>
                    </a:lnTo>
                    <a:lnTo>
                      <a:pt x="41" y="41"/>
                    </a:lnTo>
                    <a:lnTo>
                      <a:pt x="41" y="41"/>
                    </a:lnTo>
                    <a:lnTo>
                      <a:pt x="39" y="43"/>
                    </a:lnTo>
                    <a:lnTo>
                      <a:pt x="22" y="38"/>
                    </a:lnTo>
                    <a:lnTo>
                      <a:pt x="3" y="71"/>
                    </a:lnTo>
                    <a:lnTo>
                      <a:pt x="15" y="82"/>
                    </a:lnTo>
                    <a:lnTo>
                      <a:pt x="15" y="82"/>
                    </a:lnTo>
                    <a:lnTo>
                      <a:pt x="14" y="86"/>
                    </a:lnTo>
                    <a:lnTo>
                      <a:pt x="0" y="90"/>
                    </a:lnTo>
                    <a:lnTo>
                      <a:pt x="0" y="128"/>
                    </a:lnTo>
                    <a:lnTo>
                      <a:pt x="13" y="132"/>
                    </a:lnTo>
                    <a:lnTo>
                      <a:pt x="13" y="132"/>
                    </a:lnTo>
                    <a:lnTo>
                      <a:pt x="15" y="137"/>
                    </a:lnTo>
                    <a:lnTo>
                      <a:pt x="4" y="146"/>
                    </a:lnTo>
                    <a:lnTo>
                      <a:pt x="23" y="179"/>
                    </a:lnTo>
                    <a:lnTo>
                      <a:pt x="36" y="175"/>
                    </a:lnTo>
                    <a:lnTo>
                      <a:pt x="36" y="175"/>
                    </a:lnTo>
                    <a:lnTo>
                      <a:pt x="41" y="180"/>
                    </a:lnTo>
                    <a:lnTo>
                      <a:pt x="37" y="192"/>
                    </a:lnTo>
                    <a:lnTo>
                      <a:pt x="71" y="212"/>
                    </a:lnTo>
                    <a:lnTo>
                      <a:pt x="80" y="202"/>
                    </a:lnTo>
                    <a:lnTo>
                      <a:pt x="80" y="202"/>
                    </a:lnTo>
                    <a:lnTo>
                      <a:pt x="86" y="203"/>
                    </a:lnTo>
                    <a:lnTo>
                      <a:pt x="88" y="216"/>
                    </a:lnTo>
                    <a:lnTo>
                      <a:pt x="127" y="216"/>
                    </a:lnTo>
                    <a:lnTo>
                      <a:pt x="130" y="202"/>
                    </a:lnTo>
                    <a:lnTo>
                      <a:pt x="130" y="202"/>
                    </a:lnTo>
                    <a:lnTo>
                      <a:pt x="136" y="201"/>
                    </a:lnTo>
                    <a:lnTo>
                      <a:pt x="144" y="211"/>
                    </a:lnTo>
                    <a:lnTo>
                      <a:pt x="179" y="191"/>
                    </a:lnTo>
                    <a:lnTo>
                      <a:pt x="174" y="177"/>
                    </a:lnTo>
                    <a:lnTo>
                      <a:pt x="174" y="177"/>
                    </a:lnTo>
                    <a:lnTo>
                      <a:pt x="177" y="173"/>
                    </a:lnTo>
                    <a:lnTo>
                      <a:pt x="191" y="177"/>
                    </a:lnTo>
                    <a:lnTo>
                      <a:pt x="210" y="144"/>
                    </a:lnTo>
                    <a:lnTo>
                      <a:pt x="198" y="133"/>
                    </a:lnTo>
                    <a:lnTo>
                      <a:pt x="198" y="133"/>
                    </a:lnTo>
                    <a:lnTo>
                      <a:pt x="198" y="130"/>
                    </a:lnTo>
                    <a:lnTo>
                      <a:pt x="215" y="126"/>
                    </a:lnTo>
                    <a:close/>
                    <a:moveTo>
                      <a:pt x="193" y="147"/>
                    </a:moveTo>
                    <a:lnTo>
                      <a:pt x="184" y="161"/>
                    </a:lnTo>
                    <a:lnTo>
                      <a:pt x="172" y="157"/>
                    </a:lnTo>
                    <a:lnTo>
                      <a:pt x="169" y="161"/>
                    </a:lnTo>
                    <a:lnTo>
                      <a:pt x="169" y="161"/>
                    </a:lnTo>
                    <a:lnTo>
                      <a:pt x="161" y="169"/>
                    </a:lnTo>
                    <a:lnTo>
                      <a:pt x="157" y="173"/>
                    </a:lnTo>
                    <a:lnTo>
                      <a:pt x="162" y="185"/>
                    </a:lnTo>
                    <a:lnTo>
                      <a:pt x="148" y="192"/>
                    </a:lnTo>
                    <a:lnTo>
                      <a:pt x="140" y="184"/>
                    </a:lnTo>
                    <a:lnTo>
                      <a:pt x="136" y="186"/>
                    </a:lnTo>
                    <a:lnTo>
                      <a:pt x="136" y="186"/>
                    </a:lnTo>
                    <a:lnTo>
                      <a:pt x="123" y="190"/>
                    </a:lnTo>
                    <a:lnTo>
                      <a:pt x="118" y="191"/>
                    </a:lnTo>
                    <a:lnTo>
                      <a:pt x="116" y="202"/>
                    </a:lnTo>
                    <a:lnTo>
                      <a:pt x="100" y="202"/>
                    </a:lnTo>
                    <a:lnTo>
                      <a:pt x="98" y="191"/>
                    </a:lnTo>
                    <a:lnTo>
                      <a:pt x="93" y="190"/>
                    </a:lnTo>
                    <a:lnTo>
                      <a:pt x="93" y="190"/>
                    </a:lnTo>
                    <a:lnTo>
                      <a:pt x="80" y="187"/>
                    </a:lnTo>
                    <a:lnTo>
                      <a:pt x="75" y="186"/>
                    </a:lnTo>
                    <a:lnTo>
                      <a:pt x="68" y="193"/>
                    </a:lnTo>
                    <a:lnTo>
                      <a:pt x="54" y="186"/>
                    </a:lnTo>
                    <a:lnTo>
                      <a:pt x="57" y="176"/>
                    </a:lnTo>
                    <a:lnTo>
                      <a:pt x="54" y="173"/>
                    </a:lnTo>
                    <a:lnTo>
                      <a:pt x="54" y="173"/>
                    </a:lnTo>
                    <a:lnTo>
                      <a:pt x="44" y="163"/>
                    </a:lnTo>
                    <a:lnTo>
                      <a:pt x="41" y="159"/>
                    </a:lnTo>
                    <a:lnTo>
                      <a:pt x="30" y="162"/>
                    </a:lnTo>
                    <a:lnTo>
                      <a:pt x="22" y="149"/>
                    </a:lnTo>
                    <a:lnTo>
                      <a:pt x="31" y="141"/>
                    </a:lnTo>
                    <a:lnTo>
                      <a:pt x="29" y="137"/>
                    </a:lnTo>
                    <a:lnTo>
                      <a:pt x="29" y="137"/>
                    </a:lnTo>
                    <a:lnTo>
                      <a:pt x="27" y="124"/>
                    </a:lnTo>
                    <a:lnTo>
                      <a:pt x="26" y="120"/>
                    </a:lnTo>
                    <a:lnTo>
                      <a:pt x="14" y="117"/>
                    </a:lnTo>
                    <a:lnTo>
                      <a:pt x="14" y="100"/>
                    </a:lnTo>
                    <a:lnTo>
                      <a:pt x="26" y="98"/>
                    </a:lnTo>
                    <a:lnTo>
                      <a:pt x="27" y="94"/>
                    </a:lnTo>
                    <a:lnTo>
                      <a:pt x="27" y="94"/>
                    </a:lnTo>
                    <a:lnTo>
                      <a:pt x="30" y="83"/>
                    </a:lnTo>
                    <a:lnTo>
                      <a:pt x="32" y="78"/>
                    </a:lnTo>
                    <a:lnTo>
                      <a:pt x="21" y="69"/>
                    </a:lnTo>
                    <a:lnTo>
                      <a:pt x="29" y="55"/>
                    </a:lnTo>
                    <a:lnTo>
                      <a:pt x="43" y="59"/>
                    </a:lnTo>
                    <a:lnTo>
                      <a:pt x="46" y="56"/>
                    </a:lnTo>
                    <a:lnTo>
                      <a:pt x="46" y="56"/>
                    </a:lnTo>
                    <a:lnTo>
                      <a:pt x="54" y="49"/>
                    </a:lnTo>
                    <a:lnTo>
                      <a:pt x="57" y="46"/>
                    </a:lnTo>
                    <a:lnTo>
                      <a:pt x="53" y="31"/>
                    </a:lnTo>
                    <a:lnTo>
                      <a:pt x="67" y="24"/>
                    </a:lnTo>
                    <a:lnTo>
                      <a:pt x="76" y="34"/>
                    </a:lnTo>
                    <a:lnTo>
                      <a:pt x="81" y="33"/>
                    </a:lnTo>
                    <a:lnTo>
                      <a:pt x="81" y="33"/>
                    </a:lnTo>
                    <a:lnTo>
                      <a:pt x="89" y="31"/>
                    </a:lnTo>
                    <a:lnTo>
                      <a:pt x="95" y="30"/>
                    </a:lnTo>
                    <a:lnTo>
                      <a:pt x="98" y="14"/>
                    </a:lnTo>
                    <a:lnTo>
                      <a:pt x="114" y="14"/>
                    </a:lnTo>
                    <a:lnTo>
                      <a:pt x="117" y="30"/>
                    </a:lnTo>
                    <a:lnTo>
                      <a:pt x="122" y="31"/>
                    </a:lnTo>
                    <a:lnTo>
                      <a:pt x="122" y="31"/>
                    </a:lnTo>
                    <a:lnTo>
                      <a:pt x="130" y="33"/>
                    </a:lnTo>
                    <a:lnTo>
                      <a:pt x="135" y="34"/>
                    </a:lnTo>
                    <a:lnTo>
                      <a:pt x="145" y="23"/>
                    </a:lnTo>
                    <a:lnTo>
                      <a:pt x="159" y="30"/>
                    </a:lnTo>
                    <a:lnTo>
                      <a:pt x="154" y="46"/>
                    </a:lnTo>
                    <a:lnTo>
                      <a:pt x="158" y="49"/>
                    </a:lnTo>
                    <a:lnTo>
                      <a:pt x="158" y="49"/>
                    </a:lnTo>
                    <a:lnTo>
                      <a:pt x="165" y="55"/>
                    </a:lnTo>
                    <a:lnTo>
                      <a:pt x="167" y="58"/>
                    </a:lnTo>
                    <a:lnTo>
                      <a:pt x="183" y="53"/>
                    </a:lnTo>
                    <a:lnTo>
                      <a:pt x="192" y="67"/>
                    </a:lnTo>
                    <a:lnTo>
                      <a:pt x="180" y="78"/>
                    </a:lnTo>
                    <a:lnTo>
                      <a:pt x="181" y="82"/>
                    </a:lnTo>
                    <a:lnTo>
                      <a:pt x="181" y="82"/>
                    </a:lnTo>
                    <a:lnTo>
                      <a:pt x="184" y="91"/>
                    </a:lnTo>
                    <a:lnTo>
                      <a:pt x="185" y="95"/>
                    </a:lnTo>
                    <a:lnTo>
                      <a:pt x="201" y="98"/>
                    </a:lnTo>
                    <a:lnTo>
                      <a:pt x="201" y="114"/>
                    </a:lnTo>
                    <a:lnTo>
                      <a:pt x="186" y="118"/>
                    </a:lnTo>
                    <a:lnTo>
                      <a:pt x="185" y="123"/>
                    </a:lnTo>
                    <a:lnTo>
                      <a:pt x="185" y="123"/>
                    </a:lnTo>
                    <a:lnTo>
                      <a:pt x="183" y="133"/>
                    </a:lnTo>
                    <a:lnTo>
                      <a:pt x="182" y="137"/>
                    </a:lnTo>
                    <a:lnTo>
                      <a:pt x="193" y="147"/>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37" name="Freeform 83"/>
              <p:cNvSpPr>
                <a:spLocks noEditPoints="1"/>
              </p:cNvSpPr>
              <p:nvPr/>
            </p:nvSpPr>
            <p:spPr bwMode="auto">
              <a:xfrm>
                <a:off x="3335338" y="3232150"/>
                <a:ext cx="142875" cy="141288"/>
              </a:xfrm>
              <a:custGeom>
                <a:avLst/>
                <a:gdLst>
                  <a:gd name="T0" fmla="*/ 44 w 90"/>
                  <a:gd name="T1" fmla="*/ 0 h 89"/>
                  <a:gd name="T2" fmla="*/ 27 w 90"/>
                  <a:gd name="T3" fmla="*/ 3 h 89"/>
                  <a:gd name="T4" fmla="*/ 13 w 90"/>
                  <a:gd name="T5" fmla="*/ 13 h 89"/>
                  <a:gd name="T6" fmla="*/ 3 w 90"/>
                  <a:gd name="T7" fmla="*/ 27 h 89"/>
                  <a:gd name="T8" fmla="*/ 0 w 90"/>
                  <a:gd name="T9" fmla="*/ 44 h 89"/>
                  <a:gd name="T10" fmla="*/ 1 w 90"/>
                  <a:gd name="T11" fmla="*/ 54 h 89"/>
                  <a:gd name="T12" fmla="*/ 8 w 90"/>
                  <a:gd name="T13" fmla="*/ 70 h 89"/>
                  <a:gd name="T14" fmla="*/ 20 w 90"/>
                  <a:gd name="T15" fmla="*/ 82 h 89"/>
                  <a:gd name="T16" fmla="*/ 36 w 90"/>
                  <a:gd name="T17" fmla="*/ 88 h 89"/>
                  <a:gd name="T18" fmla="*/ 44 w 90"/>
                  <a:gd name="T19" fmla="*/ 89 h 89"/>
                  <a:gd name="T20" fmla="*/ 62 w 90"/>
                  <a:gd name="T21" fmla="*/ 86 h 89"/>
                  <a:gd name="T22" fmla="*/ 77 w 90"/>
                  <a:gd name="T23" fmla="*/ 76 h 89"/>
                  <a:gd name="T24" fmla="*/ 86 w 90"/>
                  <a:gd name="T25" fmla="*/ 62 h 89"/>
                  <a:gd name="T26" fmla="*/ 90 w 90"/>
                  <a:gd name="T27" fmla="*/ 44 h 89"/>
                  <a:gd name="T28" fmla="*/ 89 w 90"/>
                  <a:gd name="T29" fmla="*/ 35 h 89"/>
                  <a:gd name="T30" fmla="*/ 82 w 90"/>
                  <a:gd name="T31" fmla="*/ 19 h 89"/>
                  <a:gd name="T32" fmla="*/ 69 w 90"/>
                  <a:gd name="T33" fmla="*/ 7 h 89"/>
                  <a:gd name="T34" fmla="*/ 54 w 90"/>
                  <a:gd name="T35" fmla="*/ 1 h 89"/>
                  <a:gd name="T36" fmla="*/ 44 w 90"/>
                  <a:gd name="T37" fmla="*/ 0 h 89"/>
                  <a:gd name="T38" fmla="*/ 44 w 90"/>
                  <a:gd name="T39" fmla="*/ 75 h 89"/>
                  <a:gd name="T40" fmla="*/ 33 w 90"/>
                  <a:gd name="T41" fmla="*/ 73 h 89"/>
                  <a:gd name="T42" fmla="*/ 23 w 90"/>
                  <a:gd name="T43" fmla="*/ 66 h 89"/>
                  <a:gd name="T44" fmla="*/ 16 w 90"/>
                  <a:gd name="T45" fmla="*/ 56 h 89"/>
                  <a:gd name="T46" fmla="*/ 14 w 90"/>
                  <a:gd name="T47" fmla="*/ 44 h 89"/>
                  <a:gd name="T48" fmla="*/ 14 w 90"/>
                  <a:gd name="T49" fmla="*/ 39 h 89"/>
                  <a:gd name="T50" fmla="*/ 20 w 90"/>
                  <a:gd name="T51" fmla="*/ 28 h 89"/>
                  <a:gd name="T52" fmla="*/ 27 w 90"/>
                  <a:gd name="T53" fmla="*/ 19 h 89"/>
                  <a:gd name="T54" fmla="*/ 39 w 90"/>
                  <a:gd name="T55" fmla="*/ 15 h 89"/>
                  <a:gd name="T56" fmla="*/ 44 w 90"/>
                  <a:gd name="T57" fmla="*/ 14 h 89"/>
                  <a:gd name="T58" fmla="*/ 56 w 90"/>
                  <a:gd name="T59" fmla="*/ 16 h 89"/>
                  <a:gd name="T60" fmla="*/ 66 w 90"/>
                  <a:gd name="T61" fmla="*/ 22 h 89"/>
                  <a:gd name="T62" fmla="*/ 73 w 90"/>
                  <a:gd name="T63" fmla="*/ 32 h 89"/>
                  <a:gd name="T64" fmla="*/ 76 w 90"/>
                  <a:gd name="T65" fmla="*/ 44 h 89"/>
                  <a:gd name="T66" fmla="*/ 75 w 90"/>
                  <a:gd name="T67" fmla="*/ 51 h 89"/>
                  <a:gd name="T68" fmla="*/ 70 w 90"/>
                  <a:gd name="T69" fmla="*/ 61 h 89"/>
                  <a:gd name="T70" fmla="*/ 62 w 90"/>
                  <a:gd name="T71" fmla="*/ 70 h 89"/>
                  <a:gd name="T72" fmla="*/ 51 w 90"/>
                  <a:gd name="T73" fmla="*/ 74 h 89"/>
                  <a:gd name="T74" fmla="*/ 44 w 90"/>
                  <a:gd name="T75" fmla="*/ 75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0" h="89">
                    <a:moveTo>
                      <a:pt x="44" y="0"/>
                    </a:moveTo>
                    <a:lnTo>
                      <a:pt x="44" y="0"/>
                    </a:lnTo>
                    <a:lnTo>
                      <a:pt x="36" y="1"/>
                    </a:lnTo>
                    <a:lnTo>
                      <a:pt x="27" y="3"/>
                    </a:lnTo>
                    <a:lnTo>
                      <a:pt x="20" y="7"/>
                    </a:lnTo>
                    <a:lnTo>
                      <a:pt x="13" y="13"/>
                    </a:lnTo>
                    <a:lnTo>
                      <a:pt x="8" y="19"/>
                    </a:lnTo>
                    <a:lnTo>
                      <a:pt x="3" y="27"/>
                    </a:lnTo>
                    <a:lnTo>
                      <a:pt x="1" y="35"/>
                    </a:lnTo>
                    <a:lnTo>
                      <a:pt x="0" y="44"/>
                    </a:lnTo>
                    <a:lnTo>
                      <a:pt x="0" y="44"/>
                    </a:lnTo>
                    <a:lnTo>
                      <a:pt x="1" y="54"/>
                    </a:lnTo>
                    <a:lnTo>
                      <a:pt x="3" y="62"/>
                    </a:lnTo>
                    <a:lnTo>
                      <a:pt x="8" y="70"/>
                    </a:lnTo>
                    <a:lnTo>
                      <a:pt x="13" y="76"/>
                    </a:lnTo>
                    <a:lnTo>
                      <a:pt x="20" y="82"/>
                    </a:lnTo>
                    <a:lnTo>
                      <a:pt x="27" y="86"/>
                    </a:lnTo>
                    <a:lnTo>
                      <a:pt x="36" y="88"/>
                    </a:lnTo>
                    <a:lnTo>
                      <a:pt x="44" y="89"/>
                    </a:lnTo>
                    <a:lnTo>
                      <a:pt x="44" y="89"/>
                    </a:lnTo>
                    <a:lnTo>
                      <a:pt x="54" y="88"/>
                    </a:lnTo>
                    <a:lnTo>
                      <a:pt x="62" y="86"/>
                    </a:lnTo>
                    <a:lnTo>
                      <a:pt x="69" y="82"/>
                    </a:lnTo>
                    <a:lnTo>
                      <a:pt x="77" y="76"/>
                    </a:lnTo>
                    <a:lnTo>
                      <a:pt x="82" y="70"/>
                    </a:lnTo>
                    <a:lnTo>
                      <a:pt x="86" y="62"/>
                    </a:lnTo>
                    <a:lnTo>
                      <a:pt x="89" y="54"/>
                    </a:lnTo>
                    <a:lnTo>
                      <a:pt x="90" y="44"/>
                    </a:lnTo>
                    <a:lnTo>
                      <a:pt x="90" y="44"/>
                    </a:lnTo>
                    <a:lnTo>
                      <a:pt x="89" y="35"/>
                    </a:lnTo>
                    <a:lnTo>
                      <a:pt x="86" y="27"/>
                    </a:lnTo>
                    <a:lnTo>
                      <a:pt x="82" y="19"/>
                    </a:lnTo>
                    <a:lnTo>
                      <a:pt x="77" y="13"/>
                    </a:lnTo>
                    <a:lnTo>
                      <a:pt x="69" y="7"/>
                    </a:lnTo>
                    <a:lnTo>
                      <a:pt x="62" y="3"/>
                    </a:lnTo>
                    <a:lnTo>
                      <a:pt x="54" y="1"/>
                    </a:lnTo>
                    <a:lnTo>
                      <a:pt x="44" y="0"/>
                    </a:lnTo>
                    <a:lnTo>
                      <a:pt x="44" y="0"/>
                    </a:lnTo>
                    <a:close/>
                    <a:moveTo>
                      <a:pt x="44" y="75"/>
                    </a:moveTo>
                    <a:lnTo>
                      <a:pt x="44" y="75"/>
                    </a:lnTo>
                    <a:lnTo>
                      <a:pt x="39" y="74"/>
                    </a:lnTo>
                    <a:lnTo>
                      <a:pt x="33" y="73"/>
                    </a:lnTo>
                    <a:lnTo>
                      <a:pt x="27" y="70"/>
                    </a:lnTo>
                    <a:lnTo>
                      <a:pt x="23" y="66"/>
                    </a:lnTo>
                    <a:lnTo>
                      <a:pt x="20" y="61"/>
                    </a:lnTo>
                    <a:lnTo>
                      <a:pt x="16" y="56"/>
                    </a:lnTo>
                    <a:lnTo>
                      <a:pt x="14" y="51"/>
                    </a:lnTo>
                    <a:lnTo>
                      <a:pt x="14" y="44"/>
                    </a:lnTo>
                    <a:lnTo>
                      <a:pt x="14" y="44"/>
                    </a:lnTo>
                    <a:lnTo>
                      <a:pt x="14" y="39"/>
                    </a:lnTo>
                    <a:lnTo>
                      <a:pt x="16" y="32"/>
                    </a:lnTo>
                    <a:lnTo>
                      <a:pt x="20" y="28"/>
                    </a:lnTo>
                    <a:lnTo>
                      <a:pt x="23" y="22"/>
                    </a:lnTo>
                    <a:lnTo>
                      <a:pt x="27" y="19"/>
                    </a:lnTo>
                    <a:lnTo>
                      <a:pt x="33" y="16"/>
                    </a:lnTo>
                    <a:lnTo>
                      <a:pt x="39" y="15"/>
                    </a:lnTo>
                    <a:lnTo>
                      <a:pt x="44" y="14"/>
                    </a:lnTo>
                    <a:lnTo>
                      <a:pt x="44" y="14"/>
                    </a:lnTo>
                    <a:lnTo>
                      <a:pt x="51" y="15"/>
                    </a:lnTo>
                    <a:lnTo>
                      <a:pt x="56" y="16"/>
                    </a:lnTo>
                    <a:lnTo>
                      <a:pt x="62" y="19"/>
                    </a:lnTo>
                    <a:lnTo>
                      <a:pt x="66" y="22"/>
                    </a:lnTo>
                    <a:lnTo>
                      <a:pt x="70" y="28"/>
                    </a:lnTo>
                    <a:lnTo>
                      <a:pt x="73" y="32"/>
                    </a:lnTo>
                    <a:lnTo>
                      <a:pt x="75" y="39"/>
                    </a:lnTo>
                    <a:lnTo>
                      <a:pt x="76" y="44"/>
                    </a:lnTo>
                    <a:lnTo>
                      <a:pt x="76" y="44"/>
                    </a:lnTo>
                    <a:lnTo>
                      <a:pt x="75" y="51"/>
                    </a:lnTo>
                    <a:lnTo>
                      <a:pt x="73" y="56"/>
                    </a:lnTo>
                    <a:lnTo>
                      <a:pt x="70" y="61"/>
                    </a:lnTo>
                    <a:lnTo>
                      <a:pt x="66" y="66"/>
                    </a:lnTo>
                    <a:lnTo>
                      <a:pt x="62" y="70"/>
                    </a:lnTo>
                    <a:lnTo>
                      <a:pt x="56" y="73"/>
                    </a:lnTo>
                    <a:lnTo>
                      <a:pt x="51" y="74"/>
                    </a:lnTo>
                    <a:lnTo>
                      <a:pt x="44" y="75"/>
                    </a:lnTo>
                    <a:lnTo>
                      <a:pt x="44" y="75"/>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38" name="Freeform 84"/>
              <p:cNvSpPr>
                <a:spLocks noEditPoints="1"/>
              </p:cNvSpPr>
              <p:nvPr/>
            </p:nvSpPr>
            <p:spPr bwMode="auto">
              <a:xfrm>
                <a:off x="3352800" y="3486150"/>
                <a:ext cx="200025" cy="201613"/>
              </a:xfrm>
              <a:custGeom>
                <a:avLst/>
                <a:gdLst>
                  <a:gd name="T0" fmla="*/ 111 w 126"/>
                  <a:gd name="T1" fmla="*/ 45 h 127"/>
                  <a:gd name="T2" fmla="*/ 117 w 126"/>
                  <a:gd name="T3" fmla="*/ 27 h 127"/>
                  <a:gd name="T4" fmla="*/ 93 w 126"/>
                  <a:gd name="T5" fmla="*/ 10 h 127"/>
                  <a:gd name="T6" fmla="*/ 82 w 126"/>
                  <a:gd name="T7" fmla="*/ 5 h 127"/>
                  <a:gd name="T8" fmla="*/ 53 w 126"/>
                  <a:gd name="T9" fmla="*/ 0 h 127"/>
                  <a:gd name="T10" fmla="*/ 44 w 126"/>
                  <a:gd name="T11" fmla="*/ 15 h 127"/>
                  <a:gd name="T12" fmla="*/ 27 w 126"/>
                  <a:gd name="T13" fmla="*/ 10 h 127"/>
                  <a:gd name="T14" fmla="*/ 11 w 126"/>
                  <a:gd name="T15" fmla="*/ 34 h 127"/>
                  <a:gd name="T16" fmla="*/ 5 w 126"/>
                  <a:gd name="T17" fmla="*/ 45 h 127"/>
                  <a:gd name="T18" fmla="*/ 0 w 126"/>
                  <a:gd name="T19" fmla="*/ 73 h 127"/>
                  <a:gd name="T20" fmla="*/ 15 w 126"/>
                  <a:gd name="T21" fmla="*/ 82 h 127"/>
                  <a:gd name="T22" fmla="*/ 10 w 126"/>
                  <a:gd name="T23" fmla="*/ 100 h 127"/>
                  <a:gd name="T24" fmla="*/ 33 w 126"/>
                  <a:gd name="T25" fmla="*/ 116 h 127"/>
                  <a:gd name="T26" fmla="*/ 44 w 126"/>
                  <a:gd name="T27" fmla="*/ 122 h 127"/>
                  <a:gd name="T28" fmla="*/ 72 w 126"/>
                  <a:gd name="T29" fmla="*/ 127 h 127"/>
                  <a:gd name="T30" fmla="*/ 82 w 126"/>
                  <a:gd name="T31" fmla="*/ 112 h 127"/>
                  <a:gd name="T32" fmla="*/ 99 w 126"/>
                  <a:gd name="T33" fmla="*/ 116 h 127"/>
                  <a:gd name="T34" fmla="*/ 116 w 126"/>
                  <a:gd name="T35" fmla="*/ 93 h 127"/>
                  <a:gd name="T36" fmla="*/ 121 w 126"/>
                  <a:gd name="T37" fmla="*/ 82 h 127"/>
                  <a:gd name="T38" fmla="*/ 126 w 126"/>
                  <a:gd name="T39" fmla="*/ 54 h 127"/>
                  <a:gd name="T40" fmla="*/ 98 w 126"/>
                  <a:gd name="T41" fmla="*/ 73 h 127"/>
                  <a:gd name="T42" fmla="*/ 100 w 126"/>
                  <a:gd name="T43" fmla="*/ 96 h 127"/>
                  <a:gd name="T44" fmla="*/ 81 w 126"/>
                  <a:gd name="T45" fmla="*/ 95 h 127"/>
                  <a:gd name="T46" fmla="*/ 67 w 126"/>
                  <a:gd name="T47" fmla="*/ 113 h 127"/>
                  <a:gd name="T48" fmla="*/ 54 w 126"/>
                  <a:gd name="T49" fmla="*/ 98 h 127"/>
                  <a:gd name="T50" fmla="*/ 31 w 126"/>
                  <a:gd name="T51" fmla="*/ 101 h 127"/>
                  <a:gd name="T52" fmla="*/ 32 w 126"/>
                  <a:gd name="T53" fmla="*/ 82 h 127"/>
                  <a:gd name="T54" fmla="*/ 14 w 126"/>
                  <a:gd name="T55" fmla="*/ 68 h 127"/>
                  <a:gd name="T56" fmla="*/ 28 w 126"/>
                  <a:gd name="T57" fmla="*/ 54 h 127"/>
                  <a:gd name="T58" fmla="*/ 26 w 126"/>
                  <a:gd name="T59" fmla="*/ 31 h 127"/>
                  <a:gd name="T60" fmla="*/ 45 w 126"/>
                  <a:gd name="T61" fmla="*/ 32 h 127"/>
                  <a:gd name="T62" fmla="*/ 59 w 126"/>
                  <a:gd name="T63" fmla="*/ 14 h 127"/>
                  <a:gd name="T64" fmla="*/ 72 w 126"/>
                  <a:gd name="T65" fmla="*/ 29 h 127"/>
                  <a:gd name="T66" fmla="*/ 95 w 126"/>
                  <a:gd name="T67" fmla="*/ 26 h 127"/>
                  <a:gd name="T68" fmla="*/ 94 w 126"/>
                  <a:gd name="T69" fmla="*/ 45 h 127"/>
                  <a:gd name="T70" fmla="*/ 112 w 126"/>
                  <a:gd name="T71" fmla="*/ 59 h 127"/>
                  <a:gd name="T72" fmla="*/ 98 w 126"/>
                  <a:gd name="T73" fmla="*/ 73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27">
                    <a:moveTo>
                      <a:pt x="121" y="47"/>
                    </a:moveTo>
                    <a:lnTo>
                      <a:pt x="111" y="45"/>
                    </a:lnTo>
                    <a:lnTo>
                      <a:pt x="117" y="35"/>
                    </a:lnTo>
                    <a:lnTo>
                      <a:pt x="117" y="27"/>
                    </a:lnTo>
                    <a:lnTo>
                      <a:pt x="102" y="12"/>
                    </a:lnTo>
                    <a:lnTo>
                      <a:pt x="93" y="10"/>
                    </a:lnTo>
                    <a:lnTo>
                      <a:pt x="84" y="16"/>
                    </a:lnTo>
                    <a:lnTo>
                      <a:pt x="82" y="5"/>
                    </a:lnTo>
                    <a:lnTo>
                      <a:pt x="75" y="0"/>
                    </a:lnTo>
                    <a:lnTo>
                      <a:pt x="53" y="0"/>
                    </a:lnTo>
                    <a:lnTo>
                      <a:pt x="46" y="5"/>
                    </a:lnTo>
                    <a:lnTo>
                      <a:pt x="44" y="15"/>
                    </a:lnTo>
                    <a:lnTo>
                      <a:pt x="36" y="9"/>
                    </a:lnTo>
                    <a:lnTo>
                      <a:pt x="27" y="10"/>
                    </a:lnTo>
                    <a:lnTo>
                      <a:pt x="12" y="26"/>
                    </a:lnTo>
                    <a:lnTo>
                      <a:pt x="11" y="34"/>
                    </a:lnTo>
                    <a:lnTo>
                      <a:pt x="15" y="43"/>
                    </a:lnTo>
                    <a:lnTo>
                      <a:pt x="5" y="45"/>
                    </a:lnTo>
                    <a:lnTo>
                      <a:pt x="0" y="51"/>
                    </a:lnTo>
                    <a:lnTo>
                      <a:pt x="0" y="73"/>
                    </a:lnTo>
                    <a:lnTo>
                      <a:pt x="5" y="80"/>
                    </a:lnTo>
                    <a:lnTo>
                      <a:pt x="15" y="82"/>
                    </a:lnTo>
                    <a:lnTo>
                      <a:pt x="9" y="91"/>
                    </a:lnTo>
                    <a:lnTo>
                      <a:pt x="10" y="100"/>
                    </a:lnTo>
                    <a:lnTo>
                      <a:pt x="25" y="115"/>
                    </a:lnTo>
                    <a:lnTo>
                      <a:pt x="33" y="116"/>
                    </a:lnTo>
                    <a:lnTo>
                      <a:pt x="42" y="111"/>
                    </a:lnTo>
                    <a:lnTo>
                      <a:pt x="44" y="122"/>
                    </a:lnTo>
                    <a:lnTo>
                      <a:pt x="52" y="127"/>
                    </a:lnTo>
                    <a:lnTo>
                      <a:pt x="72" y="127"/>
                    </a:lnTo>
                    <a:lnTo>
                      <a:pt x="80" y="122"/>
                    </a:lnTo>
                    <a:lnTo>
                      <a:pt x="82" y="112"/>
                    </a:lnTo>
                    <a:lnTo>
                      <a:pt x="91" y="117"/>
                    </a:lnTo>
                    <a:lnTo>
                      <a:pt x="99" y="116"/>
                    </a:lnTo>
                    <a:lnTo>
                      <a:pt x="114" y="101"/>
                    </a:lnTo>
                    <a:lnTo>
                      <a:pt x="116" y="93"/>
                    </a:lnTo>
                    <a:lnTo>
                      <a:pt x="111" y="84"/>
                    </a:lnTo>
                    <a:lnTo>
                      <a:pt x="121" y="82"/>
                    </a:lnTo>
                    <a:lnTo>
                      <a:pt x="126" y="75"/>
                    </a:lnTo>
                    <a:lnTo>
                      <a:pt x="126" y="54"/>
                    </a:lnTo>
                    <a:lnTo>
                      <a:pt x="121" y="47"/>
                    </a:lnTo>
                    <a:close/>
                    <a:moveTo>
                      <a:pt x="98" y="73"/>
                    </a:moveTo>
                    <a:lnTo>
                      <a:pt x="94" y="84"/>
                    </a:lnTo>
                    <a:lnTo>
                      <a:pt x="100" y="96"/>
                    </a:lnTo>
                    <a:lnTo>
                      <a:pt x="94" y="102"/>
                    </a:lnTo>
                    <a:lnTo>
                      <a:pt x="81" y="95"/>
                    </a:lnTo>
                    <a:lnTo>
                      <a:pt x="70" y="99"/>
                    </a:lnTo>
                    <a:lnTo>
                      <a:pt x="67" y="113"/>
                    </a:lnTo>
                    <a:lnTo>
                      <a:pt x="57" y="113"/>
                    </a:lnTo>
                    <a:lnTo>
                      <a:pt x="54" y="98"/>
                    </a:lnTo>
                    <a:lnTo>
                      <a:pt x="43" y="94"/>
                    </a:lnTo>
                    <a:lnTo>
                      <a:pt x="31" y="101"/>
                    </a:lnTo>
                    <a:lnTo>
                      <a:pt x="24" y="94"/>
                    </a:lnTo>
                    <a:lnTo>
                      <a:pt x="32" y="82"/>
                    </a:lnTo>
                    <a:lnTo>
                      <a:pt x="28" y="71"/>
                    </a:lnTo>
                    <a:lnTo>
                      <a:pt x="14" y="68"/>
                    </a:lnTo>
                    <a:lnTo>
                      <a:pt x="14" y="58"/>
                    </a:lnTo>
                    <a:lnTo>
                      <a:pt x="28" y="54"/>
                    </a:lnTo>
                    <a:lnTo>
                      <a:pt x="32" y="44"/>
                    </a:lnTo>
                    <a:lnTo>
                      <a:pt x="26" y="31"/>
                    </a:lnTo>
                    <a:lnTo>
                      <a:pt x="32" y="24"/>
                    </a:lnTo>
                    <a:lnTo>
                      <a:pt x="45" y="32"/>
                    </a:lnTo>
                    <a:lnTo>
                      <a:pt x="56" y="28"/>
                    </a:lnTo>
                    <a:lnTo>
                      <a:pt x="59" y="14"/>
                    </a:lnTo>
                    <a:lnTo>
                      <a:pt x="69" y="14"/>
                    </a:lnTo>
                    <a:lnTo>
                      <a:pt x="72" y="29"/>
                    </a:lnTo>
                    <a:lnTo>
                      <a:pt x="83" y="33"/>
                    </a:lnTo>
                    <a:lnTo>
                      <a:pt x="95" y="26"/>
                    </a:lnTo>
                    <a:lnTo>
                      <a:pt x="103" y="33"/>
                    </a:lnTo>
                    <a:lnTo>
                      <a:pt x="94" y="45"/>
                    </a:lnTo>
                    <a:lnTo>
                      <a:pt x="98" y="56"/>
                    </a:lnTo>
                    <a:lnTo>
                      <a:pt x="112" y="59"/>
                    </a:lnTo>
                    <a:lnTo>
                      <a:pt x="112" y="70"/>
                    </a:lnTo>
                    <a:lnTo>
                      <a:pt x="98" y="73"/>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39" name="Freeform 85"/>
              <p:cNvSpPr>
                <a:spLocks noEditPoints="1"/>
              </p:cNvSpPr>
              <p:nvPr/>
            </p:nvSpPr>
            <p:spPr bwMode="auto">
              <a:xfrm>
                <a:off x="3414713" y="3549650"/>
                <a:ext cx="74613" cy="74613"/>
              </a:xfrm>
              <a:custGeom>
                <a:avLst/>
                <a:gdLst>
                  <a:gd name="T0" fmla="*/ 24 w 47"/>
                  <a:gd name="T1" fmla="*/ 0 h 47"/>
                  <a:gd name="T2" fmla="*/ 24 w 47"/>
                  <a:gd name="T3" fmla="*/ 0 h 47"/>
                  <a:gd name="T4" fmla="*/ 19 w 47"/>
                  <a:gd name="T5" fmla="*/ 0 h 47"/>
                  <a:gd name="T6" fmla="*/ 15 w 47"/>
                  <a:gd name="T7" fmla="*/ 2 h 47"/>
                  <a:gd name="T8" fmla="*/ 11 w 47"/>
                  <a:gd name="T9" fmla="*/ 4 h 47"/>
                  <a:gd name="T10" fmla="*/ 7 w 47"/>
                  <a:gd name="T11" fmla="*/ 6 h 47"/>
                  <a:gd name="T12" fmla="*/ 4 w 47"/>
                  <a:gd name="T13" fmla="*/ 10 h 47"/>
                  <a:gd name="T14" fmla="*/ 2 w 47"/>
                  <a:gd name="T15" fmla="*/ 14 h 47"/>
                  <a:gd name="T16" fmla="*/ 1 w 47"/>
                  <a:gd name="T17" fmla="*/ 19 h 47"/>
                  <a:gd name="T18" fmla="*/ 0 w 47"/>
                  <a:gd name="T19" fmla="*/ 23 h 47"/>
                  <a:gd name="T20" fmla="*/ 0 w 47"/>
                  <a:gd name="T21" fmla="*/ 23 h 47"/>
                  <a:gd name="T22" fmla="*/ 1 w 47"/>
                  <a:gd name="T23" fmla="*/ 28 h 47"/>
                  <a:gd name="T24" fmla="*/ 2 w 47"/>
                  <a:gd name="T25" fmla="*/ 33 h 47"/>
                  <a:gd name="T26" fmla="*/ 4 w 47"/>
                  <a:gd name="T27" fmla="*/ 36 h 47"/>
                  <a:gd name="T28" fmla="*/ 7 w 47"/>
                  <a:gd name="T29" fmla="*/ 41 h 47"/>
                  <a:gd name="T30" fmla="*/ 11 w 47"/>
                  <a:gd name="T31" fmla="*/ 43 h 47"/>
                  <a:gd name="T32" fmla="*/ 15 w 47"/>
                  <a:gd name="T33" fmla="*/ 45 h 47"/>
                  <a:gd name="T34" fmla="*/ 19 w 47"/>
                  <a:gd name="T35" fmla="*/ 47 h 47"/>
                  <a:gd name="T36" fmla="*/ 24 w 47"/>
                  <a:gd name="T37" fmla="*/ 47 h 47"/>
                  <a:gd name="T38" fmla="*/ 24 w 47"/>
                  <a:gd name="T39" fmla="*/ 47 h 47"/>
                  <a:gd name="T40" fmla="*/ 29 w 47"/>
                  <a:gd name="T41" fmla="*/ 47 h 47"/>
                  <a:gd name="T42" fmla="*/ 33 w 47"/>
                  <a:gd name="T43" fmla="*/ 45 h 47"/>
                  <a:gd name="T44" fmla="*/ 38 w 47"/>
                  <a:gd name="T45" fmla="*/ 43 h 47"/>
                  <a:gd name="T46" fmla="*/ 41 w 47"/>
                  <a:gd name="T47" fmla="*/ 41 h 47"/>
                  <a:gd name="T48" fmla="*/ 44 w 47"/>
                  <a:gd name="T49" fmla="*/ 36 h 47"/>
                  <a:gd name="T50" fmla="*/ 46 w 47"/>
                  <a:gd name="T51" fmla="*/ 33 h 47"/>
                  <a:gd name="T52" fmla="*/ 47 w 47"/>
                  <a:gd name="T53" fmla="*/ 28 h 47"/>
                  <a:gd name="T54" fmla="*/ 47 w 47"/>
                  <a:gd name="T55" fmla="*/ 23 h 47"/>
                  <a:gd name="T56" fmla="*/ 47 w 47"/>
                  <a:gd name="T57" fmla="*/ 23 h 47"/>
                  <a:gd name="T58" fmla="*/ 47 w 47"/>
                  <a:gd name="T59" fmla="*/ 19 h 47"/>
                  <a:gd name="T60" fmla="*/ 46 w 47"/>
                  <a:gd name="T61" fmla="*/ 14 h 47"/>
                  <a:gd name="T62" fmla="*/ 44 w 47"/>
                  <a:gd name="T63" fmla="*/ 10 h 47"/>
                  <a:gd name="T64" fmla="*/ 41 w 47"/>
                  <a:gd name="T65" fmla="*/ 6 h 47"/>
                  <a:gd name="T66" fmla="*/ 38 w 47"/>
                  <a:gd name="T67" fmla="*/ 4 h 47"/>
                  <a:gd name="T68" fmla="*/ 33 w 47"/>
                  <a:gd name="T69" fmla="*/ 2 h 47"/>
                  <a:gd name="T70" fmla="*/ 29 w 47"/>
                  <a:gd name="T71" fmla="*/ 0 h 47"/>
                  <a:gd name="T72" fmla="*/ 24 w 47"/>
                  <a:gd name="T73" fmla="*/ 0 h 47"/>
                  <a:gd name="T74" fmla="*/ 24 w 47"/>
                  <a:gd name="T75" fmla="*/ 0 h 47"/>
                  <a:gd name="T76" fmla="*/ 24 w 47"/>
                  <a:gd name="T77" fmla="*/ 33 h 47"/>
                  <a:gd name="T78" fmla="*/ 24 w 47"/>
                  <a:gd name="T79" fmla="*/ 33 h 47"/>
                  <a:gd name="T80" fmla="*/ 20 w 47"/>
                  <a:gd name="T81" fmla="*/ 32 h 47"/>
                  <a:gd name="T82" fmla="*/ 17 w 47"/>
                  <a:gd name="T83" fmla="*/ 30 h 47"/>
                  <a:gd name="T84" fmla="*/ 15 w 47"/>
                  <a:gd name="T85" fmla="*/ 27 h 47"/>
                  <a:gd name="T86" fmla="*/ 15 w 47"/>
                  <a:gd name="T87" fmla="*/ 23 h 47"/>
                  <a:gd name="T88" fmla="*/ 15 w 47"/>
                  <a:gd name="T89" fmla="*/ 23 h 47"/>
                  <a:gd name="T90" fmla="*/ 15 w 47"/>
                  <a:gd name="T91" fmla="*/ 20 h 47"/>
                  <a:gd name="T92" fmla="*/ 17 w 47"/>
                  <a:gd name="T93" fmla="*/ 17 h 47"/>
                  <a:gd name="T94" fmla="*/ 20 w 47"/>
                  <a:gd name="T95" fmla="*/ 15 h 47"/>
                  <a:gd name="T96" fmla="*/ 24 w 47"/>
                  <a:gd name="T97" fmla="*/ 14 h 47"/>
                  <a:gd name="T98" fmla="*/ 24 w 47"/>
                  <a:gd name="T99" fmla="*/ 14 h 47"/>
                  <a:gd name="T100" fmla="*/ 28 w 47"/>
                  <a:gd name="T101" fmla="*/ 15 h 47"/>
                  <a:gd name="T102" fmla="*/ 31 w 47"/>
                  <a:gd name="T103" fmla="*/ 17 h 47"/>
                  <a:gd name="T104" fmla="*/ 33 w 47"/>
                  <a:gd name="T105" fmla="*/ 20 h 47"/>
                  <a:gd name="T106" fmla="*/ 33 w 47"/>
                  <a:gd name="T107" fmla="*/ 23 h 47"/>
                  <a:gd name="T108" fmla="*/ 33 w 47"/>
                  <a:gd name="T109" fmla="*/ 23 h 47"/>
                  <a:gd name="T110" fmla="*/ 33 w 47"/>
                  <a:gd name="T111" fmla="*/ 27 h 47"/>
                  <a:gd name="T112" fmla="*/ 31 w 47"/>
                  <a:gd name="T113" fmla="*/ 30 h 47"/>
                  <a:gd name="T114" fmla="*/ 28 w 47"/>
                  <a:gd name="T115" fmla="*/ 32 h 47"/>
                  <a:gd name="T116" fmla="*/ 24 w 47"/>
                  <a:gd name="T117" fmla="*/ 33 h 47"/>
                  <a:gd name="T118" fmla="*/ 24 w 47"/>
                  <a:gd name="T119" fmla="*/ 33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7" h="47">
                    <a:moveTo>
                      <a:pt x="24" y="0"/>
                    </a:moveTo>
                    <a:lnTo>
                      <a:pt x="24" y="0"/>
                    </a:lnTo>
                    <a:lnTo>
                      <a:pt x="19" y="0"/>
                    </a:lnTo>
                    <a:lnTo>
                      <a:pt x="15" y="2"/>
                    </a:lnTo>
                    <a:lnTo>
                      <a:pt x="11" y="4"/>
                    </a:lnTo>
                    <a:lnTo>
                      <a:pt x="7" y="6"/>
                    </a:lnTo>
                    <a:lnTo>
                      <a:pt x="4" y="10"/>
                    </a:lnTo>
                    <a:lnTo>
                      <a:pt x="2" y="14"/>
                    </a:lnTo>
                    <a:lnTo>
                      <a:pt x="1" y="19"/>
                    </a:lnTo>
                    <a:lnTo>
                      <a:pt x="0" y="23"/>
                    </a:lnTo>
                    <a:lnTo>
                      <a:pt x="0" y="23"/>
                    </a:lnTo>
                    <a:lnTo>
                      <a:pt x="1" y="28"/>
                    </a:lnTo>
                    <a:lnTo>
                      <a:pt x="2" y="33"/>
                    </a:lnTo>
                    <a:lnTo>
                      <a:pt x="4" y="36"/>
                    </a:lnTo>
                    <a:lnTo>
                      <a:pt x="7" y="41"/>
                    </a:lnTo>
                    <a:lnTo>
                      <a:pt x="11" y="43"/>
                    </a:lnTo>
                    <a:lnTo>
                      <a:pt x="15" y="45"/>
                    </a:lnTo>
                    <a:lnTo>
                      <a:pt x="19" y="47"/>
                    </a:lnTo>
                    <a:lnTo>
                      <a:pt x="24" y="47"/>
                    </a:lnTo>
                    <a:lnTo>
                      <a:pt x="24" y="47"/>
                    </a:lnTo>
                    <a:lnTo>
                      <a:pt x="29" y="47"/>
                    </a:lnTo>
                    <a:lnTo>
                      <a:pt x="33" y="45"/>
                    </a:lnTo>
                    <a:lnTo>
                      <a:pt x="38" y="43"/>
                    </a:lnTo>
                    <a:lnTo>
                      <a:pt x="41" y="41"/>
                    </a:lnTo>
                    <a:lnTo>
                      <a:pt x="44" y="36"/>
                    </a:lnTo>
                    <a:lnTo>
                      <a:pt x="46" y="33"/>
                    </a:lnTo>
                    <a:lnTo>
                      <a:pt x="47" y="28"/>
                    </a:lnTo>
                    <a:lnTo>
                      <a:pt x="47" y="23"/>
                    </a:lnTo>
                    <a:lnTo>
                      <a:pt x="47" y="23"/>
                    </a:lnTo>
                    <a:lnTo>
                      <a:pt x="47" y="19"/>
                    </a:lnTo>
                    <a:lnTo>
                      <a:pt x="46" y="14"/>
                    </a:lnTo>
                    <a:lnTo>
                      <a:pt x="44" y="10"/>
                    </a:lnTo>
                    <a:lnTo>
                      <a:pt x="41" y="6"/>
                    </a:lnTo>
                    <a:lnTo>
                      <a:pt x="38" y="4"/>
                    </a:lnTo>
                    <a:lnTo>
                      <a:pt x="33" y="2"/>
                    </a:lnTo>
                    <a:lnTo>
                      <a:pt x="29" y="0"/>
                    </a:lnTo>
                    <a:lnTo>
                      <a:pt x="24" y="0"/>
                    </a:lnTo>
                    <a:lnTo>
                      <a:pt x="24" y="0"/>
                    </a:lnTo>
                    <a:close/>
                    <a:moveTo>
                      <a:pt x="24" y="33"/>
                    </a:moveTo>
                    <a:lnTo>
                      <a:pt x="24" y="33"/>
                    </a:lnTo>
                    <a:lnTo>
                      <a:pt x="20" y="32"/>
                    </a:lnTo>
                    <a:lnTo>
                      <a:pt x="17" y="30"/>
                    </a:lnTo>
                    <a:lnTo>
                      <a:pt x="15" y="27"/>
                    </a:lnTo>
                    <a:lnTo>
                      <a:pt x="15" y="23"/>
                    </a:lnTo>
                    <a:lnTo>
                      <a:pt x="15" y="23"/>
                    </a:lnTo>
                    <a:lnTo>
                      <a:pt x="15" y="20"/>
                    </a:lnTo>
                    <a:lnTo>
                      <a:pt x="17" y="17"/>
                    </a:lnTo>
                    <a:lnTo>
                      <a:pt x="20" y="15"/>
                    </a:lnTo>
                    <a:lnTo>
                      <a:pt x="24" y="14"/>
                    </a:lnTo>
                    <a:lnTo>
                      <a:pt x="24" y="14"/>
                    </a:lnTo>
                    <a:lnTo>
                      <a:pt x="28" y="15"/>
                    </a:lnTo>
                    <a:lnTo>
                      <a:pt x="31" y="17"/>
                    </a:lnTo>
                    <a:lnTo>
                      <a:pt x="33" y="20"/>
                    </a:lnTo>
                    <a:lnTo>
                      <a:pt x="33" y="23"/>
                    </a:lnTo>
                    <a:lnTo>
                      <a:pt x="33" y="23"/>
                    </a:lnTo>
                    <a:lnTo>
                      <a:pt x="33" y="27"/>
                    </a:lnTo>
                    <a:lnTo>
                      <a:pt x="31" y="30"/>
                    </a:lnTo>
                    <a:lnTo>
                      <a:pt x="28" y="32"/>
                    </a:lnTo>
                    <a:lnTo>
                      <a:pt x="24" y="33"/>
                    </a:lnTo>
                    <a:lnTo>
                      <a:pt x="24" y="33"/>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40" name="Freeform 86"/>
              <p:cNvSpPr>
                <a:spLocks/>
              </p:cNvSpPr>
              <p:nvPr/>
            </p:nvSpPr>
            <p:spPr bwMode="auto">
              <a:xfrm>
                <a:off x="2921000" y="3421063"/>
                <a:ext cx="165100" cy="163513"/>
              </a:xfrm>
              <a:custGeom>
                <a:avLst/>
                <a:gdLst>
                  <a:gd name="T0" fmla="*/ 104 w 104"/>
                  <a:gd name="T1" fmla="*/ 14 h 103"/>
                  <a:gd name="T2" fmla="*/ 104 w 104"/>
                  <a:gd name="T3" fmla="*/ 0 h 103"/>
                  <a:gd name="T4" fmla="*/ 104 w 104"/>
                  <a:gd name="T5" fmla="*/ 0 h 103"/>
                  <a:gd name="T6" fmla="*/ 93 w 104"/>
                  <a:gd name="T7" fmla="*/ 0 h 103"/>
                  <a:gd name="T8" fmla="*/ 83 w 104"/>
                  <a:gd name="T9" fmla="*/ 2 h 103"/>
                  <a:gd name="T10" fmla="*/ 73 w 104"/>
                  <a:gd name="T11" fmla="*/ 4 h 103"/>
                  <a:gd name="T12" fmla="*/ 64 w 104"/>
                  <a:gd name="T13" fmla="*/ 7 h 103"/>
                  <a:gd name="T14" fmla="*/ 54 w 104"/>
                  <a:gd name="T15" fmla="*/ 11 h 103"/>
                  <a:gd name="T16" fmla="*/ 45 w 104"/>
                  <a:gd name="T17" fmla="*/ 17 h 103"/>
                  <a:gd name="T18" fmla="*/ 38 w 104"/>
                  <a:gd name="T19" fmla="*/ 23 h 103"/>
                  <a:gd name="T20" fmla="*/ 30 w 104"/>
                  <a:gd name="T21" fmla="*/ 30 h 103"/>
                  <a:gd name="T22" fmla="*/ 24 w 104"/>
                  <a:gd name="T23" fmla="*/ 37 h 103"/>
                  <a:gd name="T24" fmla="*/ 17 w 104"/>
                  <a:gd name="T25" fmla="*/ 45 h 103"/>
                  <a:gd name="T26" fmla="*/ 13 w 104"/>
                  <a:gd name="T27" fmla="*/ 54 h 103"/>
                  <a:gd name="T28" fmla="*/ 7 w 104"/>
                  <a:gd name="T29" fmla="*/ 62 h 103"/>
                  <a:gd name="T30" fmla="*/ 4 w 104"/>
                  <a:gd name="T31" fmla="*/ 72 h 103"/>
                  <a:gd name="T32" fmla="*/ 2 w 104"/>
                  <a:gd name="T33" fmla="*/ 82 h 103"/>
                  <a:gd name="T34" fmla="*/ 0 w 104"/>
                  <a:gd name="T35" fmla="*/ 92 h 103"/>
                  <a:gd name="T36" fmla="*/ 0 w 104"/>
                  <a:gd name="T37" fmla="*/ 103 h 103"/>
                  <a:gd name="T38" fmla="*/ 14 w 104"/>
                  <a:gd name="T39" fmla="*/ 103 h 103"/>
                  <a:gd name="T40" fmla="*/ 14 w 104"/>
                  <a:gd name="T41" fmla="*/ 103 h 103"/>
                  <a:gd name="T42" fmla="*/ 14 w 104"/>
                  <a:gd name="T43" fmla="*/ 94 h 103"/>
                  <a:gd name="T44" fmla="*/ 16 w 104"/>
                  <a:gd name="T45" fmla="*/ 85 h 103"/>
                  <a:gd name="T46" fmla="*/ 18 w 104"/>
                  <a:gd name="T47" fmla="*/ 76 h 103"/>
                  <a:gd name="T48" fmla="*/ 21 w 104"/>
                  <a:gd name="T49" fmla="*/ 68 h 103"/>
                  <a:gd name="T50" fmla="*/ 25 w 104"/>
                  <a:gd name="T51" fmla="*/ 60 h 103"/>
                  <a:gd name="T52" fmla="*/ 29 w 104"/>
                  <a:gd name="T53" fmla="*/ 53 h 103"/>
                  <a:gd name="T54" fmla="*/ 34 w 104"/>
                  <a:gd name="T55" fmla="*/ 46 h 103"/>
                  <a:gd name="T56" fmla="*/ 40 w 104"/>
                  <a:gd name="T57" fmla="*/ 40 h 103"/>
                  <a:gd name="T58" fmla="*/ 46 w 104"/>
                  <a:gd name="T59" fmla="*/ 34 h 103"/>
                  <a:gd name="T60" fmla="*/ 54 w 104"/>
                  <a:gd name="T61" fmla="*/ 29 h 103"/>
                  <a:gd name="T62" fmla="*/ 61 w 104"/>
                  <a:gd name="T63" fmla="*/ 24 h 103"/>
                  <a:gd name="T64" fmla="*/ 69 w 104"/>
                  <a:gd name="T65" fmla="*/ 20 h 103"/>
                  <a:gd name="T66" fmla="*/ 77 w 104"/>
                  <a:gd name="T67" fmla="*/ 17 h 103"/>
                  <a:gd name="T68" fmla="*/ 85 w 104"/>
                  <a:gd name="T69" fmla="*/ 15 h 103"/>
                  <a:gd name="T70" fmla="*/ 95 w 104"/>
                  <a:gd name="T71" fmla="*/ 14 h 103"/>
                  <a:gd name="T72" fmla="*/ 104 w 104"/>
                  <a:gd name="T73" fmla="*/ 14 h 103"/>
                  <a:gd name="T74" fmla="*/ 104 w 104"/>
                  <a:gd name="T75" fmla="*/ 14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4" h="103">
                    <a:moveTo>
                      <a:pt x="104" y="14"/>
                    </a:moveTo>
                    <a:lnTo>
                      <a:pt x="104" y="0"/>
                    </a:lnTo>
                    <a:lnTo>
                      <a:pt x="104" y="0"/>
                    </a:lnTo>
                    <a:lnTo>
                      <a:pt x="93" y="0"/>
                    </a:lnTo>
                    <a:lnTo>
                      <a:pt x="83" y="2"/>
                    </a:lnTo>
                    <a:lnTo>
                      <a:pt x="73" y="4"/>
                    </a:lnTo>
                    <a:lnTo>
                      <a:pt x="64" y="7"/>
                    </a:lnTo>
                    <a:lnTo>
                      <a:pt x="54" y="11"/>
                    </a:lnTo>
                    <a:lnTo>
                      <a:pt x="45" y="17"/>
                    </a:lnTo>
                    <a:lnTo>
                      <a:pt x="38" y="23"/>
                    </a:lnTo>
                    <a:lnTo>
                      <a:pt x="30" y="30"/>
                    </a:lnTo>
                    <a:lnTo>
                      <a:pt x="24" y="37"/>
                    </a:lnTo>
                    <a:lnTo>
                      <a:pt x="17" y="45"/>
                    </a:lnTo>
                    <a:lnTo>
                      <a:pt x="13" y="54"/>
                    </a:lnTo>
                    <a:lnTo>
                      <a:pt x="7" y="62"/>
                    </a:lnTo>
                    <a:lnTo>
                      <a:pt x="4" y="72"/>
                    </a:lnTo>
                    <a:lnTo>
                      <a:pt x="2" y="82"/>
                    </a:lnTo>
                    <a:lnTo>
                      <a:pt x="0" y="92"/>
                    </a:lnTo>
                    <a:lnTo>
                      <a:pt x="0" y="103"/>
                    </a:lnTo>
                    <a:lnTo>
                      <a:pt x="14" y="103"/>
                    </a:lnTo>
                    <a:lnTo>
                      <a:pt x="14" y="103"/>
                    </a:lnTo>
                    <a:lnTo>
                      <a:pt x="14" y="94"/>
                    </a:lnTo>
                    <a:lnTo>
                      <a:pt x="16" y="85"/>
                    </a:lnTo>
                    <a:lnTo>
                      <a:pt x="18" y="76"/>
                    </a:lnTo>
                    <a:lnTo>
                      <a:pt x="21" y="68"/>
                    </a:lnTo>
                    <a:lnTo>
                      <a:pt x="25" y="60"/>
                    </a:lnTo>
                    <a:lnTo>
                      <a:pt x="29" y="53"/>
                    </a:lnTo>
                    <a:lnTo>
                      <a:pt x="34" y="46"/>
                    </a:lnTo>
                    <a:lnTo>
                      <a:pt x="40" y="40"/>
                    </a:lnTo>
                    <a:lnTo>
                      <a:pt x="46" y="34"/>
                    </a:lnTo>
                    <a:lnTo>
                      <a:pt x="54" y="29"/>
                    </a:lnTo>
                    <a:lnTo>
                      <a:pt x="61" y="24"/>
                    </a:lnTo>
                    <a:lnTo>
                      <a:pt x="69" y="20"/>
                    </a:lnTo>
                    <a:lnTo>
                      <a:pt x="77" y="17"/>
                    </a:lnTo>
                    <a:lnTo>
                      <a:pt x="85" y="15"/>
                    </a:lnTo>
                    <a:lnTo>
                      <a:pt x="95" y="14"/>
                    </a:lnTo>
                    <a:lnTo>
                      <a:pt x="104" y="14"/>
                    </a:lnTo>
                    <a:lnTo>
                      <a:pt x="104" y="14"/>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grpSp>
      </p:grpSp>
      <p:grpSp>
        <p:nvGrpSpPr>
          <p:cNvPr id="41" name="그룹 27"/>
          <p:cNvGrpSpPr/>
          <p:nvPr/>
        </p:nvGrpSpPr>
        <p:grpSpPr>
          <a:xfrm>
            <a:off x="2082276" y="2786324"/>
            <a:ext cx="4638400" cy="2768793"/>
            <a:chOff x="4996649" y="-357503"/>
            <a:chExt cx="4255564" cy="2540266"/>
          </a:xfrm>
        </p:grpSpPr>
        <p:sp>
          <p:nvSpPr>
            <p:cNvPr id="42" name="Rectangle 3"/>
            <p:cNvSpPr txBox="1">
              <a:spLocks noChangeArrowheads="1"/>
            </p:cNvSpPr>
            <p:nvPr/>
          </p:nvSpPr>
          <p:spPr bwMode="auto">
            <a:xfrm>
              <a:off x="7260819" y="1776145"/>
              <a:ext cx="1991394" cy="406618"/>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nSpc>
                  <a:spcPct val="80000"/>
                </a:lnSpc>
              </a:pPr>
              <a:r>
                <a:rPr lang="en-US" altLang="ko-KR" sz="2000" b="1" dirty="0">
                  <a:solidFill>
                    <a:schemeClr val="accent3"/>
                  </a:solidFill>
                  <a:latin typeface="Calibri" panose="020F0502020204030204" pitchFamily="34" charset="0"/>
                  <a:ea typeface="Tahoma" pitchFamily="34" charset="0"/>
                  <a:cs typeface="Tahoma" pitchFamily="34" charset="0"/>
                </a:rPr>
                <a:t>02</a:t>
              </a:r>
            </a:p>
            <a:p>
              <a:pPr marL="0" lvl="1">
                <a:lnSpc>
                  <a:spcPct val="80000"/>
                </a:lnSpc>
              </a:pPr>
              <a:r>
                <a:rPr lang="zh-CN" altLang="en-US" sz="1600" b="1" dirty="0">
                  <a:solidFill>
                    <a:schemeClr val="accent3"/>
                  </a:solidFill>
                  <a:latin typeface="微软雅黑" panose="020B0503020204020204" pitchFamily="34" charset="-122"/>
                  <a:ea typeface="微软雅黑" panose="020B0503020204020204" pitchFamily="34" charset="-122"/>
                  <a:cs typeface="Tahoma" pitchFamily="34" charset="0"/>
                </a:rPr>
                <a:t>后端为主的 </a:t>
              </a:r>
              <a:r>
                <a:rPr lang="en-US" altLang="zh-CN" sz="1600" b="1" dirty="0">
                  <a:solidFill>
                    <a:schemeClr val="accent3"/>
                  </a:solidFill>
                  <a:latin typeface="微软雅黑" panose="020B0503020204020204" pitchFamily="34" charset="-122"/>
                  <a:ea typeface="微软雅黑" panose="020B0503020204020204" pitchFamily="34" charset="-122"/>
                  <a:cs typeface="Tahoma" pitchFamily="34" charset="0"/>
                </a:rPr>
                <a:t>MVC </a:t>
              </a:r>
              <a:r>
                <a:rPr lang="zh-CN" altLang="en-US" sz="1600" b="1" dirty="0">
                  <a:solidFill>
                    <a:schemeClr val="accent3"/>
                  </a:solidFill>
                  <a:latin typeface="微软雅黑" panose="020B0503020204020204" pitchFamily="34" charset="-122"/>
                  <a:ea typeface="微软雅黑" panose="020B0503020204020204" pitchFamily="34" charset="-122"/>
                  <a:cs typeface="Tahoma" pitchFamily="34" charset="0"/>
                </a:rPr>
                <a:t>时代</a:t>
              </a:r>
              <a:endParaRPr lang="en-US" altLang="ko-KR" sz="1600" b="1" dirty="0">
                <a:solidFill>
                  <a:schemeClr val="accent3"/>
                </a:solidFill>
                <a:latin typeface="微软雅黑" panose="020B0503020204020204" pitchFamily="34" charset="-122"/>
                <a:ea typeface="微软雅黑" panose="020B0503020204020204" pitchFamily="34" charset="-122"/>
                <a:cs typeface="Tahoma" pitchFamily="34" charset="0"/>
              </a:endParaRPr>
            </a:p>
          </p:txBody>
        </p:sp>
        <p:sp>
          <p:nvSpPr>
            <p:cNvPr id="57" name="Rectangle 3"/>
            <p:cNvSpPr txBox="1">
              <a:spLocks noChangeArrowheads="1"/>
            </p:cNvSpPr>
            <p:nvPr/>
          </p:nvSpPr>
          <p:spPr bwMode="auto">
            <a:xfrm>
              <a:off x="4996649" y="-357503"/>
              <a:ext cx="1977364" cy="406618"/>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nSpc>
                  <a:spcPct val="80000"/>
                </a:lnSpc>
              </a:pPr>
              <a:r>
                <a:rPr lang="en-US" altLang="ko-KR" sz="2000" b="1" dirty="0">
                  <a:solidFill>
                    <a:schemeClr val="accent3"/>
                  </a:solidFill>
                  <a:latin typeface="Calibri" panose="020F0502020204030204" pitchFamily="34" charset="0"/>
                  <a:ea typeface="Tahoma" pitchFamily="34" charset="0"/>
                  <a:cs typeface="Tahoma" pitchFamily="34" charset="0"/>
                </a:rPr>
                <a:t>01</a:t>
              </a:r>
            </a:p>
            <a:p>
              <a:pPr marL="0" lvl="1">
                <a:lnSpc>
                  <a:spcPct val="80000"/>
                </a:lnSpc>
              </a:pPr>
              <a:r>
                <a:rPr lang="zh-CN" altLang="en-US" sz="1600" b="1" dirty="0">
                  <a:solidFill>
                    <a:schemeClr val="accent3"/>
                  </a:solidFill>
                  <a:latin typeface="微软雅黑" panose="020B0503020204020204" pitchFamily="34" charset="-122"/>
                  <a:ea typeface="微软雅黑" panose="020B0503020204020204" pitchFamily="34" charset="-122"/>
                  <a:cs typeface="Tahoma" pitchFamily="34" charset="0"/>
                </a:rPr>
                <a:t>简单明快的早期时代</a:t>
              </a:r>
              <a:endParaRPr lang="en-US" altLang="ko-KR" sz="1600" b="1" dirty="0">
                <a:solidFill>
                  <a:schemeClr val="accent3"/>
                </a:solidFill>
                <a:latin typeface="微软雅黑" panose="020B0503020204020204" pitchFamily="34" charset="-122"/>
                <a:ea typeface="微软雅黑" panose="020B0503020204020204" pitchFamily="34" charset="-122"/>
                <a:cs typeface="Tahoma" pitchFamily="34" charset="0"/>
              </a:endParaRPr>
            </a:p>
          </p:txBody>
        </p:sp>
      </p:grpSp>
      <p:sp>
        <p:nvSpPr>
          <p:cNvPr id="45" name="Rectangle 3"/>
          <p:cNvSpPr txBox="1">
            <a:spLocks noChangeArrowheads="1"/>
          </p:cNvSpPr>
          <p:nvPr/>
        </p:nvSpPr>
        <p:spPr bwMode="auto">
          <a:xfrm>
            <a:off x="6179195" y="3920428"/>
            <a:ext cx="2213263" cy="443198"/>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nSpc>
                <a:spcPct val="80000"/>
              </a:lnSpc>
            </a:pPr>
            <a:r>
              <a:rPr lang="en-US" altLang="ko-KR" sz="2000" b="1" dirty="0">
                <a:solidFill>
                  <a:schemeClr val="accent3"/>
                </a:solidFill>
                <a:latin typeface="Calibri" panose="020F0502020204030204" pitchFamily="34" charset="0"/>
                <a:ea typeface="Tahoma" pitchFamily="34" charset="0"/>
                <a:cs typeface="Tahoma" pitchFamily="34" charset="0"/>
              </a:rPr>
              <a:t>03</a:t>
            </a:r>
          </a:p>
          <a:p>
            <a:pPr marL="0" lvl="1">
              <a:lnSpc>
                <a:spcPct val="80000"/>
              </a:lnSpc>
            </a:pPr>
            <a:r>
              <a:rPr lang="en-US" altLang="zh-CN" sz="1600" b="1" dirty="0">
                <a:solidFill>
                  <a:schemeClr val="accent3"/>
                </a:solidFill>
                <a:latin typeface="微软雅黑" panose="020B0503020204020204" pitchFamily="34" charset="-122"/>
                <a:ea typeface="微软雅黑" panose="020B0503020204020204" pitchFamily="34" charset="-122"/>
                <a:cs typeface="Tahoma" pitchFamily="34" charset="0"/>
              </a:rPr>
              <a:t>Ajax </a:t>
            </a:r>
            <a:r>
              <a:rPr lang="zh-CN" altLang="en-US" sz="1600" b="1" dirty="0">
                <a:solidFill>
                  <a:schemeClr val="accent3"/>
                </a:solidFill>
                <a:latin typeface="微软雅黑" panose="020B0503020204020204" pitchFamily="34" charset="-122"/>
                <a:ea typeface="微软雅黑" panose="020B0503020204020204" pitchFamily="34" charset="-122"/>
                <a:cs typeface="Tahoma" pitchFamily="34" charset="0"/>
              </a:rPr>
              <a:t>带来的 </a:t>
            </a:r>
            <a:r>
              <a:rPr lang="en-US" altLang="zh-CN" sz="1600" b="1" dirty="0">
                <a:solidFill>
                  <a:schemeClr val="accent3"/>
                </a:solidFill>
                <a:latin typeface="微软雅黑" panose="020B0503020204020204" pitchFamily="34" charset="-122"/>
                <a:ea typeface="微软雅黑" panose="020B0503020204020204" pitchFamily="34" charset="-122"/>
                <a:cs typeface="Tahoma" pitchFamily="34" charset="0"/>
              </a:rPr>
              <a:t>SPA </a:t>
            </a:r>
            <a:r>
              <a:rPr lang="zh-CN" altLang="en-US" sz="1600" b="1" dirty="0">
                <a:solidFill>
                  <a:schemeClr val="accent3"/>
                </a:solidFill>
                <a:latin typeface="微软雅黑" panose="020B0503020204020204" pitchFamily="34" charset="-122"/>
                <a:ea typeface="微软雅黑" panose="020B0503020204020204" pitchFamily="34" charset="-122"/>
                <a:cs typeface="Tahoma" pitchFamily="34" charset="0"/>
              </a:rPr>
              <a:t>时代</a:t>
            </a:r>
            <a:endParaRPr lang="en-US" altLang="ko-KR" sz="1600" b="1" dirty="0">
              <a:solidFill>
                <a:schemeClr val="accent3"/>
              </a:solidFill>
              <a:latin typeface="微软雅黑" panose="020B0503020204020204" pitchFamily="34" charset="-122"/>
              <a:ea typeface="微软雅黑" panose="020B0503020204020204" pitchFamily="34" charset="-122"/>
              <a:cs typeface="Tahoma" pitchFamily="34" charset="0"/>
            </a:endParaRPr>
          </a:p>
        </p:txBody>
      </p:sp>
      <p:sp>
        <p:nvSpPr>
          <p:cNvPr id="48" name="Rectangle 3"/>
          <p:cNvSpPr txBox="1">
            <a:spLocks noChangeArrowheads="1"/>
          </p:cNvSpPr>
          <p:nvPr/>
        </p:nvSpPr>
        <p:spPr bwMode="auto">
          <a:xfrm>
            <a:off x="6720675" y="2645809"/>
            <a:ext cx="2157511" cy="443198"/>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nSpc>
                <a:spcPct val="80000"/>
              </a:lnSpc>
            </a:pPr>
            <a:r>
              <a:rPr lang="en-US" altLang="ko-KR" sz="2000" b="1" dirty="0">
                <a:solidFill>
                  <a:schemeClr val="accent3"/>
                </a:solidFill>
                <a:latin typeface="Calibri" panose="020F0502020204030204" pitchFamily="34" charset="0"/>
                <a:ea typeface="Tahoma" pitchFamily="34" charset="0"/>
                <a:cs typeface="Tahoma" pitchFamily="34" charset="0"/>
              </a:rPr>
              <a:t>04</a:t>
            </a:r>
          </a:p>
          <a:p>
            <a:pPr marL="0" lvl="1">
              <a:lnSpc>
                <a:spcPct val="80000"/>
              </a:lnSpc>
            </a:pPr>
            <a:r>
              <a:rPr lang="zh-CN" altLang="en-US" sz="1600" b="1" dirty="0">
                <a:solidFill>
                  <a:schemeClr val="accent3"/>
                </a:solidFill>
                <a:latin typeface="微软雅黑" panose="020B0503020204020204" pitchFamily="34" charset="-122"/>
                <a:ea typeface="微软雅黑" panose="020B0503020204020204" pitchFamily="34" charset="-122"/>
                <a:cs typeface="Tahoma" pitchFamily="34" charset="0"/>
              </a:rPr>
              <a:t>前端为主的 </a:t>
            </a:r>
            <a:r>
              <a:rPr lang="en-US" altLang="zh-CN" sz="1600" b="1" dirty="0">
                <a:solidFill>
                  <a:schemeClr val="accent3"/>
                </a:solidFill>
                <a:latin typeface="微软雅黑" panose="020B0503020204020204" pitchFamily="34" charset="-122"/>
                <a:ea typeface="微软雅黑" panose="020B0503020204020204" pitchFamily="34" charset="-122"/>
                <a:cs typeface="Tahoma" pitchFamily="34" charset="0"/>
              </a:rPr>
              <a:t>MVC </a:t>
            </a:r>
            <a:r>
              <a:rPr lang="zh-CN" altLang="en-US" sz="1600" b="1" dirty="0">
                <a:solidFill>
                  <a:schemeClr val="accent3"/>
                </a:solidFill>
                <a:latin typeface="微软雅黑" panose="020B0503020204020204" pitchFamily="34" charset="-122"/>
                <a:ea typeface="微软雅黑" panose="020B0503020204020204" pitchFamily="34" charset="-122"/>
                <a:cs typeface="Tahoma" pitchFamily="34" charset="0"/>
              </a:rPr>
              <a:t>时代</a:t>
            </a:r>
            <a:endParaRPr lang="en-US" altLang="ko-KR" sz="1600" b="1" dirty="0">
              <a:solidFill>
                <a:schemeClr val="accent3"/>
              </a:solidFill>
              <a:latin typeface="微软雅黑" panose="020B0503020204020204" pitchFamily="34" charset="-122"/>
              <a:ea typeface="微软雅黑" panose="020B0503020204020204" pitchFamily="34" charset="-122"/>
              <a:cs typeface="Tahoma" pitchFamily="34" charset="0"/>
            </a:endParaRPr>
          </a:p>
        </p:txBody>
      </p:sp>
      <p:sp>
        <p:nvSpPr>
          <p:cNvPr id="51" name="Rectangle 3"/>
          <p:cNvSpPr txBox="1">
            <a:spLocks noChangeArrowheads="1"/>
          </p:cNvSpPr>
          <p:nvPr/>
        </p:nvSpPr>
        <p:spPr bwMode="auto">
          <a:xfrm>
            <a:off x="8392459" y="1306537"/>
            <a:ext cx="2152352" cy="443198"/>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nSpc>
                <a:spcPct val="80000"/>
              </a:lnSpc>
            </a:pPr>
            <a:r>
              <a:rPr lang="en-US" altLang="ko-KR" sz="2000" b="1" dirty="0">
                <a:solidFill>
                  <a:schemeClr val="accent3"/>
                </a:solidFill>
                <a:latin typeface="Calibri" panose="020F0502020204030204" pitchFamily="34" charset="0"/>
                <a:ea typeface="Tahoma" pitchFamily="34" charset="0"/>
                <a:cs typeface="Tahoma" pitchFamily="34" charset="0"/>
              </a:rPr>
              <a:t>05</a:t>
            </a:r>
          </a:p>
          <a:p>
            <a:pPr marL="0" lvl="1">
              <a:lnSpc>
                <a:spcPct val="80000"/>
              </a:lnSpc>
            </a:pPr>
            <a:r>
              <a:rPr lang="en-US" altLang="zh-CN" sz="1600" b="1" dirty="0">
                <a:solidFill>
                  <a:schemeClr val="accent3"/>
                </a:solidFill>
                <a:latin typeface="微软雅黑" panose="020B0503020204020204" pitchFamily="34" charset="-122"/>
                <a:ea typeface="微软雅黑" panose="020B0503020204020204" pitchFamily="34" charset="-122"/>
                <a:cs typeface="Tahoma" pitchFamily="34" charset="0"/>
              </a:rPr>
              <a:t>Node </a:t>
            </a:r>
            <a:r>
              <a:rPr lang="zh-CN" altLang="en-US" sz="1600" b="1" dirty="0">
                <a:solidFill>
                  <a:schemeClr val="accent3"/>
                </a:solidFill>
                <a:latin typeface="微软雅黑" panose="020B0503020204020204" pitchFamily="34" charset="-122"/>
                <a:ea typeface="微软雅黑" panose="020B0503020204020204" pitchFamily="34" charset="-122"/>
                <a:cs typeface="Tahoma" pitchFamily="34" charset="0"/>
              </a:rPr>
              <a:t>带来的全栈时代</a:t>
            </a:r>
            <a:endParaRPr lang="en-US" altLang="ko-KR" sz="1600" b="1" dirty="0">
              <a:solidFill>
                <a:schemeClr val="accent3"/>
              </a:solidFill>
              <a:latin typeface="微软雅黑" panose="020B0503020204020204" pitchFamily="34" charset="-122"/>
              <a:ea typeface="微软雅黑" panose="020B0503020204020204" pitchFamily="34" charset="-122"/>
              <a:cs typeface="Tahoma" pitchFamily="34" charset="0"/>
            </a:endParaRPr>
          </a:p>
        </p:txBody>
      </p:sp>
      <p:sp>
        <p:nvSpPr>
          <p:cNvPr id="55" name="TextBox 54"/>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开发模式的改变：前后端分离</a:t>
            </a:r>
          </a:p>
        </p:txBody>
      </p:sp>
      <p:sp>
        <p:nvSpPr>
          <p:cNvPr id="47" name="矩形 46"/>
          <p:cNvSpPr/>
          <p:nvPr/>
        </p:nvSpPr>
        <p:spPr>
          <a:xfrm>
            <a:off x="0" y="1073427"/>
            <a:ext cx="23555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p:cNvSpPr/>
          <p:nvPr/>
        </p:nvSpPr>
        <p:spPr>
          <a:xfrm>
            <a:off x="735496" y="1073426"/>
            <a:ext cx="2105707"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TextBox 55"/>
          <p:cNvSpPr txBox="1"/>
          <p:nvPr/>
        </p:nvSpPr>
        <p:spPr>
          <a:xfrm>
            <a:off x="1051891" y="1065798"/>
            <a:ext cx="1781966" cy="646331"/>
          </a:xfrm>
          <a:prstGeom prst="rect">
            <a:avLst/>
          </a:prstGeom>
          <a:noFill/>
        </p:spPr>
        <p:txBody>
          <a:bodyPr wrap="squar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Web</a:t>
            </a:r>
            <a:r>
              <a:rPr lang="zh-CN" altLang="en-US" dirty="0">
                <a:solidFill>
                  <a:schemeClr val="bg1"/>
                </a:solidFill>
                <a:latin typeface="微软雅黑" panose="020B0503020204020204" pitchFamily="34" charset="-122"/>
                <a:ea typeface="微软雅黑" panose="020B0503020204020204" pitchFamily="34" charset="-122"/>
              </a:rPr>
              <a:t>研发模式演变</a:t>
            </a:r>
          </a:p>
        </p:txBody>
      </p:sp>
    </p:spTree>
    <p:extLst>
      <p:ext uri="{BB962C8B-B14F-4D97-AF65-F5344CB8AC3E}">
        <p14:creationId xmlns:p14="http://schemas.microsoft.com/office/powerpoint/2010/main" val="13850339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开发模式的改变：前后端分离</a:t>
            </a:r>
          </a:p>
        </p:txBody>
      </p:sp>
      <p:sp>
        <p:nvSpPr>
          <p:cNvPr id="5" name="TextBox 4"/>
          <p:cNvSpPr txBox="1"/>
          <p:nvPr/>
        </p:nvSpPr>
        <p:spPr>
          <a:xfrm>
            <a:off x="5461591" y="2686569"/>
            <a:ext cx="6595729" cy="2677656"/>
          </a:xfrm>
          <a:prstGeom prst="rect">
            <a:avLst/>
          </a:prstGeom>
          <a:noFill/>
        </p:spPr>
        <p:txBody>
          <a:bodyPr wrap="square" rtlCol="0">
            <a:spAutoFit/>
          </a:bodyPr>
          <a:lstStyle/>
          <a:p>
            <a:pPr>
              <a:lnSpc>
                <a:spcPct val="150000"/>
              </a:lnSpc>
            </a:pPr>
            <a:r>
              <a:rPr lang="zh-CN" altLang="en-US" sz="1600" dirty="0">
                <a:latin typeface="微软雅黑" panose="020B0503020204020204" pitchFamily="34" charset="-122"/>
                <a:ea typeface="微软雅黑" panose="020B0503020204020204" pitchFamily="34" charset="-122"/>
              </a:rPr>
              <a:t>可称之为 </a:t>
            </a:r>
            <a:r>
              <a:rPr lang="en-US" altLang="zh-CN" sz="1600" dirty="0">
                <a:latin typeface="微软雅黑" panose="020B0503020204020204" pitchFamily="34" charset="-122"/>
                <a:ea typeface="微软雅黑" panose="020B0503020204020204" pitchFamily="34" charset="-122"/>
              </a:rPr>
              <a:t>Web 1.0 </a:t>
            </a:r>
            <a:r>
              <a:rPr lang="zh-CN" altLang="en-US" sz="1600" dirty="0">
                <a:latin typeface="微软雅黑" panose="020B0503020204020204" pitchFamily="34" charset="-122"/>
                <a:ea typeface="微软雅黑" panose="020B0503020204020204" pitchFamily="34" charset="-122"/>
              </a:rPr>
              <a:t>时代，非常适合创业型小项目，不分前后端，经常 </a:t>
            </a:r>
            <a:r>
              <a:rPr lang="en-US" altLang="zh-CN" sz="1600" dirty="0">
                <a:latin typeface="微软雅黑" panose="020B0503020204020204" pitchFamily="34" charset="-122"/>
                <a:ea typeface="微软雅黑" panose="020B0503020204020204" pitchFamily="34" charset="-122"/>
              </a:rPr>
              <a:t>3-5 </a:t>
            </a:r>
            <a:r>
              <a:rPr lang="zh-CN" altLang="en-US" sz="1600" dirty="0">
                <a:latin typeface="微软雅黑" panose="020B0503020204020204" pitchFamily="34" charset="-122"/>
                <a:ea typeface="微软雅黑" panose="020B0503020204020204" pitchFamily="34" charset="-122"/>
              </a:rPr>
              <a:t>人搞定所有开发。页面由 </a:t>
            </a:r>
            <a:r>
              <a:rPr lang="en-US" altLang="zh-CN" sz="1600" dirty="0">
                <a:latin typeface="微软雅黑" panose="020B0503020204020204" pitchFamily="34" charset="-122"/>
                <a:ea typeface="微软雅黑" panose="020B0503020204020204" pitchFamily="34" charset="-122"/>
              </a:rPr>
              <a:t>JSP</a:t>
            </a:r>
            <a:r>
              <a:rPr lang="zh-CN" altLang="en-US" sz="1600" dirty="0">
                <a:latin typeface="微软雅黑" panose="020B0503020204020204" pitchFamily="34" charset="-122"/>
                <a:ea typeface="微软雅黑" panose="020B0503020204020204" pitchFamily="34" charset="-122"/>
              </a:rPr>
              <a:t>、</a:t>
            </a:r>
            <a:r>
              <a:rPr lang="en-US" altLang="zh-CN" sz="1600" dirty="0">
                <a:latin typeface="微软雅黑" panose="020B0503020204020204" pitchFamily="34" charset="-122"/>
                <a:ea typeface="微软雅黑" panose="020B0503020204020204" pitchFamily="34" charset="-122"/>
              </a:rPr>
              <a:t>PHP </a:t>
            </a:r>
            <a:r>
              <a:rPr lang="zh-CN" altLang="en-US" sz="1600" dirty="0">
                <a:latin typeface="微软雅黑" panose="020B0503020204020204" pitchFamily="34" charset="-122"/>
                <a:ea typeface="微软雅黑" panose="020B0503020204020204" pitchFamily="34" charset="-122"/>
              </a:rPr>
              <a:t>等工程师在服务端生成，浏览器负责展现。基本上是服务端给什么浏览器就展现什么，展现的控制在 </a:t>
            </a:r>
            <a:r>
              <a:rPr lang="en-US" altLang="zh-CN" sz="1600" dirty="0">
                <a:latin typeface="微软雅黑" panose="020B0503020204020204" pitchFamily="34" charset="-122"/>
                <a:ea typeface="微软雅黑" panose="020B0503020204020204" pitchFamily="34" charset="-122"/>
              </a:rPr>
              <a:t>Web Server </a:t>
            </a:r>
            <a:r>
              <a:rPr lang="zh-CN" altLang="en-US" sz="1600" dirty="0">
                <a:latin typeface="微软雅黑" panose="020B0503020204020204" pitchFamily="34" charset="-122"/>
                <a:ea typeface="微软雅黑" panose="020B0503020204020204" pitchFamily="34" charset="-122"/>
              </a:rPr>
              <a:t>层。</a:t>
            </a:r>
            <a:endParaRPr lang="en-US" altLang="zh-CN" sz="1600" dirty="0">
              <a:latin typeface="微软雅黑" panose="020B0503020204020204" pitchFamily="34" charset="-122"/>
              <a:ea typeface="微软雅黑" panose="020B0503020204020204" pitchFamily="34" charset="-122"/>
            </a:endParaRPr>
          </a:p>
          <a:p>
            <a:pPr>
              <a:lnSpc>
                <a:spcPct val="150000"/>
              </a:lnSpc>
            </a:pPr>
            <a:r>
              <a:rPr lang="zh-CN" altLang="en-US" sz="1600" dirty="0">
                <a:solidFill>
                  <a:srgbClr val="FF0000"/>
                </a:solidFill>
                <a:latin typeface="微软雅黑" panose="020B0503020204020204" pitchFamily="34" charset="-122"/>
                <a:ea typeface="微软雅黑" panose="020B0503020204020204" pitchFamily="34" charset="-122"/>
              </a:rPr>
              <a:t>好处：</a:t>
            </a:r>
            <a:r>
              <a:rPr lang="zh-CN" altLang="en-US" sz="1600" dirty="0">
                <a:latin typeface="微软雅黑" panose="020B0503020204020204" pitchFamily="34" charset="-122"/>
                <a:ea typeface="微软雅黑" panose="020B0503020204020204" pitchFamily="34" charset="-122"/>
              </a:rPr>
              <a:t>简单明快，本地起一个 </a:t>
            </a:r>
            <a:r>
              <a:rPr lang="en-US" altLang="zh-CN" sz="1600" dirty="0">
                <a:latin typeface="微软雅黑" panose="020B0503020204020204" pitchFamily="34" charset="-122"/>
                <a:ea typeface="微软雅黑" panose="020B0503020204020204" pitchFamily="34" charset="-122"/>
              </a:rPr>
              <a:t>Tomcat </a:t>
            </a:r>
            <a:r>
              <a:rPr lang="zh-CN" altLang="en-US" sz="1600" dirty="0">
                <a:latin typeface="微软雅黑" panose="020B0503020204020204" pitchFamily="34" charset="-122"/>
                <a:ea typeface="微软雅黑" panose="020B0503020204020204" pitchFamily="34" charset="-122"/>
              </a:rPr>
              <a:t>或 </a:t>
            </a:r>
            <a:r>
              <a:rPr lang="en-US" altLang="zh-CN" sz="1600" dirty="0">
                <a:latin typeface="微软雅黑" panose="020B0503020204020204" pitchFamily="34" charset="-122"/>
                <a:ea typeface="微软雅黑" panose="020B0503020204020204" pitchFamily="34" charset="-122"/>
              </a:rPr>
              <a:t>Apache </a:t>
            </a:r>
            <a:r>
              <a:rPr lang="zh-CN" altLang="en-US" sz="1600" dirty="0">
                <a:latin typeface="微软雅黑" panose="020B0503020204020204" pitchFamily="34" charset="-122"/>
                <a:ea typeface="微软雅黑" panose="020B0503020204020204" pitchFamily="34" charset="-122"/>
              </a:rPr>
              <a:t>就能开发，调试什么的都还好，只要业务不太复杂。</a:t>
            </a:r>
            <a:endParaRPr lang="en-US" altLang="zh-CN" sz="1600" dirty="0">
              <a:latin typeface="微软雅黑" panose="020B0503020204020204" pitchFamily="34" charset="-122"/>
              <a:ea typeface="微软雅黑" panose="020B0503020204020204" pitchFamily="34" charset="-122"/>
            </a:endParaRPr>
          </a:p>
          <a:p>
            <a:pPr>
              <a:lnSpc>
                <a:spcPct val="150000"/>
              </a:lnSpc>
            </a:pPr>
            <a:endParaRPr lang="en-US" altLang="zh-CN" sz="1600" dirty="0">
              <a:latin typeface="微软雅黑" panose="020B0503020204020204" pitchFamily="34" charset="-122"/>
              <a:ea typeface="微软雅黑" panose="020B0503020204020204" pitchFamily="34" charset="-122"/>
            </a:endParaRPr>
          </a:p>
        </p:txBody>
      </p:sp>
      <p:sp>
        <p:nvSpPr>
          <p:cNvPr id="12" name="矩形 11"/>
          <p:cNvSpPr/>
          <p:nvPr/>
        </p:nvSpPr>
        <p:spPr>
          <a:xfrm>
            <a:off x="0" y="1073427"/>
            <a:ext cx="23555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735496" y="1073426"/>
            <a:ext cx="2698821"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TextBox 16"/>
          <p:cNvSpPr txBox="1"/>
          <p:nvPr/>
        </p:nvSpPr>
        <p:spPr>
          <a:xfrm>
            <a:off x="735497" y="1051963"/>
            <a:ext cx="2698820" cy="369332"/>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一、简单明快的早期时代</a:t>
            </a:r>
          </a:p>
        </p:txBody>
      </p:sp>
      <p:pic>
        <p:nvPicPr>
          <p:cNvPr id="15" name="图片 14"/>
          <p:cNvPicPr>
            <a:picLocks noChangeAspect="1"/>
          </p:cNvPicPr>
          <p:nvPr/>
        </p:nvPicPr>
        <p:blipFill>
          <a:blip r:embed="rId2"/>
          <a:stretch>
            <a:fillRect/>
          </a:stretch>
        </p:blipFill>
        <p:spPr>
          <a:xfrm>
            <a:off x="144204" y="2081212"/>
            <a:ext cx="5162550" cy="3609975"/>
          </a:xfrm>
          <a:prstGeom prst="rect">
            <a:avLst/>
          </a:prstGeom>
        </p:spPr>
      </p:pic>
    </p:spTree>
    <p:extLst>
      <p:ext uri="{BB962C8B-B14F-4D97-AF65-F5344CB8AC3E}">
        <p14:creationId xmlns:p14="http://schemas.microsoft.com/office/powerpoint/2010/main" val="42568501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开发模式的改变：前后端分离</a:t>
            </a:r>
          </a:p>
        </p:txBody>
      </p:sp>
      <p:sp>
        <p:nvSpPr>
          <p:cNvPr id="5" name="TextBox 4"/>
          <p:cNvSpPr txBox="1"/>
          <p:nvPr/>
        </p:nvSpPr>
        <p:spPr>
          <a:xfrm>
            <a:off x="390419" y="1676476"/>
            <a:ext cx="11156540" cy="3416320"/>
          </a:xfrm>
          <a:prstGeom prst="rect">
            <a:avLst/>
          </a:prstGeom>
          <a:noFill/>
        </p:spPr>
        <p:txBody>
          <a:bodyPr wrap="square" rtlCol="0">
            <a:spAutoFit/>
          </a:bodyPr>
          <a:lstStyle/>
          <a:p>
            <a:pPr>
              <a:lnSpc>
                <a:spcPct val="150000"/>
              </a:lnSpc>
            </a:pPr>
            <a:r>
              <a:rPr lang="zh-CN" altLang="en-US" sz="1600" dirty="0">
                <a:solidFill>
                  <a:srgbClr val="FF0000"/>
                </a:solidFill>
                <a:latin typeface="微软雅黑" panose="020B0503020204020204" pitchFamily="34" charset="-122"/>
                <a:ea typeface="微软雅黑" panose="020B0503020204020204" pitchFamily="34" charset="-122"/>
              </a:rPr>
              <a:t>典型问题：</a:t>
            </a:r>
          </a:p>
          <a:p>
            <a:pPr>
              <a:lnSpc>
                <a:spcPct val="150000"/>
              </a:lnSpc>
            </a:pPr>
            <a:r>
              <a:rPr lang="en-US" altLang="zh-CN" sz="1600" dirty="0">
                <a:latin typeface="微软雅黑" panose="020B0503020204020204" pitchFamily="34" charset="-122"/>
                <a:ea typeface="微软雅黑" panose="020B0503020204020204" pitchFamily="34" charset="-122"/>
              </a:rPr>
              <a:t>1</a:t>
            </a:r>
            <a:r>
              <a:rPr lang="zh-CN" altLang="en-US" sz="1600" dirty="0">
                <a:latin typeface="微软雅黑" panose="020B0503020204020204" pitchFamily="34" charset="-122"/>
                <a:ea typeface="微软雅黑" panose="020B0503020204020204" pitchFamily="34" charset="-122"/>
              </a:rPr>
              <a:t>、</a:t>
            </a:r>
            <a:r>
              <a:rPr lang="en-US" altLang="zh-CN" sz="1600" dirty="0">
                <a:latin typeface="微软雅黑" panose="020B0503020204020204" pitchFamily="34" charset="-122"/>
                <a:ea typeface="微软雅黑" panose="020B0503020204020204" pitchFamily="34" charset="-122"/>
              </a:rPr>
              <a:t>Service </a:t>
            </a:r>
            <a:r>
              <a:rPr lang="zh-CN" altLang="en-US" sz="1600" dirty="0">
                <a:latin typeface="微软雅黑" panose="020B0503020204020204" pitchFamily="34" charset="-122"/>
                <a:ea typeface="微软雅黑" panose="020B0503020204020204" pitchFamily="34" charset="-122"/>
              </a:rPr>
              <a:t>越来越多，调用关系变复杂，前端搭建本地环境不再是一件简单的事。考虑团队协作，往往会考虑搭建集中式的开发服务器来解决。这种解决方案对编译型的后端开发来说也许还好，但对前端开发来说并不友好。天哪，我只是想调整下按钮样式，却要本地开发、代码上传、验证生效等好几个步骤。也许习惯了也还好，但开发服务器总是不那么稳定，出问题时往往需要依赖后端开发搞定。看似仅仅是前端开发难以本地化，但这对研发效率的影响其实蛮大。</a:t>
            </a:r>
          </a:p>
          <a:p>
            <a:pPr>
              <a:lnSpc>
                <a:spcPct val="150000"/>
              </a:lnSpc>
            </a:pPr>
            <a:endParaRPr lang="zh-CN" altLang="en-US" sz="1600" dirty="0">
              <a:latin typeface="微软雅黑" panose="020B0503020204020204" pitchFamily="34" charset="-122"/>
              <a:ea typeface="微软雅黑" panose="020B0503020204020204" pitchFamily="34" charset="-122"/>
            </a:endParaRPr>
          </a:p>
          <a:p>
            <a:pPr>
              <a:lnSpc>
                <a:spcPct val="150000"/>
              </a:lnSpc>
            </a:pPr>
            <a:r>
              <a:rPr lang="en-US" altLang="zh-CN" sz="1600" dirty="0">
                <a:latin typeface="微软雅黑" panose="020B0503020204020204" pitchFamily="34" charset="-122"/>
                <a:ea typeface="微软雅黑" panose="020B0503020204020204" pitchFamily="34" charset="-122"/>
              </a:rPr>
              <a:t>2</a:t>
            </a:r>
            <a:r>
              <a:rPr lang="zh-CN" altLang="en-US" sz="1600" dirty="0">
                <a:latin typeface="微软雅黑" panose="020B0503020204020204" pitchFamily="34" charset="-122"/>
                <a:ea typeface="微软雅黑" panose="020B0503020204020204" pitchFamily="34" charset="-122"/>
              </a:rPr>
              <a:t>、</a:t>
            </a:r>
            <a:r>
              <a:rPr lang="en-US" altLang="zh-CN" sz="1600" dirty="0">
                <a:latin typeface="微软雅黑" panose="020B0503020204020204" pitchFamily="34" charset="-122"/>
                <a:ea typeface="微软雅黑" panose="020B0503020204020204" pitchFamily="34" charset="-122"/>
              </a:rPr>
              <a:t>JSP </a:t>
            </a:r>
            <a:r>
              <a:rPr lang="zh-CN" altLang="en-US" sz="1600" dirty="0">
                <a:latin typeface="微软雅黑" panose="020B0503020204020204" pitchFamily="34" charset="-122"/>
                <a:ea typeface="微软雅黑" panose="020B0503020204020204" pitchFamily="34" charset="-122"/>
              </a:rPr>
              <a:t>等代码的可维护性越来越差。</a:t>
            </a:r>
            <a:r>
              <a:rPr lang="en-US" altLang="zh-CN" sz="1600" dirty="0">
                <a:latin typeface="微软雅黑" panose="020B0503020204020204" pitchFamily="34" charset="-122"/>
                <a:ea typeface="微软雅黑" panose="020B0503020204020204" pitchFamily="34" charset="-122"/>
              </a:rPr>
              <a:t>JSP </a:t>
            </a:r>
            <a:r>
              <a:rPr lang="zh-CN" altLang="en-US" sz="1600" dirty="0">
                <a:latin typeface="微软雅黑" panose="020B0503020204020204" pitchFamily="34" charset="-122"/>
                <a:ea typeface="微软雅黑" panose="020B0503020204020204" pitchFamily="34" charset="-122"/>
              </a:rPr>
              <a:t>非常强大，可以内嵌 </a:t>
            </a:r>
            <a:r>
              <a:rPr lang="en-US" altLang="zh-CN" sz="1600" dirty="0">
                <a:latin typeface="微软雅黑" panose="020B0503020204020204" pitchFamily="34" charset="-122"/>
                <a:ea typeface="微软雅黑" panose="020B0503020204020204" pitchFamily="34" charset="-122"/>
              </a:rPr>
              <a:t>Java </a:t>
            </a:r>
            <a:r>
              <a:rPr lang="zh-CN" altLang="en-US" sz="1600" dirty="0">
                <a:latin typeface="微软雅黑" panose="020B0503020204020204" pitchFamily="34" charset="-122"/>
                <a:ea typeface="微软雅黑" panose="020B0503020204020204" pitchFamily="34" charset="-122"/>
              </a:rPr>
              <a:t>代码。这种强大使得前后端的职责不清晰，</a:t>
            </a:r>
            <a:r>
              <a:rPr lang="en-US" altLang="zh-CN" sz="1600" dirty="0">
                <a:latin typeface="微软雅黑" panose="020B0503020204020204" pitchFamily="34" charset="-122"/>
                <a:ea typeface="微软雅黑" panose="020B0503020204020204" pitchFamily="34" charset="-122"/>
              </a:rPr>
              <a:t>JSP </a:t>
            </a:r>
            <a:r>
              <a:rPr lang="zh-CN" altLang="en-US" sz="1600" dirty="0">
                <a:latin typeface="微软雅黑" panose="020B0503020204020204" pitchFamily="34" charset="-122"/>
                <a:ea typeface="微软雅黑" panose="020B0503020204020204" pitchFamily="34" charset="-122"/>
              </a:rPr>
              <a:t>变成了一个灰色地带。经常为了赶项目，为了各种紧急需求，会在 </a:t>
            </a:r>
            <a:r>
              <a:rPr lang="en-US" altLang="zh-CN" sz="1600" dirty="0">
                <a:latin typeface="微软雅黑" panose="020B0503020204020204" pitchFamily="34" charset="-122"/>
                <a:ea typeface="微软雅黑" panose="020B0503020204020204" pitchFamily="34" charset="-122"/>
              </a:rPr>
              <a:t>JSP </a:t>
            </a:r>
            <a:r>
              <a:rPr lang="zh-CN" altLang="en-US" sz="1600" dirty="0">
                <a:latin typeface="微软雅黑" panose="020B0503020204020204" pitchFamily="34" charset="-122"/>
                <a:ea typeface="微软雅黑" panose="020B0503020204020204" pitchFamily="34" charset="-122"/>
              </a:rPr>
              <a:t>里揉杂大量业务代码。积攒到一定阶段时，往往会带来大量维护成本。</a:t>
            </a:r>
            <a:endParaRPr lang="en-US" altLang="zh-CN" sz="1600" dirty="0">
              <a:latin typeface="微软雅黑" panose="020B0503020204020204" pitchFamily="34" charset="-122"/>
              <a:ea typeface="微软雅黑" panose="020B0503020204020204" pitchFamily="34" charset="-122"/>
            </a:endParaRPr>
          </a:p>
        </p:txBody>
      </p:sp>
      <p:sp>
        <p:nvSpPr>
          <p:cNvPr id="12" name="矩形 11"/>
          <p:cNvSpPr/>
          <p:nvPr/>
        </p:nvSpPr>
        <p:spPr>
          <a:xfrm>
            <a:off x="0" y="1073427"/>
            <a:ext cx="23555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735496" y="1073426"/>
            <a:ext cx="2698821"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TextBox 16"/>
          <p:cNvSpPr txBox="1"/>
          <p:nvPr/>
        </p:nvSpPr>
        <p:spPr>
          <a:xfrm>
            <a:off x="735497" y="1051963"/>
            <a:ext cx="2698820" cy="369332"/>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一、简单明快的早期时代</a:t>
            </a:r>
          </a:p>
        </p:txBody>
      </p:sp>
    </p:spTree>
    <p:extLst>
      <p:ext uri="{BB962C8B-B14F-4D97-AF65-F5344CB8AC3E}">
        <p14:creationId xmlns:p14="http://schemas.microsoft.com/office/powerpoint/2010/main" val="36594928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开发模式的改变：前后端分离</a:t>
            </a:r>
          </a:p>
        </p:txBody>
      </p:sp>
      <p:sp>
        <p:nvSpPr>
          <p:cNvPr id="5" name="TextBox 4"/>
          <p:cNvSpPr txBox="1"/>
          <p:nvPr/>
        </p:nvSpPr>
        <p:spPr>
          <a:xfrm>
            <a:off x="5461591" y="2426973"/>
            <a:ext cx="6595729" cy="3046988"/>
          </a:xfrm>
          <a:prstGeom prst="rect">
            <a:avLst/>
          </a:prstGeom>
          <a:noFill/>
        </p:spPr>
        <p:txBody>
          <a:bodyPr wrap="square" rtlCol="0">
            <a:spAutoFit/>
          </a:bodyPr>
          <a:lstStyle/>
          <a:p>
            <a:pPr>
              <a:lnSpc>
                <a:spcPct val="150000"/>
              </a:lnSpc>
            </a:pPr>
            <a:r>
              <a:rPr lang="zh-CN" altLang="en-US" sz="1600" dirty="0">
                <a:latin typeface="微软雅黑" panose="020B0503020204020204" pitchFamily="34" charset="-122"/>
                <a:ea typeface="微软雅黑" panose="020B0503020204020204" pitchFamily="34" charset="-122"/>
              </a:rPr>
              <a:t>为了降低复杂度，以后端为出发点，有了 </a:t>
            </a:r>
            <a:r>
              <a:rPr lang="en-US" altLang="zh-CN" sz="1600" dirty="0">
                <a:latin typeface="微软雅黑" panose="020B0503020204020204" pitchFamily="34" charset="-122"/>
                <a:ea typeface="微软雅黑" panose="020B0503020204020204" pitchFamily="34" charset="-122"/>
              </a:rPr>
              <a:t>Web Server </a:t>
            </a:r>
            <a:r>
              <a:rPr lang="zh-CN" altLang="en-US" sz="1600" dirty="0">
                <a:latin typeface="微软雅黑" panose="020B0503020204020204" pitchFamily="34" charset="-122"/>
                <a:ea typeface="微软雅黑" panose="020B0503020204020204" pitchFamily="34" charset="-122"/>
              </a:rPr>
              <a:t>层的架构升级，比如 </a:t>
            </a:r>
            <a:r>
              <a:rPr lang="en-US" altLang="zh-CN" sz="1600" dirty="0">
                <a:latin typeface="微软雅黑" panose="020B0503020204020204" pitchFamily="34" charset="-122"/>
                <a:ea typeface="微软雅黑" panose="020B0503020204020204" pitchFamily="34" charset="-122"/>
              </a:rPr>
              <a:t>Structs</a:t>
            </a:r>
            <a:r>
              <a:rPr lang="zh-CN" altLang="en-US" sz="1600" dirty="0">
                <a:latin typeface="微软雅黑" panose="020B0503020204020204" pitchFamily="34" charset="-122"/>
                <a:ea typeface="微软雅黑" panose="020B0503020204020204" pitchFamily="34" charset="-122"/>
              </a:rPr>
              <a:t>、</a:t>
            </a:r>
            <a:r>
              <a:rPr lang="en-US" altLang="zh-CN" sz="1600" dirty="0">
                <a:latin typeface="微软雅黑" panose="020B0503020204020204" pitchFamily="34" charset="-122"/>
                <a:ea typeface="微软雅黑" panose="020B0503020204020204" pitchFamily="34" charset="-122"/>
              </a:rPr>
              <a:t>Spring MVC </a:t>
            </a:r>
            <a:r>
              <a:rPr lang="zh-CN" altLang="en-US" sz="1600" dirty="0">
                <a:latin typeface="微软雅黑" panose="020B0503020204020204" pitchFamily="34" charset="-122"/>
                <a:ea typeface="微软雅黑" panose="020B0503020204020204" pitchFamily="34" charset="-122"/>
              </a:rPr>
              <a:t>等，这是后端的 </a:t>
            </a:r>
            <a:r>
              <a:rPr lang="en-US" altLang="zh-CN" sz="1600" dirty="0">
                <a:latin typeface="微软雅黑" panose="020B0503020204020204" pitchFamily="34" charset="-122"/>
                <a:ea typeface="微软雅黑" panose="020B0503020204020204" pitchFamily="34" charset="-122"/>
              </a:rPr>
              <a:t>MVC </a:t>
            </a:r>
            <a:r>
              <a:rPr lang="zh-CN" altLang="en-US" sz="1600" dirty="0">
                <a:latin typeface="微软雅黑" panose="020B0503020204020204" pitchFamily="34" charset="-122"/>
                <a:ea typeface="微软雅黑" panose="020B0503020204020204" pitchFamily="34" charset="-122"/>
              </a:rPr>
              <a:t>时代。</a:t>
            </a:r>
            <a:endParaRPr lang="en-US" altLang="zh-CN" sz="1600" dirty="0">
              <a:latin typeface="微软雅黑" panose="020B0503020204020204" pitchFamily="34" charset="-122"/>
              <a:ea typeface="微软雅黑" panose="020B0503020204020204" pitchFamily="34" charset="-122"/>
            </a:endParaRPr>
          </a:p>
          <a:p>
            <a:pPr>
              <a:lnSpc>
                <a:spcPct val="150000"/>
              </a:lnSpc>
            </a:pPr>
            <a:endParaRPr lang="en-US" altLang="zh-CN" sz="1600" dirty="0">
              <a:latin typeface="微软雅黑" panose="020B0503020204020204" pitchFamily="34" charset="-122"/>
              <a:ea typeface="微软雅黑" panose="020B0503020204020204" pitchFamily="34" charset="-122"/>
            </a:endParaRPr>
          </a:p>
          <a:p>
            <a:pPr>
              <a:lnSpc>
                <a:spcPct val="150000"/>
              </a:lnSpc>
            </a:pPr>
            <a:r>
              <a:rPr lang="zh-CN" altLang="en-US" sz="1600" dirty="0">
                <a:latin typeface="微软雅黑" panose="020B0503020204020204" pitchFamily="34" charset="-122"/>
                <a:ea typeface="微软雅黑" panose="020B0503020204020204" pitchFamily="34" charset="-122"/>
              </a:rPr>
              <a:t>代码可维护性得到明显好转，</a:t>
            </a:r>
            <a:r>
              <a:rPr lang="en-US" altLang="zh-CN" sz="1600" dirty="0">
                <a:latin typeface="微软雅黑" panose="020B0503020204020204" pitchFamily="34" charset="-122"/>
                <a:ea typeface="微软雅黑" panose="020B0503020204020204" pitchFamily="34" charset="-122"/>
              </a:rPr>
              <a:t>MVC </a:t>
            </a:r>
            <a:r>
              <a:rPr lang="zh-CN" altLang="en-US" sz="1600" dirty="0">
                <a:latin typeface="微软雅黑" panose="020B0503020204020204" pitchFamily="34" charset="-122"/>
                <a:ea typeface="微软雅黑" panose="020B0503020204020204" pitchFamily="34" charset="-122"/>
              </a:rPr>
              <a:t>是个非常好的协作模式，从架构层面让开发者懂得什么代码应该写在什么地方。为了让 </a:t>
            </a:r>
            <a:r>
              <a:rPr lang="en-US" altLang="zh-CN" sz="1600" dirty="0">
                <a:latin typeface="微软雅黑" panose="020B0503020204020204" pitchFamily="34" charset="-122"/>
                <a:ea typeface="微软雅黑" panose="020B0503020204020204" pitchFamily="34" charset="-122"/>
              </a:rPr>
              <a:t>View </a:t>
            </a:r>
            <a:r>
              <a:rPr lang="zh-CN" altLang="en-US" sz="1600" dirty="0">
                <a:latin typeface="微软雅黑" panose="020B0503020204020204" pitchFamily="34" charset="-122"/>
                <a:ea typeface="微软雅黑" panose="020B0503020204020204" pitchFamily="34" charset="-122"/>
              </a:rPr>
              <a:t>层更简单干脆，还可以选择 </a:t>
            </a:r>
            <a:r>
              <a:rPr lang="en-US" altLang="zh-CN" sz="1600" dirty="0">
                <a:latin typeface="微软雅黑" panose="020B0503020204020204" pitchFamily="34" charset="-122"/>
                <a:ea typeface="微软雅黑" panose="020B0503020204020204" pitchFamily="34" charset="-122"/>
              </a:rPr>
              <a:t>Velocity</a:t>
            </a:r>
            <a:r>
              <a:rPr lang="zh-CN" altLang="en-US" sz="1600" dirty="0">
                <a:latin typeface="微软雅黑" panose="020B0503020204020204" pitchFamily="34" charset="-122"/>
                <a:ea typeface="微软雅黑" panose="020B0503020204020204" pitchFamily="34" charset="-122"/>
              </a:rPr>
              <a:t>、</a:t>
            </a:r>
            <a:r>
              <a:rPr lang="en-US" altLang="zh-CN" sz="1600" dirty="0" err="1">
                <a:latin typeface="微软雅黑" panose="020B0503020204020204" pitchFamily="34" charset="-122"/>
                <a:ea typeface="微软雅黑" panose="020B0503020204020204" pitchFamily="34" charset="-122"/>
              </a:rPr>
              <a:t>Freemaker</a:t>
            </a:r>
            <a:r>
              <a:rPr lang="en-US" altLang="zh-CN" sz="1600" dirty="0">
                <a:latin typeface="微软雅黑" panose="020B0503020204020204" pitchFamily="34" charset="-122"/>
                <a:ea typeface="微软雅黑" panose="020B0503020204020204" pitchFamily="34" charset="-122"/>
              </a:rPr>
              <a:t> </a:t>
            </a:r>
            <a:r>
              <a:rPr lang="zh-CN" altLang="en-US" sz="1600" dirty="0">
                <a:latin typeface="微软雅黑" panose="020B0503020204020204" pitchFamily="34" charset="-122"/>
                <a:ea typeface="微软雅黑" panose="020B0503020204020204" pitchFamily="34" charset="-122"/>
              </a:rPr>
              <a:t>等模板，使得模板里写不了 </a:t>
            </a:r>
            <a:r>
              <a:rPr lang="en-US" altLang="zh-CN" sz="1600" dirty="0">
                <a:latin typeface="微软雅黑" panose="020B0503020204020204" pitchFamily="34" charset="-122"/>
                <a:ea typeface="微软雅黑" panose="020B0503020204020204" pitchFamily="34" charset="-122"/>
              </a:rPr>
              <a:t>Java </a:t>
            </a:r>
            <a:r>
              <a:rPr lang="zh-CN" altLang="en-US" sz="1600" dirty="0">
                <a:latin typeface="微软雅黑" panose="020B0503020204020204" pitchFamily="34" charset="-122"/>
                <a:ea typeface="微软雅黑" panose="020B0503020204020204" pitchFamily="34" charset="-122"/>
              </a:rPr>
              <a:t>代码。看起来是功能变弱了，但正是这种限制使得前后端分工更清晰。</a:t>
            </a:r>
            <a:endParaRPr lang="en-US" altLang="zh-CN" sz="1600" dirty="0">
              <a:latin typeface="微软雅黑" panose="020B0503020204020204" pitchFamily="34" charset="-122"/>
              <a:ea typeface="微软雅黑" panose="020B0503020204020204" pitchFamily="34" charset="-122"/>
            </a:endParaRPr>
          </a:p>
        </p:txBody>
      </p:sp>
      <p:sp>
        <p:nvSpPr>
          <p:cNvPr id="12" name="矩形 11"/>
          <p:cNvSpPr/>
          <p:nvPr/>
        </p:nvSpPr>
        <p:spPr>
          <a:xfrm>
            <a:off x="0" y="1073427"/>
            <a:ext cx="23555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735496" y="1073426"/>
            <a:ext cx="2911471"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TextBox 16"/>
          <p:cNvSpPr txBox="1"/>
          <p:nvPr/>
        </p:nvSpPr>
        <p:spPr>
          <a:xfrm>
            <a:off x="735497" y="1051963"/>
            <a:ext cx="2911470" cy="369332"/>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二、后端为主的 </a:t>
            </a:r>
            <a:r>
              <a:rPr lang="en-US" altLang="zh-CN" dirty="0">
                <a:solidFill>
                  <a:schemeClr val="bg1"/>
                </a:solidFill>
                <a:latin typeface="微软雅黑" panose="020B0503020204020204" pitchFamily="34" charset="-122"/>
                <a:ea typeface="微软雅黑" panose="020B0503020204020204" pitchFamily="34" charset="-122"/>
              </a:rPr>
              <a:t>MVC </a:t>
            </a:r>
            <a:r>
              <a:rPr lang="zh-CN" altLang="en-US" dirty="0">
                <a:solidFill>
                  <a:schemeClr val="bg1"/>
                </a:solidFill>
                <a:latin typeface="微软雅黑" panose="020B0503020204020204" pitchFamily="34" charset="-122"/>
                <a:ea typeface="微软雅黑" panose="020B0503020204020204" pitchFamily="34" charset="-122"/>
              </a:rPr>
              <a:t>时代</a:t>
            </a:r>
          </a:p>
        </p:txBody>
      </p:sp>
      <p:pic>
        <p:nvPicPr>
          <p:cNvPr id="2" name="图片 1"/>
          <p:cNvPicPr>
            <a:picLocks noChangeAspect="1"/>
          </p:cNvPicPr>
          <p:nvPr/>
        </p:nvPicPr>
        <p:blipFill>
          <a:blip r:embed="rId2"/>
          <a:stretch>
            <a:fillRect/>
          </a:stretch>
        </p:blipFill>
        <p:spPr>
          <a:xfrm>
            <a:off x="0" y="2252331"/>
            <a:ext cx="5143500" cy="3352800"/>
          </a:xfrm>
          <a:prstGeom prst="rect">
            <a:avLst/>
          </a:prstGeom>
        </p:spPr>
      </p:pic>
    </p:spTree>
    <p:extLst>
      <p:ext uri="{BB962C8B-B14F-4D97-AF65-F5344CB8AC3E}">
        <p14:creationId xmlns:p14="http://schemas.microsoft.com/office/powerpoint/2010/main" val="36516122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开发模式的改变：前后端分离</a:t>
            </a:r>
          </a:p>
        </p:txBody>
      </p:sp>
      <p:sp>
        <p:nvSpPr>
          <p:cNvPr id="5" name="TextBox 4"/>
          <p:cNvSpPr txBox="1"/>
          <p:nvPr/>
        </p:nvSpPr>
        <p:spPr>
          <a:xfrm>
            <a:off x="390419" y="1676476"/>
            <a:ext cx="11156540" cy="4154984"/>
          </a:xfrm>
          <a:prstGeom prst="rect">
            <a:avLst/>
          </a:prstGeom>
          <a:noFill/>
        </p:spPr>
        <p:txBody>
          <a:bodyPr wrap="square" rtlCol="0">
            <a:spAutoFit/>
          </a:bodyPr>
          <a:lstStyle/>
          <a:p>
            <a:pPr>
              <a:lnSpc>
                <a:spcPct val="150000"/>
              </a:lnSpc>
            </a:pPr>
            <a:r>
              <a:rPr lang="zh-CN" altLang="en-US" sz="1600" dirty="0">
                <a:solidFill>
                  <a:srgbClr val="FF0000"/>
                </a:solidFill>
                <a:latin typeface="微软雅黑" panose="020B0503020204020204" pitchFamily="34" charset="-122"/>
                <a:ea typeface="微软雅黑" panose="020B0503020204020204" pitchFamily="34" charset="-122"/>
              </a:rPr>
              <a:t>典型问题：</a:t>
            </a:r>
          </a:p>
          <a:p>
            <a:pPr>
              <a:lnSpc>
                <a:spcPct val="150000"/>
              </a:lnSpc>
            </a:pPr>
            <a:r>
              <a:rPr lang="en-US" altLang="zh-CN" sz="1600" dirty="0">
                <a:latin typeface="微软雅黑" panose="020B0503020204020204" pitchFamily="34" charset="-122"/>
                <a:ea typeface="微软雅黑" panose="020B0503020204020204" pitchFamily="34" charset="-122"/>
              </a:rPr>
              <a:t>1</a:t>
            </a:r>
            <a:r>
              <a:rPr lang="zh-CN" altLang="en-US" sz="1600" dirty="0">
                <a:latin typeface="微软雅黑" panose="020B0503020204020204" pitchFamily="34" charset="-122"/>
                <a:ea typeface="微软雅黑" panose="020B0503020204020204" pitchFamily="34" charset="-122"/>
              </a:rPr>
              <a:t>、前端开发重度依赖开发环境。这种架构下，前后端协作有两种模式：一种是前端写 </a:t>
            </a:r>
            <a:r>
              <a:rPr lang="en-US" altLang="zh-CN" sz="1600" dirty="0">
                <a:latin typeface="微软雅黑" panose="020B0503020204020204" pitchFamily="34" charset="-122"/>
                <a:ea typeface="微软雅黑" panose="020B0503020204020204" pitchFamily="34" charset="-122"/>
              </a:rPr>
              <a:t>demo</a:t>
            </a:r>
            <a:r>
              <a:rPr lang="zh-CN" altLang="en-US" sz="1600" dirty="0">
                <a:latin typeface="微软雅黑" panose="020B0503020204020204" pitchFamily="34" charset="-122"/>
                <a:ea typeface="微软雅黑" panose="020B0503020204020204" pitchFamily="34" charset="-122"/>
              </a:rPr>
              <a:t>，写好后，让后端去套模板。淘宝早期包括现在依旧有大量业务线是这种模式。好处很明显，</a:t>
            </a:r>
            <a:r>
              <a:rPr lang="en-US" altLang="zh-CN" sz="1600" dirty="0">
                <a:latin typeface="微软雅黑" panose="020B0503020204020204" pitchFamily="34" charset="-122"/>
                <a:ea typeface="微软雅黑" panose="020B0503020204020204" pitchFamily="34" charset="-122"/>
              </a:rPr>
              <a:t>demo </a:t>
            </a:r>
            <a:r>
              <a:rPr lang="zh-CN" altLang="en-US" sz="1600" dirty="0">
                <a:latin typeface="微软雅黑" panose="020B0503020204020204" pitchFamily="34" charset="-122"/>
                <a:ea typeface="微软雅黑" panose="020B0503020204020204" pitchFamily="34" charset="-122"/>
              </a:rPr>
              <a:t>可以本地开发，很高效。不足是还需要后端套模板，有可能套错，套完后还需要前端确定，来回沟通调整的成本比较大。另一种协作模式是前端负责浏览器端的所有开发和服务器端的 </a:t>
            </a:r>
            <a:r>
              <a:rPr lang="en-US" altLang="zh-CN" sz="1600" dirty="0">
                <a:latin typeface="微软雅黑" panose="020B0503020204020204" pitchFamily="34" charset="-122"/>
                <a:ea typeface="微软雅黑" panose="020B0503020204020204" pitchFamily="34" charset="-122"/>
              </a:rPr>
              <a:t>View </a:t>
            </a:r>
            <a:r>
              <a:rPr lang="zh-CN" altLang="en-US" sz="1600" dirty="0">
                <a:latin typeface="微软雅黑" panose="020B0503020204020204" pitchFamily="34" charset="-122"/>
                <a:ea typeface="微软雅黑" panose="020B0503020204020204" pitchFamily="34" charset="-122"/>
              </a:rPr>
              <a:t>层模板开发，支付宝是这种模式。好处是 </a:t>
            </a:r>
            <a:r>
              <a:rPr lang="en-US" altLang="zh-CN" sz="1600" dirty="0">
                <a:latin typeface="微软雅黑" panose="020B0503020204020204" pitchFamily="34" charset="-122"/>
                <a:ea typeface="微软雅黑" panose="020B0503020204020204" pitchFamily="34" charset="-122"/>
              </a:rPr>
              <a:t>UI </a:t>
            </a:r>
            <a:r>
              <a:rPr lang="zh-CN" altLang="en-US" sz="1600" dirty="0">
                <a:latin typeface="微软雅黑" panose="020B0503020204020204" pitchFamily="34" charset="-122"/>
                <a:ea typeface="微软雅黑" panose="020B0503020204020204" pitchFamily="34" charset="-122"/>
              </a:rPr>
              <a:t>相关的代码都是前端去写就好，后端不用太关注，不足就是前端开发重度绑定后端环境，环境成为影响前端开发效率的重要因素。</a:t>
            </a:r>
          </a:p>
          <a:p>
            <a:pPr>
              <a:lnSpc>
                <a:spcPct val="150000"/>
              </a:lnSpc>
            </a:pPr>
            <a:endParaRPr lang="zh-CN" altLang="en-US" sz="1600" dirty="0">
              <a:latin typeface="微软雅黑" panose="020B0503020204020204" pitchFamily="34" charset="-122"/>
              <a:ea typeface="微软雅黑" panose="020B0503020204020204" pitchFamily="34" charset="-122"/>
            </a:endParaRPr>
          </a:p>
          <a:p>
            <a:pPr>
              <a:lnSpc>
                <a:spcPct val="150000"/>
              </a:lnSpc>
            </a:pPr>
            <a:r>
              <a:rPr lang="en-US" altLang="zh-CN" sz="1600" dirty="0">
                <a:latin typeface="微软雅黑" panose="020B0503020204020204" pitchFamily="34" charset="-122"/>
                <a:ea typeface="微软雅黑" panose="020B0503020204020204" pitchFamily="34" charset="-122"/>
              </a:rPr>
              <a:t>2</a:t>
            </a:r>
            <a:r>
              <a:rPr lang="zh-CN" altLang="en-US" sz="1600" dirty="0">
                <a:latin typeface="微软雅黑" panose="020B0503020204020204" pitchFamily="34" charset="-122"/>
                <a:ea typeface="微软雅黑" panose="020B0503020204020204" pitchFamily="34" charset="-122"/>
              </a:rPr>
              <a:t>、前后端职责依旧纠缠不清。</a:t>
            </a:r>
            <a:r>
              <a:rPr lang="en-US" altLang="zh-CN" sz="1600" dirty="0">
                <a:latin typeface="微软雅黑" panose="020B0503020204020204" pitchFamily="34" charset="-122"/>
                <a:ea typeface="微软雅黑" panose="020B0503020204020204" pitchFamily="34" charset="-122"/>
              </a:rPr>
              <a:t>Velocity </a:t>
            </a:r>
            <a:r>
              <a:rPr lang="zh-CN" altLang="en-US" sz="1600" dirty="0">
                <a:latin typeface="微软雅黑" panose="020B0503020204020204" pitchFamily="34" charset="-122"/>
                <a:ea typeface="微软雅黑" panose="020B0503020204020204" pitchFamily="34" charset="-122"/>
              </a:rPr>
              <a:t>模板还是蛮强大的，变量、逻辑、宏等特性，依旧可以通过拿到的上下文变量来实现各种业务逻辑。这样，只要前端弱势一点，往往就会被后端要求在模板层写出不少业务代码。还有一个很大的灰色地带是 </a:t>
            </a:r>
            <a:r>
              <a:rPr lang="en-US" altLang="zh-CN" sz="1600" dirty="0">
                <a:latin typeface="微软雅黑" panose="020B0503020204020204" pitchFamily="34" charset="-122"/>
                <a:ea typeface="微软雅黑" panose="020B0503020204020204" pitchFamily="34" charset="-122"/>
              </a:rPr>
              <a:t>Controller</a:t>
            </a:r>
            <a:r>
              <a:rPr lang="zh-CN" altLang="en-US" sz="1600" dirty="0">
                <a:latin typeface="微软雅黑" panose="020B0503020204020204" pitchFamily="34" charset="-122"/>
                <a:ea typeface="微软雅黑" panose="020B0503020204020204" pitchFamily="34" charset="-122"/>
              </a:rPr>
              <a:t>，页面路由等功能本应该是前端最关注的，但却是由后端来实现。</a:t>
            </a:r>
            <a:r>
              <a:rPr lang="en-US" altLang="zh-CN" sz="1600" dirty="0">
                <a:latin typeface="微软雅黑" panose="020B0503020204020204" pitchFamily="34" charset="-122"/>
                <a:ea typeface="微软雅黑" panose="020B0503020204020204" pitchFamily="34" charset="-122"/>
              </a:rPr>
              <a:t>Controller </a:t>
            </a:r>
            <a:r>
              <a:rPr lang="zh-CN" altLang="en-US" sz="1600" dirty="0">
                <a:latin typeface="微软雅黑" panose="020B0503020204020204" pitchFamily="34" charset="-122"/>
                <a:ea typeface="微软雅黑" panose="020B0503020204020204" pitchFamily="34" charset="-122"/>
              </a:rPr>
              <a:t>本身与 </a:t>
            </a:r>
            <a:r>
              <a:rPr lang="en-US" altLang="zh-CN" sz="1600" dirty="0">
                <a:latin typeface="微软雅黑" panose="020B0503020204020204" pitchFamily="34" charset="-122"/>
                <a:ea typeface="微软雅黑" panose="020B0503020204020204" pitchFamily="34" charset="-122"/>
              </a:rPr>
              <a:t>Model </a:t>
            </a:r>
            <a:r>
              <a:rPr lang="zh-CN" altLang="en-US" sz="1600" dirty="0">
                <a:latin typeface="微软雅黑" panose="020B0503020204020204" pitchFamily="34" charset="-122"/>
                <a:ea typeface="微软雅黑" panose="020B0503020204020204" pitchFamily="34" charset="-122"/>
              </a:rPr>
              <a:t>往往也会纠缠不清，看了让人咬牙的代码经常会出现在 </a:t>
            </a:r>
            <a:r>
              <a:rPr lang="en-US" altLang="zh-CN" sz="1600" dirty="0">
                <a:latin typeface="微软雅黑" panose="020B0503020204020204" pitchFamily="34" charset="-122"/>
                <a:ea typeface="微软雅黑" panose="020B0503020204020204" pitchFamily="34" charset="-122"/>
              </a:rPr>
              <a:t>Controller </a:t>
            </a:r>
            <a:r>
              <a:rPr lang="zh-CN" altLang="en-US" sz="1600" dirty="0">
                <a:latin typeface="微软雅黑" panose="020B0503020204020204" pitchFamily="34" charset="-122"/>
                <a:ea typeface="微软雅黑" panose="020B0503020204020204" pitchFamily="34" charset="-122"/>
              </a:rPr>
              <a:t>层。这些问题不能全归结于程序员的素养，否则 </a:t>
            </a:r>
            <a:r>
              <a:rPr lang="en-US" altLang="zh-CN" sz="1600" dirty="0">
                <a:latin typeface="微软雅黑" panose="020B0503020204020204" pitchFamily="34" charset="-122"/>
                <a:ea typeface="微软雅黑" panose="020B0503020204020204" pitchFamily="34" charset="-122"/>
              </a:rPr>
              <a:t>JSP </a:t>
            </a:r>
            <a:r>
              <a:rPr lang="zh-CN" altLang="en-US" sz="1600" dirty="0">
                <a:latin typeface="微软雅黑" panose="020B0503020204020204" pitchFamily="34" charset="-122"/>
                <a:ea typeface="微软雅黑" panose="020B0503020204020204" pitchFamily="34" charset="-122"/>
              </a:rPr>
              <a:t>就够了。</a:t>
            </a:r>
            <a:endParaRPr lang="en-US" altLang="zh-CN" sz="1600" dirty="0">
              <a:latin typeface="微软雅黑" panose="020B0503020204020204" pitchFamily="34" charset="-122"/>
              <a:ea typeface="微软雅黑" panose="020B0503020204020204" pitchFamily="34" charset="-122"/>
            </a:endParaRPr>
          </a:p>
        </p:txBody>
      </p:sp>
      <p:sp>
        <p:nvSpPr>
          <p:cNvPr id="8" name="矩形 7"/>
          <p:cNvSpPr/>
          <p:nvPr/>
        </p:nvSpPr>
        <p:spPr>
          <a:xfrm>
            <a:off x="0" y="1073427"/>
            <a:ext cx="23555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735496" y="1073426"/>
            <a:ext cx="2911471"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TextBox 16"/>
          <p:cNvSpPr txBox="1"/>
          <p:nvPr/>
        </p:nvSpPr>
        <p:spPr>
          <a:xfrm>
            <a:off x="735497" y="1051963"/>
            <a:ext cx="2911470" cy="369332"/>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二、后端为主的 </a:t>
            </a:r>
            <a:r>
              <a:rPr lang="en-US" altLang="zh-CN" dirty="0">
                <a:solidFill>
                  <a:schemeClr val="bg1"/>
                </a:solidFill>
                <a:latin typeface="微软雅黑" panose="020B0503020204020204" pitchFamily="34" charset="-122"/>
                <a:ea typeface="微软雅黑" panose="020B0503020204020204" pitchFamily="34" charset="-122"/>
              </a:rPr>
              <a:t>MVC </a:t>
            </a:r>
            <a:r>
              <a:rPr lang="zh-CN" altLang="en-US" dirty="0">
                <a:solidFill>
                  <a:schemeClr val="bg1"/>
                </a:solidFill>
                <a:latin typeface="微软雅黑" panose="020B0503020204020204" pitchFamily="34" charset="-122"/>
                <a:ea typeface="微软雅黑" panose="020B0503020204020204" pitchFamily="34" charset="-122"/>
              </a:rPr>
              <a:t>时代</a:t>
            </a:r>
          </a:p>
        </p:txBody>
      </p:sp>
    </p:spTree>
    <p:extLst>
      <p:ext uri="{BB962C8B-B14F-4D97-AF65-F5344CB8AC3E}">
        <p14:creationId xmlns:p14="http://schemas.microsoft.com/office/powerpoint/2010/main" val="2555627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开发模式的改变：前后端分离</a:t>
            </a:r>
          </a:p>
        </p:txBody>
      </p:sp>
      <p:sp>
        <p:nvSpPr>
          <p:cNvPr id="5" name="TextBox 4"/>
          <p:cNvSpPr txBox="1"/>
          <p:nvPr/>
        </p:nvSpPr>
        <p:spPr>
          <a:xfrm>
            <a:off x="0" y="1549088"/>
            <a:ext cx="11982893" cy="1569660"/>
          </a:xfrm>
          <a:prstGeom prst="rect">
            <a:avLst/>
          </a:prstGeom>
          <a:noFill/>
        </p:spPr>
        <p:txBody>
          <a:bodyPr wrap="square" rtlCol="0">
            <a:spAutoFit/>
          </a:bodyPr>
          <a:lstStyle/>
          <a:p>
            <a:pPr>
              <a:lnSpc>
                <a:spcPct val="150000"/>
              </a:lnSpc>
            </a:pPr>
            <a:r>
              <a:rPr lang="zh-CN" altLang="en-US" sz="1600" dirty="0">
                <a:latin typeface="微软雅黑" panose="020B0503020204020204" pitchFamily="34" charset="-122"/>
                <a:ea typeface="微软雅黑" panose="020B0503020204020204" pitchFamily="34" charset="-122"/>
              </a:rPr>
              <a:t>历史滚滚往前，</a:t>
            </a:r>
            <a:r>
              <a:rPr lang="en-US" altLang="zh-CN" sz="1600" dirty="0">
                <a:latin typeface="微软雅黑" panose="020B0503020204020204" pitchFamily="34" charset="-122"/>
                <a:ea typeface="微软雅黑" panose="020B0503020204020204" pitchFamily="34" charset="-122"/>
              </a:rPr>
              <a:t>2004 </a:t>
            </a:r>
            <a:r>
              <a:rPr lang="zh-CN" altLang="en-US" sz="1600" dirty="0">
                <a:latin typeface="微软雅黑" panose="020B0503020204020204" pitchFamily="34" charset="-122"/>
                <a:ea typeface="微软雅黑" panose="020B0503020204020204" pitchFamily="34" charset="-122"/>
              </a:rPr>
              <a:t>年 </a:t>
            </a:r>
            <a:r>
              <a:rPr lang="en-US" altLang="zh-CN" sz="1600" dirty="0">
                <a:latin typeface="微软雅黑" panose="020B0503020204020204" pitchFamily="34" charset="-122"/>
                <a:ea typeface="微软雅黑" panose="020B0503020204020204" pitchFamily="34" charset="-122"/>
              </a:rPr>
              <a:t>Gmail </a:t>
            </a:r>
            <a:r>
              <a:rPr lang="zh-CN" altLang="en-US" sz="1600" dirty="0">
                <a:latin typeface="微软雅黑" panose="020B0503020204020204" pitchFamily="34" charset="-122"/>
                <a:ea typeface="微软雅黑" panose="020B0503020204020204" pitchFamily="34" charset="-122"/>
              </a:rPr>
              <a:t>像风一样的女子来到人间，很快 </a:t>
            </a:r>
            <a:r>
              <a:rPr lang="en-US" altLang="zh-CN" sz="1600" dirty="0">
                <a:latin typeface="微软雅黑" panose="020B0503020204020204" pitchFamily="34" charset="-122"/>
                <a:ea typeface="微软雅黑" panose="020B0503020204020204" pitchFamily="34" charset="-122"/>
              </a:rPr>
              <a:t>2005 </a:t>
            </a:r>
            <a:r>
              <a:rPr lang="zh-CN" altLang="en-US" sz="1600" dirty="0">
                <a:latin typeface="微软雅黑" panose="020B0503020204020204" pitchFamily="34" charset="-122"/>
                <a:ea typeface="微软雅黑" panose="020B0503020204020204" pitchFamily="34" charset="-122"/>
              </a:rPr>
              <a:t>年 </a:t>
            </a:r>
            <a:r>
              <a:rPr lang="en-US" altLang="zh-CN" sz="1600" dirty="0">
                <a:latin typeface="微软雅黑" panose="020B0503020204020204" pitchFamily="34" charset="-122"/>
                <a:ea typeface="微软雅黑" panose="020B0503020204020204" pitchFamily="34" charset="-122"/>
              </a:rPr>
              <a:t>Ajax </a:t>
            </a:r>
            <a:r>
              <a:rPr lang="zh-CN" altLang="en-US" sz="1600" dirty="0">
                <a:latin typeface="微软雅黑" panose="020B0503020204020204" pitchFamily="34" charset="-122"/>
                <a:ea typeface="微软雅黑" panose="020B0503020204020204" pitchFamily="34" charset="-122"/>
              </a:rPr>
              <a:t>正式提出，加上 </a:t>
            </a:r>
            <a:r>
              <a:rPr lang="en-US" altLang="zh-CN" sz="1600" dirty="0">
                <a:latin typeface="微软雅黑" panose="020B0503020204020204" pitchFamily="34" charset="-122"/>
                <a:ea typeface="微软雅黑" panose="020B0503020204020204" pitchFamily="34" charset="-122"/>
              </a:rPr>
              <a:t>CDN </a:t>
            </a:r>
            <a:r>
              <a:rPr lang="zh-CN" altLang="en-US" sz="1600" dirty="0">
                <a:latin typeface="微软雅黑" panose="020B0503020204020204" pitchFamily="34" charset="-122"/>
                <a:ea typeface="微软雅黑" panose="020B0503020204020204" pitchFamily="34" charset="-122"/>
              </a:rPr>
              <a:t>开始大量用于静态资源存储，于是出现了 </a:t>
            </a:r>
            <a:r>
              <a:rPr lang="en-US" altLang="zh-CN" sz="1600" dirty="0">
                <a:latin typeface="微软雅黑" panose="020B0503020204020204" pitchFamily="34" charset="-122"/>
                <a:ea typeface="微软雅黑" panose="020B0503020204020204" pitchFamily="34" charset="-122"/>
              </a:rPr>
              <a:t>JavaScript </a:t>
            </a:r>
            <a:r>
              <a:rPr lang="zh-CN" altLang="en-US" sz="1600" dirty="0">
                <a:latin typeface="微软雅黑" panose="020B0503020204020204" pitchFamily="34" charset="-122"/>
                <a:ea typeface="微软雅黑" panose="020B0503020204020204" pitchFamily="34" charset="-122"/>
              </a:rPr>
              <a:t>王者归来的 </a:t>
            </a:r>
            <a:r>
              <a:rPr lang="en-US" altLang="zh-CN" sz="1600" dirty="0">
                <a:latin typeface="微软雅黑" panose="020B0503020204020204" pitchFamily="34" charset="-122"/>
                <a:ea typeface="微软雅黑" panose="020B0503020204020204" pitchFamily="34" charset="-122"/>
              </a:rPr>
              <a:t>SPA </a:t>
            </a:r>
            <a:r>
              <a:rPr lang="zh-CN" altLang="en-US" sz="1600" dirty="0">
                <a:latin typeface="微软雅黑" panose="020B0503020204020204" pitchFamily="34" charset="-122"/>
                <a:ea typeface="微软雅黑" panose="020B0503020204020204" pitchFamily="34" charset="-122"/>
              </a:rPr>
              <a:t>（</a:t>
            </a:r>
            <a:r>
              <a:rPr lang="en-US" altLang="zh-CN" sz="1600" dirty="0">
                <a:latin typeface="微软雅黑" panose="020B0503020204020204" pitchFamily="34" charset="-122"/>
                <a:ea typeface="微软雅黑" panose="020B0503020204020204" pitchFamily="34" charset="-122"/>
              </a:rPr>
              <a:t>Single Page Application </a:t>
            </a:r>
            <a:r>
              <a:rPr lang="zh-CN" altLang="en-US" sz="1600" dirty="0">
                <a:latin typeface="微软雅黑" panose="020B0503020204020204" pitchFamily="34" charset="-122"/>
                <a:ea typeface="微软雅黑" panose="020B0503020204020204" pitchFamily="34" charset="-122"/>
              </a:rPr>
              <a:t>单页面应用）时代。这种模式下，前后端的分工非常清晰，前后端的关键协作点是 </a:t>
            </a:r>
            <a:r>
              <a:rPr lang="en-US" altLang="zh-CN" sz="1600" dirty="0">
                <a:latin typeface="微软雅黑" panose="020B0503020204020204" pitchFamily="34" charset="-122"/>
                <a:ea typeface="微软雅黑" panose="020B0503020204020204" pitchFamily="34" charset="-122"/>
              </a:rPr>
              <a:t>Ajax </a:t>
            </a:r>
            <a:r>
              <a:rPr lang="zh-CN" altLang="en-US" sz="1600" dirty="0">
                <a:latin typeface="微软雅黑" panose="020B0503020204020204" pitchFamily="34" charset="-122"/>
                <a:ea typeface="微软雅黑" panose="020B0503020204020204" pitchFamily="34" charset="-122"/>
              </a:rPr>
              <a:t>接口。看起来是如此美妙，但回过头来看看的话，这与 </a:t>
            </a:r>
            <a:r>
              <a:rPr lang="en-US" altLang="zh-CN" sz="1600" dirty="0">
                <a:latin typeface="微软雅黑" panose="020B0503020204020204" pitchFamily="34" charset="-122"/>
                <a:ea typeface="微软雅黑" panose="020B0503020204020204" pitchFamily="34" charset="-122"/>
              </a:rPr>
              <a:t>JSP </a:t>
            </a:r>
            <a:r>
              <a:rPr lang="zh-CN" altLang="en-US" sz="1600" dirty="0">
                <a:latin typeface="微软雅黑" panose="020B0503020204020204" pitchFamily="34" charset="-122"/>
                <a:ea typeface="微软雅黑" panose="020B0503020204020204" pitchFamily="34" charset="-122"/>
              </a:rPr>
              <a:t>时代区别不大。复杂度从服务端的 </a:t>
            </a:r>
            <a:r>
              <a:rPr lang="en-US" altLang="zh-CN" sz="1600" dirty="0">
                <a:latin typeface="微软雅黑" panose="020B0503020204020204" pitchFamily="34" charset="-122"/>
                <a:ea typeface="微软雅黑" panose="020B0503020204020204" pitchFamily="34" charset="-122"/>
              </a:rPr>
              <a:t>JSP </a:t>
            </a:r>
            <a:r>
              <a:rPr lang="zh-CN" altLang="en-US" sz="1600" dirty="0">
                <a:latin typeface="微软雅黑" panose="020B0503020204020204" pitchFamily="34" charset="-122"/>
                <a:ea typeface="微软雅黑" panose="020B0503020204020204" pitchFamily="34" charset="-122"/>
              </a:rPr>
              <a:t>里移到了浏览器的 </a:t>
            </a:r>
            <a:r>
              <a:rPr lang="en-US" altLang="zh-CN" sz="1600" dirty="0">
                <a:latin typeface="微软雅黑" panose="020B0503020204020204" pitchFamily="34" charset="-122"/>
                <a:ea typeface="微软雅黑" panose="020B0503020204020204" pitchFamily="34" charset="-122"/>
              </a:rPr>
              <a:t>JavaScript</a:t>
            </a:r>
            <a:r>
              <a:rPr lang="zh-CN" altLang="en-US" sz="1600" dirty="0">
                <a:latin typeface="微软雅黑" panose="020B0503020204020204" pitchFamily="34" charset="-122"/>
                <a:ea typeface="微软雅黑" panose="020B0503020204020204" pitchFamily="34" charset="-122"/>
              </a:rPr>
              <a:t>，浏览器端变得很复杂。类似 </a:t>
            </a:r>
            <a:r>
              <a:rPr lang="en-US" altLang="zh-CN" sz="1600" dirty="0">
                <a:latin typeface="微软雅黑" panose="020B0503020204020204" pitchFamily="34" charset="-122"/>
                <a:ea typeface="微软雅黑" panose="020B0503020204020204" pitchFamily="34" charset="-122"/>
              </a:rPr>
              <a:t>Spring MVC</a:t>
            </a:r>
            <a:r>
              <a:rPr lang="zh-CN" altLang="en-US" sz="1600" dirty="0">
                <a:latin typeface="微软雅黑" panose="020B0503020204020204" pitchFamily="34" charset="-122"/>
                <a:ea typeface="微软雅黑" panose="020B0503020204020204" pitchFamily="34" charset="-122"/>
              </a:rPr>
              <a:t>，这个时代开始出现浏览器端的分层架构：</a:t>
            </a:r>
            <a:endParaRPr lang="en-US" altLang="zh-CN" sz="1600" dirty="0">
              <a:latin typeface="微软雅黑" panose="020B0503020204020204" pitchFamily="34" charset="-122"/>
              <a:ea typeface="微软雅黑" panose="020B0503020204020204" pitchFamily="34" charset="-122"/>
            </a:endParaRPr>
          </a:p>
        </p:txBody>
      </p:sp>
      <p:sp>
        <p:nvSpPr>
          <p:cNvPr id="12" name="矩形 11"/>
          <p:cNvSpPr/>
          <p:nvPr/>
        </p:nvSpPr>
        <p:spPr>
          <a:xfrm>
            <a:off x="0" y="1073427"/>
            <a:ext cx="23555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735497" y="1073426"/>
            <a:ext cx="2879574"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TextBox 16"/>
          <p:cNvSpPr txBox="1"/>
          <p:nvPr/>
        </p:nvSpPr>
        <p:spPr>
          <a:xfrm>
            <a:off x="735497" y="1051963"/>
            <a:ext cx="2879573" cy="369332"/>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三、</a:t>
            </a:r>
            <a:r>
              <a:rPr lang="en-US" altLang="zh-CN" dirty="0">
                <a:solidFill>
                  <a:schemeClr val="bg1"/>
                </a:solidFill>
                <a:latin typeface="微软雅黑" panose="020B0503020204020204" pitchFamily="34" charset="-122"/>
                <a:ea typeface="微软雅黑" panose="020B0503020204020204" pitchFamily="34" charset="-122"/>
              </a:rPr>
              <a:t>Ajax </a:t>
            </a:r>
            <a:r>
              <a:rPr lang="zh-CN" altLang="en-US" dirty="0">
                <a:solidFill>
                  <a:schemeClr val="bg1"/>
                </a:solidFill>
                <a:latin typeface="微软雅黑" panose="020B0503020204020204" pitchFamily="34" charset="-122"/>
                <a:ea typeface="微软雅黑" panose="020B0503020204020204" pitchFamily="34" charset="-122"/>
              </a:rPr>
              <a:t>带来的 </a:t>
            </a:r>
            <a:r>
              <a:rPr lang="en-US" altLang="zh-CN" dirty="0">
                <a:solidFill>
                  <a:schemeClr val="bg1"/>
                </a:solidFill>
                <a:latin typeface="微软雅黑" panose="020B0503020204020204" pitchFamily="34" charset="-122"/>
                <a:ea typeface="微软雅黑" panose="020B0503020204020204" pitchFamily="34" charset="-122"/>
              </a:rPr>
              <a:t>SPA </a:t>
            </a:r>
            <a:r>
              <a:rPr lang="zh-CN" altLang="en-US" dirty="0">
                <a:solidFill>
                  <a:schemeClr val="bg1"/>
                </a:solidFill>
                <a:latin typeface="微软雅黑" panose="020B0503020204020204" pitchFamily="34" charset="-122"/>
                <a:ea typeface="微软雅黑" panose="020B0503020204020204" pitchFamily="34" charset="-122"/>
              </a:rPr>
              <a:t>时代</a:t>
            </a:r>
          </a:p>
        </p:txBody>
      </p:sp>
      <p:pic>
        <p:nvPicPr>
          <p:cNvPr id="2" name="图片 1"/>
          <p:cNvPicPr>
            <a:picLocks noChangeAspect="1"/>
          </p:cNvPicPr>
          <p:nvPr/>
        </p:nvPicPr>
        <p:blipFill>
          <a:blip r:embed="rId2"/>
          <a:stretch>
            <a:fillRect/>
          </a:stretch>
        </p:blipFill>
        <p:spPr>
          <a:xfrm>
            <a:off x="152622" y="3225113"/>
            <a:ext cx="4568234" cy="3218143"/>
          </a:xfrm>
          <a:prstGeom prst="rect">
            <a:avLst/>
          </a:prstGeom>
        </p:spPr>
      </p:pic>
      <p:pic>
        <p:nvPicPr>
          <p:cNvPr id="3" name="图片 2"/>
          <p:cNvPicPr>
            <a:picLocks noChangeAspect="1"/>
          </p:cNvPicPr>
          <p:nvPr/>
        </p:nvPicPr>
        <p:blipFill>
          <a:blip r:embed="rId3"/>
          <a:stretch>
            <a:fillRect/>
          </a:stretch>
        </p:blipFill>
        <p:spPr>
          <a:xfrm>
            <a:off x="6745916" y="3277464"/>
            <a:ext cx="4471433" cy="3113442"/>
          </a:xfrm>
          <a:prstGeom prst="rect">
            <a:avLst/>
          </a:prstGeom>
        </p:spPr>
      </p:pic>
    </p:spTree>
    <p:extLst>
      <p:ext uri="{BB962C8B-B14F-4D97-AF65-F5344CB8AC3E}">
        <p14:creationId xmlns:p14="http://schemas.microsoft.com/office/powerpoint/2010/main" val="12791556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开发模式的改变：前后端分离</a:t>
            </a:r>
          </a:p>
        </p:txBody>
      </p:sp>
      <p:sp>
        <p:nvSpPr>
          <p:cNvPr id="5" name="TextBox 4"/>
          <p:cNvSpPr txBox="1"/>
          <p:nvPr/>
        </p:nvSpPr>
        <p:spPr>
          <a:xfrm>
            <a:off x="0" y="1549088"/>
            <a:ext cx="11982893" cy="3416320"/>
          </a:xfrm>
          <a:prstGeom prst="rect">
            <a:avLst/>
          </a:prstGeom>
          <a:noFill/>
        </p:spPr>
        <p:txBody>
          <a:bodyPr wrap="square" rtlCol="0">
            <a:spAutoFit/>
          </a:bodyPr>
          <a:lstStyle/>
          <a:p>
            <a:pPr>
              <a:lnSpc>
                <a:spcPct val="150000"/>
              </a:lnSpc>
            </a:pPr>
            <a:r>
              <a:rPr lang="en-US" altLang="zh-CN" sz="1600" dirty="0">
                <a:latin typeface="微软雅黑" panose="020B0503020204020204" pitchFamily="34" charset="-122"/>
                <a:ea typeface="微软雅黑" panose="020B0503020204020204" pitchFamily="34" charset="-122"/>
              </a:rPr>
              <a:t>SPA </a:t>
            </a:r>
            <a:r>
              <a:rPr lang="zh-CN" altLang="en-US" sz="1600" dirty="0">
                <a:latin typeface="微软雅黑" panose="020B0503020204020204" pitchFamily="34" charset="-122"/>
                <a:ea typeface="微软雅黑" panose="020B0503020204020204" pitchFamily="34" charset="-122"/>
              </a:rPr>
              <a:t>应用，</a:t>
            </a:r>
            <a:r>
              <a:rPr lang="zh-CN" altLang="en-US" sz="1600" dirty="0">
                <a:solidFill>
                  <a:srgbClr val="FF0000"/>
                </a:solidFill>
                <a:latin typeface="微软雅黑" panose="020B0503020204020204" pitchFamily="34" charset="-122"/>
                <a:ea typeface="微软雅黑" panose="020B0503020204020204" pitchFamily="34" charset="-122"/>
              </a:rPr>
              <a:t>典型问题：</a:t>
            </a:r>
            <a:endParaRPr lang="zh-CN" altLang="en-US" sz="1600" dirty="0">
              <a:latin typeface="微软雅黑" panose="020B0503020204020204" pitchFamily="34" charset="-122"/>
              <a:ea typeface="微软雅黑" panose="020B0503020204020204" pitchFamily="34" charset="-122"/>
            </a:endParaRPr>
          </a:p>
          <a:p>
            <a:pPr>
              <a:lnSpc>
                <a:spcPct val="150000"/>
              </a:lnSpc>
            </a:pPr>
            <a:endParaRPr lang="zh-CN" altLang="en-US" sz="1600" dirty="0">
              <a:latin typeface="微软雅黑" panose="020B0503020204020204" pitchFamily="34" charset="-122"/>
              <a:ea typeface="微软雅黑" panose="020B0503020204020204" pitchFamily="34" charset="-122"/>
            </a:endParaRPr>
          </a:p>
          <a:p>
            <a:pPr>
              <a:lnSpc>
                <a:spcPct val="150000"/>
              </a:lnSpc>
            </a:pPr>
            <a:r>
              <a:rPr lang="en-US" altLang="zh-CN" sz="1600" dirty="0">
                <a:latin typeface="微软雅黑" panose="020B0503020204020204" pitchFamily="34" charset="-122"/>
                <a:ea typeface="微软雅黑" panose="020B0503020204020204" pitchFamily="34" charset="-122"/>
              </a:rPr>
              <a:t>1</a:t>
            </a:r>
            <a:r>
              <a:rPr lang="zh-CN" altLang="en-US" sz="1600" dirty="0">
                <a:latin typeface="微软雅黑" panose="020B0503020204020204" pitchFamily="34" charset="-122"/>
                <a:ea typeface="微软雅黑" panose="020B0503020204020204" pitchFamily="34" charset="-122"/>
              </a:rPr>
              <a:t>、前后端接口的约定。如果后端的接口一塌糊涂，如果后端的业务模型不够稳定，那么前端开发会很痛苦。这一块在业界有 </a:t>
            </a:r>
            <a:r>
              <a:rPr lang="en-US" altLang="zh-CN" sz="1600" dirty="0">
                <a:latin typeface="微软雅黑" panose="020B0503020204020204" pitchFamily="34" charset="-122"/>
                <a:ea typeface="微软雅黑" panose="020B0503020204020204" pitchFamily="34" charset="-122"/>
              </a:rPr>
              <a:t>API Blueprint </a:t>
            </a:r>
            <a:r>
              <a:rPr lang="zh-CN" altLang="en-US" sz="1600" dirty="0">
                <a:latin typeface="微软雅黑" panose="020B0503020204020204" pitchFamily="34" charset="-122"/>
                <a:ea typeface="微软雅黑" panose="020B0503020204020204" pitchFamily="34" charset="-122"/>
              </a:rPr>
              <a:t>等方案来约定和沉淀接口，在阿里，不少团队也有类似尝试，通过接口规则、接口平台等方式来做。有了和后端一起沉淀的接口规则，还可以用来模拟数据，使得前后端可以在约定接口后实现高效并行开发。相信这一块会越做越好。</a:t>
            </a:r>
          </a:p>
          <a:p>
            <a:pPr>
              <a:lnSpc>
                <a:spcPct val="150000"/>
              </a:lnSpc>
            </a:pPr>
            <a:endParaRPr lang="zh-CN" altLang="en-US" sz="1600" dirty="0">
              <a:latin typeface="微软雅黑" panose="020B0503020204020204" pitchFamily="34" charset="-122"/>
              <a:ea typeface="微软雅黑" panose="020B0503020204020204" pitchFamily="34" charset="-122"/>
            </a:endParaRPr>
          </a:p>
          <a:p>
            <a:pPr>
              <a:lnSpc>
                <a:spcPct val="150000"/>
              </a:lnSpc>
            </a:pPr>
            <a:r>
              <a:rPr lang="en-US" altLang="zh-CN" sz="1600" dirty="0">
                <a:latin typeface="微软雅黑" panose="020B0503020204020204" pitchFamily="34" charset="-122"/>
                <a:ea typeface="微软雅黑" panose="020B0503020204020204" pitchFamily="34" charset="-122"/>
              </a:rPr>
              <a:t>2</a:t>
            </a:r>
            <a:r>
              <a:rPr lang="zh-CN" altLang="en-US" sz="1600" dirty="0">
                <a:latin typeface="微软雅黑" panose="020B0503020204020204" pitchFamily="34" charset="-122"/>
                <a:ea typeface="微软雅黑" panose="020B0503020204020204" pitchFamily="34" charset="-122"/>
              </a:rPr>
              <a:t>、前端开发的复杂度控制。</a:t>
            </a:r>
            <a:r>
              <a:rPr lang="en-US" altLang="zh-CN" sz="1600" dirty="0">
                <a:latin typeface="微软雅黑" panose="020B0503020204020204" pitchFamily="34" charset="-122"/>
                <a:ea typeface="微软雅黑" panose="020B0503020204020204" pitchFamily="34" charset="-122"/>
              </a:rPr>
              <a:t>SPA </a:t>
            </a:r>
            <a:r>
              <a:rPr lang="zh-CN" altLang="en-US" sz="1600" dirty="0">
                <a:latin typeface="微软雅黑" panose="020B0503020204020204" pitchFamily="34" charset="-122"/>
                <a:ea typeface="微软雅黑" panose="020B0503020204020204" pitchFamily="34" charset="-122"/>
              </a:rPr>
              <a:t>应用大多以功能交互型为主，</a:t>
            </a:r>
            <a:r>
              <a:rPr lang="en-US" altLang="zh-CN" sz="1600" dirty="0">
                <a:latin typeface="微软雅黑" panose="020B0503020204020204" pitchFamily="34" charset="-122"/>
                <a:ea typeface="微软雅黑" panose="020B0503020204020204" pitchFamily="34" charset="-122"/>
              </a:rPr>
              <a:t>JavaScript </a:t>
            </a:r>
            <a:r>
              <a:rPr lang="zh-CN" altLang="en-US" sz="1600" dirty="0">
                <a:latin typeface="微软雅黑" panose="020B0503020204020204" pitchFamily="34" charset="-122"/>
                <a:ea typeface="微软雅黑" panose="020B0503020204020204" pitchFamily="34" charset="-122"/>
              </a:rPr>
              <a:t>代码过十万行很正常。大量 </a:t>
            </a:r>
            <a:r>
              <a:rPr lang="en-US" altLang="zh-CN" sz="1600" dirty="0">
                <a:latin typeface="微软雅黑" panose="020B0503020204020204" pitchFamily="34" charset="-122"/>
                <a:ea typeface="微软雅黑" panose="020B0503020204020204" pitchFamily="34" charset="-122"/>
              </a:rPr>
              <a:t>JS </a:t>
            </a:r>
            <a:r>
              <a:rPr lang="zh-CN" altLang="en-US" sz="1600" dirty="0">
                <a:latin typeface="微软雅黑" panose="020B0503020204020204" pitchFamily="34" charset="-122"/>
                <a:ea typeface="微软雅黑" panose="020B0503020204020204" pitchFamily="34" charset="-122"/>
              </a:rPr>
              <a:t>代码的组织，与 </a:t>
            </a:r>
            <a:r>
              <a:rPr lang="en-US" altLang="zh-CN" sz="1600" dirty="0">
                <a:latin typeface="微软雅黑" panose="020B0503020204020204" pitchFamily="34" charset="-122"/>
                <a:ea typeface="微软雅黑" panose="020B0503020204020204" pitchFamily="34" charset="-122"/>
              </a:rPr>
              <a:t>View </a:t>
            </a:r>
            <a:r>
              <a:rPr lang="zh-CN" altLang="en-US" sz="1600" dirty="0">
                <a:latin typeface="微软雅黑" panose="020B0503020204020204" pitchFamily="34" charset="-122"/>
                <a:ea typeface="微软雅黑" panose="020B0503020204020204" pitchFamily="34" charset="-122"/>
              </a:rPr>
              <a:t>层的绑定等，都不是容易的事情。典型的解决方案是业界的 </a:t>
            </a:r>
            <a:r>
              <a:rPr lang="en-US" altLang="zh-CN" sz="1600" dirty="0">
                <a:latin typeface="微软雅黑" panose="020B0503020204020204" pitchFamily="34" charset="-122"/>
                <a:ea typeface="微软雅黑" panose="020B0503020204020204" pitchFamily="34" charset="-122"/>
              </a:rPr>
              <a:t>Backbone</a:t>
            </a:r>
            <a:r>
              <a:rPr lang="zh-CN" altLang="en-US" sz="1600" dirty="0">
                <a:latin typeface="微软雅黑" panose="020B0503020204020204" pitchFamily="34" charset="-122"/>
                <a:ea typeface="微软雅黑" panose="020B0503020204020204" pitchFamily="34" charset="-122"/>
              </a:rPr>
              <a:t>，但 </a:t>
            </a:r>
            <a:r>
              <a:rPr lang="en-US" altLang="zh-CN" sz="1600" dirty="0">
                <a:latin typeface="微软雅黑" panose="020B0503020204020204" pitchFamily="34" charset="-122"/>
                <a:ea typeface="微软雅黑" panose="020B0503020204020204" pitchFamily="34" charset="-122"/>
              </a:rPr>
              <a:t>Backbone </a:t>
            </a:r>
            <a:r>
              <a:rPr lang="zh-CN" altLang="en-US" sz="1600" dirty="0">
                <a:latin typeface="微软雅黑" panose="020B0503020204020204" pitchFamily="34" charset="-122"/>
                <a:ea typeface="微软雅黑" panose="020B0503020204020204" pitchFamily="34" charset="-122"/>
              </a:rPr>
              <a:t>做的事还很有限，依旧存在大量空白区域需要挑战。</a:t>
            </a:r>
            <a:endParaRPr lang="en-US" altLang="zh-CN" sz="1600" dirty="0">
              <a:latin typeface="微软雅黑" panose="020B0503020204020204" pitchFamily="34" charset="-122"/>
              <a:ea typeface="微软雅黑" panose="020B0503020204020204" pitchFamily="34" charset="-122"/>
            </a:endParaRPr>
          </a:p>
        </p:txBody>
      </p:sp>
      <p:sp>
        <p:nvSpPr>
          <p:cNvPr id="12" name="矩形 11"/>
          <p:cNvSpPr/>
          <p:nvPr/>
        </p:nvSpPr>
        <p:spPr>
          <a:xfrm>
            <a:off x="0" y="1073427"/>
            <a:ext cx="23555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735497" y="1073426"/>
            <a:ext cx="2879574"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TextBox 16"/>
          <p:cNvSpPr txBox="1"/>
          <p:nvPr/>
        </p:nvSpPr>
        <p:spPr>
          <a:xfrm>
            <a:off x="735497" y="1051963"/>
            <a:ext cx="2879573" cy="369332"/>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三、</a:t>
            </a:r>
            <a:r>
              <a:rPr lang="en-US" altLang="zh-CN" dirty="0">
                <a:solidFill>
                  <a:schemeClr val="bg1"/>
                </a:solidFill>
                <a:latin typeface="微软雅黑" panose="020B0503020204020204" pitchFamily="34" charset="-122"/>
                <a:ea typeface="微软雅黑" panose="020B0503020204020204" pitchFamily="34" charset="-122"/>
              </a:rPr>
              <a:t>Ajax </a:t>
            </a:r>
            <a:r>
              <a:rPr lang="zh-CN" altLang="en-US" dirty="0">
                <a:solidFill>
                  <a:schemeClr val="bg1"/>
                </a:solidFill>
                <a:latin typeface="微软雅黑" panose="020B0503020204020204" pitchFamily="34" charset="-122"/>
                <a:ea typeface="微软雅黑" panose="020B0503020204020204" pitchFamily="34" charset="-122"/>
              </a:rPr>
              <a:t>带来的 </a:t>
            </a:r>
            <a:r>
              <a:rPr lang="en-US" altLang="zh-CN" dirty="0">
                <a:solidFill>
                  <a:schemeClr val="bg1"/>
                </a:solidFill>
                <a:latin typeface="微软雅黑" panose="020B0503020204020204" pitchFamily="34" charset="-122"/>
                <a:ea typeface="微软雅黑" panose="020B0503020204020204" pitchFamily="34" charset="-122"/>
              </a:rPr>
              <a:t>SPA </a:t>
            </a:r>
            <a:r>
              <a:rPr lang="zh-CN" altLang="en-US" dirty="0">
                <a:solidFill>
                  <a:schemeClr val="bg1"/>
                </a:solidFill>
                <a:latin typeface="微软雅黑" panose="020B0503020204020204" pitchFamily="34" charset="-122"/>
                <a:ea typeface="微软雅黑" panose="020B0503020204020204" pitchFamily="34" charset="-122"/>
              </a:rPr>
              <a:t>时代</a:t>
            </a:r>
          </a:p>
        </p:txBody>
      </p:sp>
    </p:spTree>
    <p:extLst>
      <p:ext uri="{BB962C8B-B14F-4D97-AF65-F5344CB8AC3E}">
        <p14:creationId xmlns:p14="http://schemas.microsoft.com/office/powerpoint/2010/main" val="20603857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26"/>
          <p:cNvSpPr>
            <a:spLocks/>
          </p:cNvSpPr>
          <p:nvPr/>
        </p:nvSpPr>
        <p:spPr bwMode="auto">
          <a:xfrm>
            <a:off x="4463662" y="2459979"/>
            <a:ext cx="1634112" cy="1639131"/>
          </a:xfrm>
          <a:custGeom>
            <a:avLst/>
            <a:gdLst>
              <a:gd name="T0" fmla="*/ 0 w 3147"/>
              <a:gd name="T1" fmla="*/ 1787 h 3147"/>
              <a:gd name="T2" fmla="*/ 1787 w 3147"/>
              <a:gd name="T3" fmla="*/ 0 h 3147"/>
              <a:gd name="T4" fmla="*/ 3147 w 3147"/>
              <a:gd name="T5" fmla="*/ 0 h 3147"/>
              <a:gd name="T6" fmla="*/ 0 w 3147"/>
              <a:gd name="T7" fmla="*/ 3147 h 3147"/>
              <a:gd name="T8" fmla="*/ 0 w 3147"/>
              <a:gd name="T9" fmla="*/ 1787 h 3147"/>
            </a:gdLst>
            <a:ahLst/>
            <a:cxnLst>
              <a:cxn ang="0">
                <a:pos x="T0" y="T1"/>
              </a:cxn>
              <a:cxn ang="0">
                <a:pos x="T2" y="T3"/>
              </a:cxn>
              <a:cxn ang="0">
                <a:pos x="T4" y="T5"/>
              </a:cxn>
              <a:cxn ang="0">
                <a:pos x="T6" y="T7"/>
              </a:cxn>
              <a:cxn ang="0">
                <a:pos x="T8" y="T9"/>
              </a:cxn>
            </a:cxnLst>
            <a:rect l="0" t="0" r="r" b="b"/>
            <a:pathLst>
              <a:path w="3147" h="3147">
                <a:moveTo>
                  <a:pt x="0" y="1787"/>
                </a:moveTo>
                <a:lnTo>
                  <a:pt x="1787" y="0"/>
                </a:lnTo>
                <a:lnTo>
                  <a:pt x="3147" y="0"/>
                </a:lnTo>
                <a:lnTo>
                  <a:pt x="0" y="3147"/>
                </a:lnTo>
                <a:lnTo>
                  <a:pt x="0" y="1787"/>
                </a:lnTo>
                <a:close/>
              </a:path>
            </a:pathLst>
          </a:custGeom>
          <a:solidFill>
            <a:schemeClr val="accent3"/>
          </a:solidFill>
          <a:ln w="9525">
            <a:noFill/>
            <a:round/>
            <a:headEnd/>
            <a:tailEnd/>
          </a:ln>
        </p:spPr>
        <p:txBody>
          <a:bodyPr vert="horz" wrap="square" lIns="121889" tIns="60944" rIns="121889" bIns="60944"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mj-ea"/>
              <a:ea typeface="+mj-ea"/>
            </a:endParaRPr>
          </a:p>
        </p:txBody>
      </p:sp>
      <p:sp>
        <p:nvSpPr>
          <p:cNvPr id="4" name="Freeform 27"/>
          <p:cNvSpPr>
            <a:spLocks/>
          </p:cNvSpPr>
          <p:nvPr/>
        </p:nvSpPr>
        <p:spPr bwMode="auto">
          <a:xfrm>
            <a:off x="6150913" y="2459979"/>
            <a:ext cx="1634112" cy="1639131"/>
          </a:xfrm>
          <a:custGeom>
            <a:avLst/>
            <a:gdLst>
              <a:gd name="T0" fmla="*/ 3147 w 3147"/>
              <a:gd name="T1" fmla="*/ 1787 h 3147"/>
              <a:gd name="T2" fmla="*/ 1360 w 3147"/>
              <a:gd name="T3" fmla="*/ 0 h 3147"/>
              <a:gd name="T4" fmla="*/ 0 w 3147"/>
              <a:gd name="T5" fmla="*/ 0 h 3147"/>
              <a:gd name="T6" fmla="*/ 3147 w 3147"/>
              <a:gd name="T7" fmla="*/ 3147 h 3147"/>
              <a:gd name="T8" fmla="*/ 3147 w 3147"/>
              <a:gd name="T9" fmla="*/ 1787 h 3147"/>
            </a:gdLst>
            <a:ahLst/>
            <a:cxnLst>
              <a:cxn ang="0">
                <a:pos x="T0" y="T1"/>
              </a:cxn>
              <a:cxn ang="0">
                <a:pos x="T2" y="T3"/>
              </a:cxn>
              <a:cxn ang="0">
                <a:pos x="T4" y="T5"/>
              </a:cxn>
              <a:cxn ang="0">
                <a:pos x="T6" y="T7"/>
              </a:cxn>
              <a:cxn ang="0">
                <a:pos x="T8" y="T9"/>
              </a:cxn>
            </a:cxnLst>
            <a:rect l="0" t="0" r="r" b="b"/>
            <a:pathLst>
              <a:path w="3147" h="3147">
                <a:moveTo>
                  <a:pt x="3147" y="1787"/>
                </a:moveTo>
                <a:lnTo>
                  <a:pt x="1360" y="0"/>
                </a:lnTo>
                <a:lnTo>
                  <a:pt x="0" y="0"/>
                </a:lnTo>
                <a:lnTo>
                  <a:pt x="3147" y="3147"/>
                </a:lnTo>
                <a:lnTo>
                  <a:pt x="3147" y="1787"/>
                </a:lnTo>
                <a:close/>
              </a:path>
            </a:pathLst>
          </a:custGeom>
          <a:solidFill>
            <a:schemeClr val="accent1"/>
          </a:solidFill>
          <a:ln w="9525">
            <a:noFill/>
            <a:round/>
            <a:headEnd/>
            <a:tailEnd/>
          </a:ln>
        </p:spPr>
        <p:txBody>
          <a:bodyPr vert="horz" wrap="square" lIns="121889" tIns="60944" rIns="121889" bIns="60944"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mj-ea"/>
              <a:ea typeface="+mj-ea"/>
            </a:endParaRPr>
          </a:p>
        </p:txBody>
      </p:sp>
      <p:sp>
        <p:nvSpPr>
          <p:cNvPr id="5" name="Freeform 28"/>
          <p:cNvSpPr>
            <a:spLocks/>
          </p:cNvSpPr>
          <p:nvPr/>
        </p:nvSpPr>
        <p:spPr bwMode="auto">
          <a:xfrm>
            <a:off x="4463662" y="4152272"/>
            <a:ext cx="1634112" cy="1634703"/>
          </a:xfrm>
          <a:custGeom>
            <a:avLst/>
            <a:gdLst>
              <a:gd name="T0" fmla="*/ 0 w 3147"/>
              <a:gd name="T1" fmla="*/ 1360 h 3147"/>
              <a:gd name="T2" fmla="*/ 1787 w 3147"/>
              <a:gd name="T3" fmla="*/ 3147 h 3147"/>
              <a:gd name="T4" fmla="*/ 3147 w 3147"/>
              <a:gd name="T5" fmla="*/ 3147 h 3147"/>
              <a:gd name="T6" fmla="*/ 0 w 3147"/>
              <a:gd name="T7" fmla="*/ 0 h 3147"/>
              <a:gd name="T8" fmla="*/ 0 w 3147"/>
              <a:gd name="T9" fmla="*/ 1360 h 3147"/>
            </a:gdLst>
            <a:ahLst/>
            <a:cxnLst>
              <a:cxn ang="0">
                <a:pos x="T0" y="T1"/>
              </a:cxn>
              <a:cxn ang="0">
                <a:pos x="T2" y="T3"/>
              </a:cxn>
              <a:cxn ang="0">
                <a:pos x="T4" y="T5"/>
              </a:cxn>
              <a:cxn ang="0">
                <a:pos x="T6" y="T7"/>
              </a:cxn>
              <a:cxn ang="0">
                <a:pos x="T8" y="T9"/>
              </a:cxn>
            </a:cxnLst>
            <a:rect l="0" t="0" r="r" b="b"/>
            <a:pathLst>
              <a:path w="3147" h="3147">
                <a:moveTo>
                  <a:pt x="0" y="1360"/>
                </a:moveTo>
                <a:lnTo>
                  <a:pt x="1787" y="3147"/>
                </a:lnTo>
                <a:lnTo>
                  <a:pt x="3147" y="3147"/>
                </a:lnTo>
                <a:lnTo>
                  <a:pt x="0" y="0"/>
                </a:lnTo>
                <a:lnTo>
                  <a:pt x="0" y="1360"/>
                </a:lnTo>
                <a:close/>
              </a:path>
            </a:pathLst>
          </a:custGeom>
          <a:solidFill>
            <a:schemeClr val="accent1"/>
          </a:solidFill>
          <a:ln w="9525">
            <a:noFill/>
            <a:round/>
            <a:headEnd/>
            <a:tailEnd/>
          </a:ln>
        </p:spPr>
        <p:txBody>
          <a:bodyPr vert="horz" wrap="square" lIns="121889" tIns="60944" rIns="121889" bIns="60944"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mj-ea"/>
              <a:ea typeface="+mj-ea"/>
            </a:endParaRPr>
          </a:p>
        </p:txBody>
      </p:sp>
      <p:sp>
        <p:nvSpPr>
          <p:cNvPr id="6" name="Freeform 29"/>
          <p:cNvSpPr>
            <a:spLocks/>
          </p:cNvSpPr>
          <p:nvPr/>
        </p:nvSpPr>
        <p:spPr bwMode="auto">
          <a:xfrm>
            <a:off x="6150913" y="4152272"/>
            <a:ext cx="1634112" cy="1634703"/>
          </a:xfrm>
          <a:custGeom>
            <a:avLst/>
            <a:gdLst>
              <a:gd name="T0" fmla="*/ 3147 w 3147"/>
              <a:gd name="T1" fmla="*/ 1360 h 3147"/>
              <a:gd name="T2" fmla="*/ 1360 w 3147"/>
              <a:gd name="T3" fmla="*/ 3147 h 3147"/>
              <a:gd name="T4" fmla="*/ 0 w 3147"/>
              <a:gd name="T5" fmla="*/ 3147 h 3147"/>
              <a:gd name="T6" fmla="*/ 3147 w 3147"/>
              <a:gd name="T7" fmla="*/ 0 h 3147"/>
              <a:gd name="T8" fmla="*/ 3147 w 3147"/>
              <a:gd name="T9" fmla="*/ 1360 h 3147"/>
            </a:gdLst>
            <a:ahLst/>
            <a:cxnLst>
              <a:cxn ang="0">
                <a:pos x="T0" y="T1"/>
              </a:cxn>
              <a:cxn ang="0">
                <a:pos x="T2" y="T3"/>
              </a:cxn>
              <a:cxn ang="0">
                <a:pos x="T4" y="T5"/>
              </a:cxn>
              <a:cxn ang="0">
                <a:pos x="T6" y="T7"/>
              </a:cxn>
              <a:cxn ang="0">
                <a:pos x="T8" y="T9"/>
              </a:cxn>
            </a:cxnLst>
            <a:rect l="0" t="0" r="r" b="b"/>
            <a:pathLst>
              <a:path w="3147" h="3147">
                <a:moveTo>
                  <a:pt x="3147" y="1360"/>
                </a:moveTo>
                <a:lnTo>
                  <a:pt x="1360" y="3147"/>
                </a:lnTo>
                <a:lnTo>
                  <a:pt x="0" y="3147"/>
                </a:lnTo>
                <a:lnTo>
                  <a:pt x="3147" y="0"/>
                </a:lnTo>
                <a:lnTo>
                  <a:pt x="3147" y="1360"/>
                </a:lnTo>
                <a:close/>
              </a:path>
            </a:pathLst>
          </a:custGeom>
          <a:solidFill>
            <a:schemeClr val="accent3"/>
          </a:solidFill>
          <a:ln w="9525">
            <a:noFill/>
            <a:round/>
            <a:headEnd/>
            <a:tailEnd/>
          </a:ln>
        </p:spPr>
        <p:txBody>
          <a:bodyPr vert="horz" wrap="square" lIns="121889" tIns="60944" rIns="121889" bIns="60944"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mj-ea"/>
              <a:ea typeface="+mj-ea"/>
            </a:endParaRPr>
          </a:p>
        </p:txBody>
      </p:sp>
      <p:sp>
        <p:nvSpPr>
          <p:cNvPr id="7" name="Rectangle 13" descr="FD1DDF730CE4456e89755B07FE1653D0# #Rectangle 13"/>
          <p:cNvSpPr>
            <a:spLocks noChangeArrowheads="1"/>
          </p:cNvSpPr>
          <p:nvPr/>
        </p:nvSpPr>
        <p:spPr bwMode="auto">
          <a:xfrm>
            <a:off x="7726844" y="2578055"/>
            <a:ext cx="3598669" cy="3077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1889" tIns="60944" rIns="121889" bIns="60944">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1" hangingPunct="1">
              <a:spcBef>
                <a:spcPct val="0"/>
              </a:spcBef>
              <a:buNone/>
              <a:defRPr/>
            </a:pPr>
            <a:r>
              <a:rPr lang="zh-CN" altLang="en-US" sz="1200" dirty="0">
                <a:latin typeface="微软雅黑" panose="020B0503020204020204" pitchFamily="34" charset="-122"/>
                <a:ea typeface="微软雅黑" panose="020B0503020204020204" pitchFamily="34" charset="-122"/>
              </a:rPr>
              <a:t>前后端从物理上分离，从职责上分离</a:t>
            </a:r>
            <a:endParaRPr lang="en-US" altLang="zh-CN" sz="1200" dirty="0">
              <a:latin typeface="微软雅黑" panose="020B0503020204020204" pitchFamily="34" charset="-122"/>
              <a:ea typeface="微软雅黑" panose="020B0503020204020204" pitchFamily="34" charset="-122"/>
            </a:endParaRPr>
          </a:p>
        </p:txBody>
      </p:sp>
      <p:sp>
        <p:nvSpPr>
          <p:cNvPr id="8" name="TextBox 55"/>
          <p:cNvSpPr txBox="1"/>
          <p:nvPr/>
        </p:nvSpPr>
        <p:spPr>
          <a:xfrm>
            <a:off x="7726845" y="2201531"/>
            <a:ext cx="1066896" cy="369300"/>
          </a:xfrm>
          <a:prstGeom prst="rect">
            <a:avLst/>
          </a:prstGeom>
          <a:noFill/>
        </p:spPr>
        <p:txBody>
          <a:bodyPr wrap="none" lIns="121889" tIns="60944" rIns="121889" bIns="60944"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1600" b="1" dirty="0">
                <a:latin typeface="微软雅黑" panose="020B0503020204020204" pitchFamily="34" charset="-122"/>
                <a:ea typeface="微软雅黑" panose="020B0503020204020204" pitchFamily="34" charset="-122"/>
              </a:rPr>
              <a:t>前后分离</a:t>
            </a:r>
          </a:p>
        </p:txBody>
      </p:sp>
      <p:sp>
        <p:nvSpPr>
          <p:cNvPr id="9" name="矩形 8"/>
          <p:cNvSpPr>
            <a:spLocks noChangeArrowheads="1"/>
          </p:cNvSpPr>
          <p:nvPr/>
        </p:nvSpPr>
        <p:spPr bwMode="auto">
          <a:xfrm>
            <a:off x="5567138" y="4510805"/>
            <a:ext cx="1203312" cy="697627"/>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121889" tIns="60944" rIns="121889" bIns="60944">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3699" dirty="0">
                <a:latin typeface="微软雅黑" panose="020B0503020204020204" pitchFamily="34" charset="-122"/>
                <a:ea typeface="微软雅黑" panose="020B0503020204020204" pitchFamily="34" charset="-122"/>
              </a:rPr>
              <a:t>思路</a:t>
            </a:r>
          </a:p>
        </p:txBody>
      </p:sp>
      <p:sp>
        <p:nvSpPr>
          <p:cNvPr id="10" name="Rectangle 13" descr="FD1DDF730CE4456e89755B07FE1653D0# #Rectangle 13"/>
          <p:cNvSpPr>
            <a:spLocks noChangeArrowheads="1"/>
          </p:cNvSpPr>
          <p:nvPr/>
        </p:nvSpPr>
        <p:spPr bwMode="auto">
          <a:xfrm>
            <a:off x="7726844" y="5559257"/>
            <a:ext cx="3598669" cy="4924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1889" tIns="60944" rIns="121889" bIns="60944">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1" hangingPunct="1">
              <a:spcBef>
                <a:spcPct val="0"/>
              </a:spcBef>
              <a:buNone/>
              <a:defRPr/>
            </a:pPr>
            <a:r>
              <a:rPr lang="zh-CN" altLang="en-US" sz="1200" dirty="0">
                <a:latin typeface="微软雅黑" panose="020B0503020204020204" pitchFamily="34" charset="-122"/>
                <a:ea typeface="微软雅黑" panose="020B0503020204020204" pitchFamily="34" charset="-122"/>
              </a:rPr>
              <a:t>前端使用</a:t>
            </a:r>
            <a:r>
              <a:rPr lang="en-US" altLang="zh-CN" sz="1200" dirty="0">
                <a:latin typeface="微软雅黑" panose="020B0503020204020204" pitchFamily="34" charset="-122"/>
                <a:ea typeface="微软雅黑" panose="020B0503020204020204" pitchFamily="34" charset="-122"/>
              </a:rPr>
              <a:t>Vue.js</a:t>
            </a:r>
            <a:r>
              <a:rPr lang="zh-CN" altLang="en-US" sz="1200" dirty="0">
                <a:latin typeface="微软雅黑" panose="020B0503020204020204" pitchFamily="34" charset="-122"/>
                <a:ea typeface="微软雅黑" panose="020B0503020204020204" pitchFamily="34" charset="-122"/>
              </a:rPr>
              <a:t>作为前端框架，使用</a:t>
            </a:r>
            <a:r>
              <a:rPr lang="en-US" altLang="zh-CN" sz="1200" dirty="0">
                <a:latin typeface="微软雅黑" panose="020B0503020204020204" pitchFamily="34" charset="-122"/>
                <a:ea typeface="微软雅黑" panose="020B0503020204020204" pitchFamily="34" charset="-122"/>
              </a:rPr>
              <a:t>element UI</a:t>
            </a:r>
            <a:r>
              <a:rPr lang="zh-CN" altLang="en-US" sz="1200" dirty="0">
                <a:latin typeface="微软雅黑" panose="020B0503020204020204" pitchFamily="34" charset="-122"/>
                <a:ea typeface="微软雅黑" panose="020B0503020204020204" pitchFamily="34" charset="-122"/>
              </a:rPr>
              <a:t>组件库</a:t>
            </a:r>
            <a:endParaRPr lang="en-US" altLang="zh-CN" sz="1200" dirty="0">
              <a:latin typeface="微软雅黑" panose="020B0503020204020204" pitchFamily="34" charset="-122"/>
              <a:ea typeface="微软雅黑" panose="020B0503020204020204" pitchFamily="34" charset="-122"/>
            </a:endParaRPr>
          </a:p>
        </p:txBody>
      </p:sp>
      <p:sp>
        <p:nvSpPr>
          <p:cNvPr id="11" name="TextBox 58"/>
          <p:cNvSpPr txBox="1"/>
          <p:nvPr/>
        </p:nvSpPr>
        <p:spPr>
          <a:xfrm>
            <a:off x="7726845" y="5182733"/>
            <a:ext cx="1272081" cy="369300"/>
          </a:xfrm>
          <a:prstGeom prst="rect">
            <a:avLst/>
          </a:prstGeom>
          <a:noFill/>
        </p:spPr>
        <p:txBody>
          <a:bodyPr wrap="none" lIns="121889" tIns="60944" rIns="121889" bIns="60944"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1600" b="1" dirty="0">
                <a:latin typeface="微软雅黑" panose="020B0503020204020204" pitchFamily="34" charset="-122"/>
                <a:ea typeface="微软雅黑" panose="020B0503020204020204" pitchFamily="34" charset="-122"/>
              </a:rPr>
              <a:t>前端工程化</a:t>
            </a:r>
          </a:p>
        </p:txBody>
      </p:sp>
      <p:sp>
        <p:nvSpPr>
          <p:cNvPr id="12" name="Rectangle 13" descr="FD1DDF730CE4456e89755B07FE1653D0# #Rectangle 13"/>
          <p:cNvSpPr>
            <a:spLocks noChangeArrowheads="1"/>
          </p:cNvSpPr>
          <p:nvPr/>
        </p:nvSpPr>
        <p:spPr bwMode="auto">
          <a:xfrm>
            <a:off x="1008528" y="2578055"/>
            <a:ext cx="3598669" cy="4924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1889" tIns="60944" rIns="121889" bIns="60944">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eaLnBrk="1" hangingPunct="1">
              <a:spcBef>
                <a:spcPct val="0"/>
              </a:spcBef>
              <a:buNone/>
              <a:defRPr/>
            </a:pPr>
            <a:r>
              <a:rPr lang="zh-CN" altLang="en-US" sz="1200" dirty="0">
                <a:latin typeface="微软雅黑" panose="020B0503020204020204" pitchFamily="34" charset="-122"/>
                <a:ea typeface="微软雅黑" panose="020B0503020204020204" pitchFamily="34" charset="-122"/>
              </a:rPr>
              <a:t>按照</a:t>
            </a:r>
            <a:r>
              <a:rPr lang="en-US" altLang="zh-CN" sz="1200" dirty="0">
                <a:latin typeface="微软雅黑" panose="020B0503020204020204" pitchFamily="34" charset="-122"/>
                <a:ea typeface="微软雅黑" panose="020B0503020204020204" pitchFamily="34" charset="-122"/>
              </a:rPr>
              <a:t>REST</a:t>
            </a:r>
            <a:r>
              <a:rPr lang="zh-CN" altLang="en-US" sz="1200" dirty="0">
                <a:latin typeface="微软雅黑" panose="020B0503020204020204" pitchFamily="34" charset="-122"/>
                <a:ea typeface="微软雅黑" panose="020B0503020204020204" pitchFamily="34" charset="-122"/>
              </a:rPr>
              <a:t>架构风格来设计整个系统，项目基于接口式开发</a:t>
            </a:r>
            <a:endParaRPr lang="en-US" altLang="zh-CN" sz="1200" dirty="0">
              <a:latin typeface="微软雅黑" panose="020B0503020204020204" pitchFamily="34" charset="-122"/>
              <a:ea typeface="微软雅黑" panose="020B0503020204020204" pitchFamily="34" charset="-122"/>
            </a:endParaRPr>
          </a:p>
        </p:txBody>
      </p:sp>
      <p:sp>
        <p:nvSpPr>
          <p:cNvPr id="13" name="TextBox 60"/>
          <p:cNvSpPr txBox="1"/>
          <p:nvPr/>
        </p:nvSpPr>
        <p:spPr>
          <a:xfrm>
            <a:off x="2467924" y="2201531"/>
            <a:ext cx="1988623" cy="369300"/>
          </a:xfrm>
          <a:prstGeom prst="rect">
            <a:avLst/>
          </a:prstGeom>
          <a:noFill/>
        </p:spPr>
        <p:txBody>
          <a:bodyPr wrap="none" lIns="121889" tIns="60944" rIns="121889" bIns="60944"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zh-CN" altLang="en-US" sz="1600" b="1" dirty="0">
                <a:latin typeface="微软雅黑" panose="020B0503020204020204" pitchFamily="34" charset="-122"/>
                <a:ea typeface="微软雅黑" panose="020B0503020204020204" pitchFamily="34" charset="-122"/>
              </a:rPr>
              <a:t>基于</a:t>
            </a:r>
            <a:r>
              <a:rPr lang="en-US" altLang="zh-CN" sz="1600" b="1" dirty="0">
                <a:latin typeface="微软雅黑" panose="020B0503020204020204" pitchFamily="34" charset="-122"/>
                <a:ea typeface="微软雅黑" panose="020B0503020204020204" pitchFamily="34" charset="-122"/>
              </a:rPr>
              <a:t>REST</a:t>
            </a:r>
            <a:r>
              <a:rPr lang="zh-CN" altLang="en-US" sz="1600" b="1" dirty="0">
                <a:latin typeface="微软雅黑" panose="020B0503020204020204" pitchFamily="34" charset="-122"/>
                <a:ea typeface="微软雅黑" panose="020B0503020204020204" pitchFamily="34" charset="-122"/>
              </a:rPr>
              <a:t>架构风格</a:t>
            </a:r>
          </a:p>
        </p:txBody>
      </p:sp>
      <p:sp>
        <p:nvSpPr>
          <p:cNvPr id="14" name="Rectangle 13" descr="FD1DDF730CE4456e89755B07FE1653D0# #Rectangle 13"/>
          <p:cNvSpPr>
            <a:spLocks noChangeArrowheads="1"/>
          </p:cNvSpPr>
          <p:nvPr/>
        </p:nvSpPr>
        <p:spPr bwMode="auto">
          <a:xfrm>
            <a:off x="1008528" y="5559257"/>
            <a:ext cx="3598669" cy="4924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1889" tIns="60944" rIns="121889" bIns="60944">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eaLnBrk="1" hangingPunct="1">
              <a:spcBef>
                <a:spcPct val="0"/>
              </a:spcBef>
              <a:buNone/>
              <a:defRPr/>
            </a:pPr>
            <a:r>
              <a:rPr lang="zh-CN" altLang="en-US" sz="1200" dirty="0">
                <a:latin typeface="微软雅黑" panose="020B0503020204020204" pitchFamily="34" charset="-122"/>
                <a:ea typeface="微软雅黑" panose="020B0503020204020204" pitchFamily="34" charset="-122"/>
              </a:rPr>
              <a:t>后台使用</a:t>
            </a:r>
            <a:r>
              <a:rPr lang="en-US" altLang="zh-CN" sz="1200" dirty="0">
                <a:latin typeface="微软雅黑" panose="020B0503020204020204" pitchFamily="34" charset="-122"/>
                <a:ea typeface="微软雅黑" panose="020B0503020204020204" pitchFamily="34" charset="-122"/>
              </a:rPr>
              <a:t>Spring Boot</a:t>
            </a:r>
            <a:r>
              <a:rPr lang="zh-CN" altLang="en-US" sz="1200" dirty="0">
                <a:latin typeface="微软雅黑" panose="020B0503020204020204" pitchFamily="34" charset="-122"/>
                <a:ea typeface="微软雅黑" panose="020B0503020204020204" pitchFamily="34" charset="-122"/>
              </a:rPr>
              <a:t>作为开发框架，后台主要职责是提供</a:t>
            </a:r>
            <a:r>
              <a:rPr lang="en-US" altLang="zh-CN" sz="1200" dirty="0">
                <a:latin typeface="微软雅黑" panose="020B0503020204020204" pitchFamily="34" charset="-122"/>
                <a:ea typeface="微软雅黑" panose="020B0503020204020204" pitchFamily="34" charset="-122"/>
              </a:rPr>
              <a:t>API</a:t>
            </a:r>
            <a:r>
              <a:rPr lang="zh-CN" altLang="en-US" sz="1200" dirty="0">
                <a:latin typeface="微软雅黑" panose="020B0503020204020204" pitchFamily="34" charset="-122"/>
                <a:ea typeface="微软雅黑" panose="020B0503020204020204" pitchFamily="34" charset="-122"/>
              </a:rPr>
              <a:t>服务</a:t>
            </a:r>
            <a:endParaRPr lang="en-US" altLang="zh-CN" sz="1200" dirty="0">
              <a:latin typeface="微软雅黑" panose="020B0503020204020204" pitchFamily="34" charset="-122"/>
              <a:ea typeface="微软雅黑" panose="020B0503020204020204" pitchFamily="34" charset="-122"/>
            </a:endParaRPr>
          </a:p>
        </p:txBody>
      </p:sp>
      <p:sp>
        <p:nvSpPr>
          <p:cNvPr id="15" name="TextBox 62"/>
          <p:cNvSpPr txBox="1"/>
          <p:nvPr/>
        </p:nvSpPr>
        <p:spPr>
          <a:xfrm>
            <a:off x="3184466" y="5182733"/>
            <a:ext cx="1272081" cy="369300"/>
          </a:xfrm>
          <a:prstGeom prst="rect">
            <a:avLst/>
          </a:prstGeom>
          <a:noFill/>
        </p:spPr>
        <p:txBody>
          <a:bodyPr wrap="none" lIns="121889" tIns="60944" rIns="121889" bIns="60944"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zh-CN" altLang="en-US" sz="1600" b="1" dirty="0">
                <a:latin typeface="微软雅黑" panose="020B0503020204020204" pitchFamily="34" charset="-122"/>
                <a:ea typeface="微软雅黑" panose="020B0503020204020204" pitchFamily="34" charset="-122"/>
              </a:rPr>
              <a:t>后端服务化</a:t>
            </a:r>
          </a:p>
        </p:txBody>
      </p:sp>
      <p:sp>
        <p:nvSpPr>
          <p:cNvPr id="16" name="矩形 15"/>
          <p:cNvSpPr/>
          <p:nvPr/>
        </p:nvSpPr>
        <p:spPr>
          <a:xfrm>
            <a:off x="4848460" y="2790799"/>
            <a:ext cx="656432" cy="615279"/>
          </a:xfrm>
          <a:prstGeom prst="rect">
            <a:avLst/>
          </a:prstGeom>
        </p:spPr>
        <p:txBody>
          <a:bodyPr wrap="none" lIns="121889" tIns="60944" rIns="121889" bIns="60944">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3199" dirty="0">
                <a:solidFill>
                  <a:schemeClr val="bg1"/>
                </a:solidFill>
                <a:latin typeface="+mj-ea"/>
                <a:ea typeface="+mj-ea"/>
              </a:rPr>
              <a:t>01</a:t>
            </a:r>
            <a:endParaRPr lang="zh-CN" altLang="en-US" sz="3199" dirty="0">
              <a:solidFill>
                <a:schemeClr val="bg1"/>
              </a:solidFill>
              <a:latin typeface="+mj-ea"/>
              <a:ea typeface="+mj-ea"/>
            </a:endParaRPr>
          </a:p>
        </p:txBody>
      </p:sp>
      <p:sp>
        <p:nvSpPr>
          <p:cNvPr id="17" name="矩形 16"/>
          <p:cNvSpPr/>
          <p:nvPr/>
        </p:nvSpPr>
        <p:spPr>
          <a:xfrm>
            <a:off x="6863061" y="2790799"/>
            <a:ext cx="656432" cy="615279"/>
          </a:xfrm>
          <a:prstGeom prst="rect">
            <a:avLst/>
          </a:prstGeom>
        </p:spPr>
        <p:txBody>
          <a:bodyPr wrap="none" lIns="121889" tIns="60944" rIns="121889" bIns="60944">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3199" dirty="0">
                <a:solidFill>
                  <a:schemeClr val="bg1"/>
                </a:solidFill>
                <a:latin typeface="+mj-ea"/>
                <a:ea typeface="+mj-ea"/>
              </a:rPr>
              <a:t>02</a:t>
            </a:r>
            <a:endParaRPr lang="zh-CN" altLang="en-US" sz="3199" dirty="0">
              <a:solidFill>
                <a:schemeClr val="bg1"/>
              </a:solidFill>
              <a:latin typeface="+mj-ea"/>
              <a:ea typeface="+mj-ea"/>
            </a:endParaRPr>
          </a:p>
        </p:txBody>
      </p:sp>
      <p:sp>
        <p:nvSpPr>
          <p:cNvPr id="18" name="矩形 17"/>
          <p:cNvSpPr/>
          <p:nvPr/>
        </p:nvSpPr>
        <p:spPr>
          <a:xfrm>
            <a:off x="4848460" y="4874957"/>
            <a:ext cx="656432" cy="615279"/>
          </a:xfrm>
          <a:prstGeom prst="rect">
            <a:avLst/>
          </a:prstGeom>
        </p:spPr>
        <p:txBody>
          <a:bodyPr wrap="none" lIns="121889" tIns="60944" rIns="121889" bIns="60944">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3199" dirty="0">
                <a:solidFill>
                  <a:schemeClr val="bg1"/>
                </a:solidFill>
                <a:latin typeface="+mj-ea"/>
                <a:ea typeface="+mj-ea"/>
              </a:rPr>
              <a:t>03</a:t>
            </a:r>
            <a:endParaRPr lang="zh-CN" altLang="en-US" sz="3199" dirty="0">
              <a:solidFill>
                <a:schemeClr val="bg1"/>
              </a:solidFill>
              <a:latin typeface="+mj-ea"/>
              <a:ea typeface="+mj-ea"/>
            </a:endParaRPr>
          </a:p>
        </p:txBody>
      </p:sp>
      <p:sp>
        <p:nvSpPr>
          <p:cNvPr id="19" name="矩形 18"/>
          <p:cNvSpPr/>
          <p:nvPr/>
        </p:nvSpPr>
        <p:spPr>
          <a:xfrm>
            <a:off x="6863061" y="4874957"/>
            <a:ext cx="656432" cy="615279"/>
          </a:xfrm>
          <a:prstGeom prst="rect">
            <a:avLst/>
          </a:prstGeom>
        </p:spPr>
        <p:txBody>
          <a:bodyPr wrap="none" lIns="121889" tIns="60944" rIns="121889" bIns="60944">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3199" dirty="0">
                <a:solidFill>
                  <a:schemeClr val="bg1"/>
                </a:solidFill>
                <a:latin typeface="+mj-ea"/>
                <a:ea typeface="+mj-ea"/>
              </a:rPr>
              <a:t>04</a:t>
            </a:r>
            <a:endParaRPr lang="zh-CN" altLang="en-US" sz="3199" dirty="0">
              <a:solidFill>
                <a:schemeClr val="bg1"/>
              </a:solidFill>
              <a:latin typeface="+mj-ea"/>
              <a:ea typeface="+mj-ea"/>
            </a:endParaRPr>
          </a:p>
        </p:txBody>
      </p:sp>
      <p:sp>
        <p:nvSpPr>
          <p:cNvPr id="20" name="Freeform 24"/>
          <p:cNvSpPr>
            <a:spLocks noEditPoints="1"/>
          </p:cNvSpPr>
          <p:nvPr/>
        </p:nvSpPr>
        <p:spPr bwMode="auto">
          <a:xfrm flipH="1">
            <a:off x="5642549" y="3266480"/>
            <a:ext cx="1177284" cy="1254270"/>
          </a:xfrm>
          <a:custGeom>
            <a:avLst/>
            <a:gdLst>
              <a:gd name="T0" fmla="*/ 127 w 358"/>
              <a:gd name="T1" fmla="*/ 292 h 382"/>
              <a:gd name="T2" fmla="*/ 322 w 358"/>
              <a:gd name="T3" fmla="*/ 63 h 382"/>
              <a:gd name="T4" fmla="*/ 333 w 358"/>
              <a:gd name="T5" fmla="*/ 113 h 382"/>
              <a:gd name="T6" fmla="*/ 336 w 358"/>
              <a:gd name="T7" fmla="*/ 178 h 382"/>
              <a:gd name="T8" fmla="*/ 338 w 358"/>
              <a:gd name="T9" fmla="*/ 245 h 382"/>
              <a:gd name="T10" fmla="*/ 321 w 358"/>
              <a:gd name="T11" fmla="*/ 314 h 382"/>
              <a:gd name="T12" fmla="*/ 271 w 358"/>
              <a:gd name="T13" fmla="*/ 382 h 382"/>
              <a:gd name="T14" fmla="*/ 172 w 358"/>
              <a:gd name="T15" fmla="*/ 226 h 382"/>
              <a:gd name="T16" fmla="*/ 123 w 358"/>
              <a:gd name="T17" fmla="*/ 197 h 382"/>
              <a:gd name="T18" fmla="*/ 125 w 358"/>
              <a:gd name="T19" fmla="*/ 208 h 382"/>
              <a:gd name="T20" fmla="*/ 174 w 358"/>
              <a:gd name="T21" fmla="*/ 236 h 382"/>
              <a:gd name="T22" fmla="*/ 172 w 358"/>
              <a:gd name="T23" fmla="*/ 226 h 382"/>
              <a:gd name="T24" fmla="*/ 288 w 358"/>
              <a:gd name="T25" fmla="*/ 136 h 382"/>
              <a:gd name="T26" fmla="*/ 263 w 358"/>
              <a:gd name="T27" fmla="*/ 125 h 382"/>
              <a:gd name="T28" fmla="*/ 171 w 358"/>
              <a:gd name="T29" fmla="*/ 70 h 382"/>
              <a:gd name="T30" fmla="*/ 148 w 358"/>
              <a:gd name="T31" fmla="*/ 54 h 382"/>
              <a:gd name="T32" fmla="*/ 171 w 358"/>
              <a:gd name="T33" fmla="*/ 70 h 382"/>
              <a:gd name="T34" fmla="*/ 204 w 358"/>
              <a:gd name="T35" fmla="*/ 39 h 382"/>
              <a:gd name="T36" fmla="*/ 193 w 358"/>
              <a:gd name="T37" fmla="*/ 64 h 382"/>
              <a:gd name="T38" fmla="*/ 258 w 358"/>
              <a:gd name="T39" fmla="*/ 103 h 382"/>
              <a:gd name="T40" fmla="*/ 274 w 358"/>
              <a:gd name="T41" fmla="*/ 80 h 382"/>
              <a:gd name="T42" fmla="*/ 258 w 358"/>
              <a:gd name="T43" fmla="*/ 103 h 382"/>
              <a:gd name="T44" fmla="*/ 249 w 358"/>
              <a:gd name="T45" fmla="*/ 55 h 382"/>
              <a:gd name="T46" fmla="*/ 226 w 358"/>
              <a:gd name="T47" fmla="*/ 71 h 382"/>
              <a:gd name="T48" fmla="*/ 182 w 358"/>
              <a:gd name="T49" fmla="*/ 209 h 382"/>
              <a:gd name="T50" fmla="*/ 133 w 358"/>
              <a:gd name="T51" fmla="*/ 180 h 382"/>
              <a:gd name="T52" fmla="*/ 135 w 358"/>
              <a:gd name="T53" fmla="*/ 190 h 382"/>
              <a:gd name="T54" fmla="*/ 184 w 358"/>
              <a:gd name="T55" fmla="*/ 219 h 382"/>
              <a:gd name="T56" fmla="*/ 182 w 358"/>
              <a:gd name="T57" fmla="*/ 209 h 382"/>
              <a:gd name="T58" fmla="*/ 157 w 358"/>
              <a:gd name="T59" fmla="*/ 104 h 382"/>
              <a:gd name="T60" fmla="*/ 186 w 358"/>
              <a:gd name="T61" fmla="*/ 195 h 382"/>
              <a:gd name="T62" fmla="*/ 222 w 358"/>
              <a:gd name="T63" fmla="*/ 90 h 382"/>
              <a:gd name="T64" fmla="*/ 136 w 358"/>
              <a:gd name="T65" fmla="*/ 238 h 382"/>
              <a:gd name="T66" fmla="*/ 129 w 358"/>
              <a:gd name="T67" fmla="*/ 216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8" h="382">
                <a:moveTo>
                  <a:pt x="131" y="382"/>
                </a:moveTo>
                <a:cubicBezTo>
                  <a:pt x="135" y="352"/>
                  <a:pt x="135" y="320"/>
                  <a:pt x="127" y="292"/>
                </a:cubicBezTo>
                <a:cubicBezTo>
                  <a:pt x="0" y="220"/>
                  <a:pt x="34" y="56"/>
                  <a:pt x="140" y="23"/>
                </a:cubicBezTo>
                <a:cubicBezTo>
                  <a:pt x="196" y="0"/>
                  <a:pt x="272" y="14"/>
                  <a:pt x="322" y="63"/>
                </a:cubicBezTo>
                <a:cubicBezTo>
                  <a:pt x="358" y="99"/>
                  <a:pt x="340" y="109"/>
                  <a:pt x="340" y="109"/>
                </a:cubicBezTo>
                <a:cubicBezTo>
                  <a:pt x="333" y="113"/>
                  <a:pt x="333" y="113"/>
                  <a:pt x="333" y="113"/>
                </a:cubicBezTo>
                <a:cubicBezTo>
                  <a:pt x="337" y="130"/>
                  <a:pt x="345" y="162"/>
                  <a:pt x="344" y="166"/>
                </a:cubicBezTo>
                <a:cubicBezTo>
                  <a:pt x="342" y="172"/>
                  <a:pt x="336" y="178"/>
                  <a:pt x="336" y="178"/>
                </a:cubicBezTo>
                <a:cubicBezTo>
                  <a:pt x="354" y="239"/>
                  <a:pt x="354" y="239"/>
                  <a:pt x="354" y="239"/>
                </a:cubicBezTo>
                <a:cubicBezTo>
                  <a:pt x="338" y="245"/>
                  <a:pt x="338" y="245"/>
                  <a:pt x="338" y="245"/>
                </a:cubicBezTo>
                <a:cubicBezTo>
                  <a:pt x="341" y="265"/>
                  <a:pt x="343" y="281"/>
                  <a:pt x="341" y="300"/>
                </a:cubicBezTo>
                <a:cubicBezTo>
                  <a:pt x="341" y="304"/>
                  <a:pt x="330" y="313"/>
                  <a:pt x="321" y="314"/>
                </a:cubicBezTo>
                <a:cubicBezTo>
                  <a:pt x="267" y="317"/>
                  <a:pt x="267" y="317"/>
                  <a:pt x="267" y="317"/>
                </a:cubicBezTo>
                <a:cubicBezTo>
                  <a:pt x="271" y="382"/>
                  <a:pt x="271" y="382"/>
                  <a:pt x="271" y="382"/>
                </a:cubicBezTo>
                <a:cubicBezTo>
                  <a:pt x="131" y="382"/>
                  <a:pt x="131" y="382"/>
                  <a:pt x="131" y="382"/>
                </a:cubicBezTo>
                <a:close/>
                <a:moveTo>
                  <a:pt x="172" y="226"/>
                </a:moveTo>
                <a:cubicBezTo>
                  <a:pt x="132" y="196"/>
                  <a:pt x="132" y="196"/>
                  <a:pt x="132" y="196"/>
                </a:cubicBezTo>
                <a:cubicBezTo>
                  <a:pt x="129" y="193"/>
                  <a:pt x="125" y="194"/>
                  <a:pt x="123" y="197"/>
                </a:cubicBezTo>
                <a:cubicBezTo>
                  <a:pt x="123" y="197"/>
                  <a:pt x="123" y="197"/>
                  <a:pt x="123" y="197"/>
                </a:cubicBezTo>
                <a:cubicBezTo>
                  <a:pt x="121" y="201"/>
                  <a:pt x="122" y="205"/>
                  <a:pt x="125" y="208"/>
                </a:cubicBezTo>
                <a:cubicBezTo>
                  <a:pt x="165" y="238"/>
                  <a:pt x="165" y="238"/>
                  <a:pt x="165" y="238"/>
                </a:cubicBezTo>
                <a:cubicBezTo>
                  <a:pt x="168" y="240"/>
                  <a:pt x="172" y="239"/>
                  <a:pt x="174" y="236"/>
                </a:cubicBezTo>
                <a:cubicBezTo>
                  <a:pt x="174" y="236"/>
                  <a:pt x="174" y="236"/>
                  <a:pt x="174" y="236"/>
                </a:cubicBezTo>
                <a:cubicBezTo>
                  <a:pt x="176" y="233"/>
                  <a:pt x="175" y="228"/>
                  <a:pt x="172" y="226"/>
                </a:cubicBezTo>
                <a:close/>
                <a:moveTo>
                  <a:pt x="263" y="136"/>
                </a:moveTo>
                <a:cubicBezTo>
                  <a:pt x="288" y="136"/>
                  <a:pt x="288" y="136"/>
                  <a:pt x="288" y="136"/>
                </a:cubicBezTo>
                <a:cubicBezTo>
                  <a:pt x="288" y="125"/>
                  <a:pt x="288" y="125"/>
                  <a:pt x="288" y="125"/>
                </a:cubicBezTo>
                <a:cubicBezTo>
                  <a:pt x="263" y="125"/>
                  <a:pt x="263" y="125"/>
                  <a:pt x="263" y="125"/>
                </a:cubicBezTo>
                <a:cubicBezTo>
                  <a:pt x="263" y="136"/>
                  <a:pt x="263" y="136"/>
                  <a:pt x="263" y="136"/>
                </a:cubicBezTo>
                <a:close/>
                <a:moveTo>
                  <a:pt x="171" y="70"/>
                </a:moveTo>
                <a:cubicBezTo>
                  <a:pt x="158" y="48"/>
                  <a:pt x="158" y="48"/>
                  <a:pt x="158" y="48"/>
                </a:cubicBezTo>
                <a:cubicBezTo>
                  <a:pt x="148" y="54"/>
                  <a:pt x="148" y="54"/>
                  <a:pt x="148" y="54"/>
                </a:cubicBezTo>
                <a:cubicBezTo>
                  <a:pt x="161" y="76"/>
                  <a:pt x="161" y="76"/>
                  <a:pt x="161" y="76"/>
                </a:cubicBezTo>
                <a:cubicBezTo>
                  <a:pt x="171" y="70"/>
                  <a:pt x="171" y="70"/>
                  <a:pt x="171" y="70"/>
                </a:cubicBezTo>
                <a:close/>
                <a:moveTo>
                  <a:pt x="204" y="64"/>
                </a:moveTo>
                <a:cubicBezTo>
                  <a:pt x="204" y="39"/>
                  <a:pt x="204" y="39"/>
                  <a:pt x="204" y="39"/>
                </a:cubicBezTo>
                <a:cubicBezTo>
                  <a:pt x="193" y="39"/>
                  <a:pt x="193" y="39"/>
                  <a:pt x="193" y="39"/>
                </a:cubicBezTo>
                <a:cubicBezTo>
                  <a:pt x="193" y="64"/>
                  <a:pt x="193" y="64"/>
                  <a:pt x="193" y="64"/>
                </a:cubicBezTo>
                <a:cubicBezTo>
                  <a:pt x="204" y="64"/>
                  <a:pt x="204" y="64"/>
                  <a:pt x="204" y="64"/>
                </a:cubicBezTo>
                <a:close/>
                <a:moveTo>
                  <a:pt x="258" y="103"/>
                </a:moveTo>
                <a:cubicBezTo>
                  <a:pt x="279" y="90"/>
                  <a:pt x="279" y="90"/>
                  <a:pt x="279" y="90"/>
                </a:cubicBezTo>
                <a:cubicBezTo>
                  <a:pt x="274" y="80"/>
                  <a:pt x="274" y="80"/>
                  <a:pt x="274" y="80"/>
                </a:cubicBezTo>
                <a:cubicBezTo>
                  <a:pt x="252" y="93"/>
                  <a:pt x="252" y="93"/>
                  <a:pt x="252" y="93"/>
                </a:cubicBezTo>
                <a:cubicBezTo>
                  <a:pt x="258" y="103"/>
                  <a:pt x="258" y="103"/>
                  <a:pt x="258" y="103"/>
                </a:cubicBezTo>
                <a:close/>
                <a:moveTo>
                  <a:pt x="236" y="76"/>
                </a:moveTo>
                <a:cubicBezTo>
                  <a:pt x="249" y="55"/>
                  <a:pt x="249" y="55"/>
                  <a:pt x="249" y="55"/>
                </a:cubicBezTo>
                <a:cubicBezTo>
                  <a:pt x="239" y="49"/>
                  <a:pt x="239" y="49"/>
                  <a:pt x="239" y="49"/>
                </a:cubicBezTo>
                <a:cubicBezTo>
                  <a:pt x="226" y="71"/>
                  <a:pt x="226" y="71"/>
                  <a:pt x="226" y="71"/>
                </a:cubicBezTo>
                <a:cubicBezTo>
                  <a:pt x="236" y="76"/>
                  <a:pt x="236" y="76"/>
                  <a:pt x="236" y="76"/>
                </a:cubicBezTo>
                <a:close/>
                <a:moveTo>
                  <a:pt x="182" y="209"/>
                </a:moveTo>
                <a:cubicBezTo>
                  <a:pt x="142" y="178"/>
                  <a:pt x="142" y="178"/>
                  <a:pt x="142" y="178"/>
                </a:cubicBezTo>
                <a:cubicBezTo>
                  <a:pt x="139" y="176"/>
                  <a:pt x="135" y="177"/>
                  <a:pt x="133" y="180"/>
                </a:cubicBezTo>
                <a:cubicBezTo>
                  <a:pt x="133" y="180"/>
                  <a:pt x="133" y="180"/>
                  <a:pt x="133" y="180"/>
                </a:cubicBezTo>
                <a:cubicBezTo>
                  <a:pt x="131" y="183"/>
                  <a:pt x="132" y="188"/>
                  <a:pt x="135" y="190"/>
                </a:cubicBezTo>
                <a:cubicBezTo>
                  <a:pt x="175" y="221"/>
                  <a:pt x="175" y="221"/>
                  <a:pt x="175" y="221"/>
                </a:cubicBezTo>
                <a:cubicBezTo>
                  <a:pt x="178" y="223"/>
                  <a:pt x="182" y="222"/>
                  <a:pt x="184" y="219"/>
                </a:cubicBezTo>
                <a:cubicBezTo>
                  <a:pt x="184" y="219"/>
                  <a:pt x="184" y="219"/>
                  <a:pt x="184" y="219"/>
                </a:cubicBezTo>
                <a:cubicBezTo>
                  <a:pt x="186" y="216"/>
                  <a:pt x="185" y="211"/>
                  <a:pt x="182" y="209"/>
                </a:cubicBezTo>
                <a:close/>
                <a:moveTo>
                  <a:pt x="222" y="90"/>
                </a:moveTo>
                <a:cubicBezTo>
                  <a:pt x="198" y="76"/>
                  <a:pt x="169" y="83"/>
                  <a:pt x="157" y="104"/>
                </a:cubicBezTo>
                <a:cubicBezTo>
                  <a:pt x="144" y="126"/>
                  <a:pt x="160" y="151"/>
                  <a:pt x="149" y="174"/>
                </a:cubicBezTo>
                <a:cubicBezTo>
                  <a:pt x="186" y="195"/>
                  <a:pt x="186" y="195"/>
                  <a:pt x="186" y="195"/>
                </a:cubicBezTo>
                <a:cubicBezTo>
                  <a:pt x="200" y="174"/>
                  <a:pt x="229" y="176"/>
                  <a:pt x="242" y="154"/>
                </a:cubicBezTo>
                <a:cubicBezTo>
                  <a:pt x="255" y="132"/>
                  <a:pt x="245" y="104"/>
                  <a:pt x="222" y="90"/>
                </a:cubicBezTo>
                <a:close/>
                <a:moveTo>
                  <a:pt x="129" y="216"/>
                </a:moveTo>
                <a:cubicBezTo>
                  <a:pt x="125" y="224"/>
                  <a:pt x="128" y="233"/>
                  <a:pt x="136" y="238"/>
                </a:cubicBezTo>
                <a:cubicBezTo>
                  <a:pt x="142" y="241"/>
                  <a:pt x="150" y="240"/>
                  <a:pt x="155" y="236"/>
                </a:cubicBezTo>
                <a:lnTo>
                  <a:pt x="129" y="216"/>
                </a:lnTo>
                <a:close/>
              </a:path>
            </a:pathLst>
          </a:custGeom>
          <a:solidFill>
            <a:schemeClr val="tx1">
              <a:lumMod val="60000"/>
              <a:lumOff val="40000"/>
            </a:schemeClr>
          </a:solidFill>
          <a:ln w="9525">
            <a:noFill/>
            <a:round/>
            <a:headEnd/>
            <a:tailEnd/>
          </a:ln>
          <a:effectLst/>
        </p:spPr>
        <p:txBody>
          <a:bodyPr vert="horz" wrap="square" lIns="162518" tIns="81259" rIns="162518" bIns="81259"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sz="3199">
              <a:latin typeface="+mj-ea"/>
              <a:ea typeface="+mj-ea"/>
            </a:endParaRPr>
          </a:p>
        </p:txBody>
      </p:sp>
      <p:sp>
        <p:nvSpPr>
          <p:cNvPr id="21" name="矩形 20"/>
          <p:cNvSpPr/>
          <p:nvPr/>
        </p:nvSpPr>
        <p:spPr>
          <a:xfrm>
            <a:off x="0" y="1073427"/>
            <a:ext cx="23555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735497" y="1073426"/>
            <a:ext cx="1620078"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TextBox 22"/>
          <p:cNvSpPr txBox="1"/>
          <p:nvPr/>
        </p:nvSpPr>
        <p:spPr>
          <a:xfrm>
            <a:off x="1051891" y="1065798"/>
            <a:ext cx="1303683" cy="369332"/>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架构思路</a:t>
            </a:r>
          </a:p>
        </p:txBody>
      </p:sp>
      <p:sp>
        <p:nvSpPr>
          <p:cNvPr id="24" name="TextBox 23"/>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p>
        </p:txBody>
      </p:sp>
    </p:spTree>
    <p:extLst>
      <p:ext uri="{BB962C8B-B14F-4D97-AF65-F5344CB8AC3E}">
        <p14:creationId xmlns:p14="http://schemas.microsoft.com/office/powerpoint/2010/main" val="5468341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开发模式的改变：前后端分离</a:t>
            </a:r>
          </a:p>
        </p:txBody>
      </p:sp>
      <p:sp>
        <p:nvSpPr>
          <p:cNvPr id="5" name="TextBox 4"/>
          <p:cNvSpPr txBox="1"/>
          <p:nvPr/>
        </p:nvSpPr>
        <p:spPr>
          <a:xfrm>
            <a:off x="5461591" y="2884173"/>
            <a:ext cx="6595729" cy="1526187"/>
          </a:xfrm>
          <a:prstGeom prst="rect">
            <a:avLst/>
          </a:prstGeom>
          <a:noFill/>
        </p:spPr>
        <p:txBody>
          <a:bodyPr wrap="square" rtlCol="0">
            <a:spAutoFit/>
          </a:bodyPr>
          <a:lstStyle/>
          <a:p>
            <a:pPr>
              <a:lnSpc>
                <a:spcPct val="150000"/>
              </a:lnSpc>
            </a:pPr>
            <a:r>
              <a:rPr lang="zh-CN" altLang="en-US" sz="1600" dirty="0">
                <a:latin typeface="微软雅黑" panose="020B0503020204020204" pitchFamily="34" charset="-122"/>
                <a:ea typeface="微软雅黑" panose="020B0503020204020204" pitchFamily="34" charset="-122"/>
              </a:rPr>
              <a:t>为了降低前端开发复杂度，除了 </a:t>
            </a:r>
            <a:r>
              <a:rPr lang="en-US" altLang="zh-CN" sz="1600" dirty="0">
                <a:latin typeface="微软雅黑" panose="020B0503020204020204" pitchFamily="34" charset="-122"/>
                <a:ea typeface="微软雅黑" panose="020B0503020204020204" pitchFamily="34" charset="-122"/>
              </a:rPr>
              <a:t>Backbone</a:t>
            </a:r>
            <a:r>
              <a:rPr lang="zh-CN" altLang="en-US" sz="1600" dirty="0">
                <a:latin typeface="微软雅黑" panose="020B0503020204020204" pitchFamily="34" charset="-122"/>
                <a:ea typeface="微软雅黑" panose="020B0503020204020204" pitchFamily="34" charset="-122"/>
              </a:rPr>
              <a:t>，还有大量框架涌现，比如 </a:t>
            </a:r>
            <a:r>
              <a:rPr lang="en-US" altLang="zh-CN" sz="1600" dirty="0" err="1">
                <a:latin typeface="微软雅黑" panose="020B0503020204020204" pitchFamily="34" charset="-122"/>
                <a:ea typeface="微软雅黑" panose="020B0503020204020204" pitchFamily="34" charset="-122"/>
              </a:rPr>
              <a:t>EmberJS</a:t>
            </a:r>
            <a:r>
              <a:rPr lang="zh-CN" altLang="en-US" sz="1600" dirty="0">
                <a:latin typeface="微软雅黑" panose="020B0503020204020204" pitchFamily="34" charset="-122"/>
                <a:ea typeface="微软雅黑" panose="020B0503020204020204" pitchFamily="34" charset="-122"/>
              </a:rPr>
              <a:t>、</a:t>
            </a:r>
            <a:r>
              <a:rPr lang="en-US" altLang="zh-CN" sz="1600" dirty="0" err="1">
                <a:latin typeface="微软雅黑" panose="020B0503020204020204" pitchFamily="34" charset="-122"/>
                <a:ea typeface="微软雅黑" panose="020B0503020204020204" pitchFamily="34" charset="-122"/>
              </a:rPr>
              <a:t>KnockoutJS</a:t>
            </a:r>
            <a:r>
              <a:rPr lang="zh-CN" altLang="en-US" sz="1600" dirty="0">
                <a:latin typeface="微软雅黑" panose="020B0503020204020204" pitchFamily="34" charset="-122"/>
                <a:ea typeface="微软雅黑" panose="020B0503020204020204" pitchFamily="34" charset="-122"/>
              </a:rPr>
              <a:t>、</a:t>
            </a:r>
            <a:r>
              <a:rPr lang="en-US" altLang="zh-CN" sz="1600" dirty="0">
                <a:latin typeface="微软雅黑" panose="020B0503020204020204" pitchFamily="34" charset="-122"/>
                <a:ea typeface="微软雅黑" panose="020B0503020204020204" pitchFamily="34" charset="-122"/>
              </a:rPr>
              <a:t>AngularJS</a:t>
            </a:r>
            <a:r>
              <a:rPr lang="zh-CN" altLang="en-US" sz="1600" dirty="0">
                <a:latin typeface="微软雅黑" panose="020B0503020204020204" pitchFamily="34" charset="-122"/>
                <a:ea typeface="微软雅黑" panose="020B0503020204020204" pitchFamily="34" charset="-122"/>
              </a:rPr>
              <a:t>、</a:t>
            </a:r>
            <a:r>
              <a:rPr lang="en-US" altLang="zh-CN" sz="1600" dirty="0">
                <a:latin typeface="微软雅黑" panose="020B0503020204020204" pitchFamily="34" charset="-122"/>
                <a:ea typeface="微软雅黑" panose="020B0503020204020204" pitchFamily="34" charset="-122"/>
              </a:rPr>
              <a:t>VUEJs </a:t>
            </a:r>
            <a:r>
              <a:rPr lang="zh-CN" altLang="en-US" sz="1600" dirty="0">
                <a:latin typeface="微软雅黑" panose="020B0503020204020204" pitchFamily="34" charset="-122"/>
                <a:ea typeface="微软雅黑" panose="020B0503020204020204" pitchFamily="34" charset="-122"/>
              </a:rPr>
              <a:t>等等。这些框架总的原则是先按类型分层，比如 </a:t>
            </a:r>
            <a:r>
              <a:rPr lang="en-US" altLang="zh-CN" sz="1600" dirty="0">
                <a:latin typeface="微软雅黑" panose="020B0503020204020204" pitchFamily="34" charset="-122"/>
                <a:ea typeface="微软雅黑" panose="020B0503020204020204" pitchFamily="34" charset="-122"/>
              </a:rPr>
              <a:t>Templates</a:t>
            </a:r>
            <a:r>
              <a:rPr lang="zh-CN" altLang="en-US" sz="1600" dirty="0">
                <a:latin typeface="微软雅黑" panose="020B0503020204020204" pitchFamily="34" charset="-122"/>
                <a:ea typeface="微软雅黑" panose="020B0503020204020204" pitchFamily="34" charset="-122"/>
              </a:rPr>
              <a:t>、</a:t>
            </a:r>
            <a:r>
              <a:rPr lang="en-US" altLang="zh-CN" sz="1600" dirty="0">
                <a:latin typeface="微软雅黑" panose="020B0503020204020204" pitchFamily="34" charset="-122"/>
                <a:ea typeface="微软雅黑" panose="020B0503020204020204" pitchFamily="34" charset="-122"/>
              </a:rPr>
              <a:t>Controllers</a:t>
            </a:r>
            <a:r>
              <a:rPr lang="zh-CN" altLang="en-US" sz="1600" dirty="0">
                <a:latin typeface="微软雅黑" panose="020B0503020204020204" pitchFamily="34" charset="-122"/>
                <a:ea typeface="微软雅黑" panose="020B0503020204020204" pitchFamily="34" charset="-122"/>
              </a:rPr>
              <a:t>、</a:t>
            </a:r>
            <a:r>
              <a:rPr lang="en-US" altLang="zh-CN" sz="1600" dirty="0">
                <a:latin typeface="微软雅黑" panose="020B0503020204020204" pitchFamily="34" charset="-122"/>
                <a:ea typeface="微软雅黑" panose="020B0503020204020204" pitchFamily="34" charset="-122"/>
              </a:rPr>
              <a:t>Models</a:t>
            </a:r>
            <a:r>
              <a:rPr lang="zh-CN" altLang="en-US" sz="1600" dirty="0">
                <a:latin typeface="微软雅黑" panose="020B0503020204020204" pitchFamily="34" charset="-122"/>
                <a:ea typeface="微软雅黑" panose="020B0503020204020204" pitchFamily="34" charset="-122"/>
              </a:rPr>
              <a:t>，然后再在层内做切分。</a:t>
            </a:r>
            <a:endParaRPr lang="en-US" altLang="zh-CN" sz="1600" dirty="0">
              <a:latin typeface="微软雅黑" panose="020B0503020204020204" pitchFamily="34" charset="-122"/>
              <a:ea typeface="微软雅黑" panose="020B0503020204020204" pitchFamily="34" charset="-122"/>
            </a:endParaRPr>
          </a:p>
        </p:txBody>
      </p:sp>
      <p:sp>
        <p:nvSpPr>
          <p:cNvPr id="12" name="矩形 11"/>
          <p:cNvSpPr/>
          <p:nvPr/>
        </p:nvSpPr>
        <p:spPr>
          <a:xfrm>
            <a:off x="0" y="1073427"/>
            <a:ext cx="23555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735496" y="1073426"/>
            <a:ext cx="3113490"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TextBox 16"/>
          <p:cNvSpPr txBox="1"/>
          <p:nvPr/>
        </p:nvSpPr>
        <p:spPr>
          <a:xfrm>
            <a:off x="735497" y="1051963"/>
            <a:ext cx="3113489" cy="369332"/>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四、前端为主的 </a:t>
            </a:r>
            <a:r>
              <a:rPr lang="en-US" altLang="zh-CN" dirty="0">
                <a:solidFill>
                  <a:schemeClr val="bg1"/>
                </a:solidFill>
                <a:latin typeface="微软雅黑" panose="020B0503020204020204" pitchFamily="34" charset="-122"/>
                <a:ea typeface="微软雅黑" panose="020B0503020204020204" pitchFamily="34" charset="-122"/>
              </a:rPr>
              <a:t>MVVC </a:t>
            </a:r>
            <a:r>
              <a:rPr lang="zh-CN" altLang="en-US" dirty="0">
                <a:solidFill>
                  <a:schemeClr val="bg1"/>
                </a:solidFill>
                <a:latin typeface="微软雅黑" panose="020B0503020204020204" pitchFamily="34" charset="-122"/>
                <a:ea typeface="微软雅黑" panose="020B0503020204020204" pitchFamily="34" charset="-122"/>
              </a:rPr>
              <a:t>时代</a:t>
            </a:r>
          </a:p>
        </p:txBody>
      </p:sp>
      <p:pic>
        <p:nvPicPr>
          <p:cNvPr id="3" name="图片 2"/>
          <p:cNvPicPr>
            <a:picLocks noChangeAspect="1"/>
          </p:cNvPicPr>
          <p:nvPr/>
        </p:nvPicPr>
        <p:blipFill>
          <a:blip r:embed="rId2"/>
          <a:stretch>
            <a:fillRect/>
          </a:stretch>
        </p:blipFill>
        <p:spPr>
          <a:xfrm>
            <a:off x="106436" y="2035027"/>
            <a:ext cx="5153025" cy="3638550"/>
          </a:xfrm>
          <a:prstGeom prst="rect">
            <a:avLst/>
          </a:prstGeom>
        </p:spPr>
      </p:pic>
    </p:spTree>
    <p:extLst>
      <p:ext uri="{BB962C8B-B14F-4D97-AF65-F5344CB8AC3E}">
        <p14:creationId xmlns:p14="http://schemas.microsoft.com/office/powerpoint/2010/main" val="2707121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开发模式的改变：前后端分离</a:t>
            </a:r>
          </a:p>
        </p:txBody>
      </p:sp>
      <p:sp>
        <p:nvSpPr>
          <p:cNvPr id="5" name="TextBox 4"/>
          <p:cNvSpPr txBox="1"/>
          <p:nvPr/>
        </p:nvSpPr>
        <p:spPr>
          <a:xfrm>
            <a:off x="92150" y="1837851"/>
            <a:ext cx="5341088" cy="4154984"/>
          </a:xfrm>
          <a:prstGeom prst="rect">
            <a:avLst/>
          </a:prstGeom>
          <a:noFill/>
        </p:spPr>
        <p:txBody>
          <a:bodyPr wrap="square" rtlCol="0">
            <a:spAutoFit/>
          </a:bodyPr>
          <a:lstStyle/>
          <a:p>
            <a:pPr>
              <a:lnSpc>
                <a:spcPct val="150000"/>
              </a:lnSpc>
            </a:pPr>
            <a:r>
              <a:rPr lang="zh-CN" altLang="en-US" sz="1600" b="1" dirty="0">
                <a:solidFill>
                  <a:srgbClr val="FF0000"/>
                </a:solidFill>
                <a:latin typeface="微软雅黑" panose="020B0503020204020204" pitchFamily="34" charset="-122"/>
                <a:ea typeface="微软雅黑" panose="020B0503020204020204" pitchFamily="34" charset="-122"/>
              </a:rPr>
              <a:t>优点：</a:t>
            </a:r>
          </a:p>
          <a:p>
            <a:pPr>
              <a:lnSpc>
                <a:spcPct val="150000"/>
              </a:lnSpc>
            </a:pPr>
            <a:r>
              <a:rPr lang="en-US" altLang="zh-CN" sz="1600" dirty="0">
                <a:latin typeface="微软雅黑" panose="020B0503020204020204" pitchFamily="34" charset="-122"/>
                <a:ea typeface="微软雅黑" panose="020B0503020204020204" pitchFamily="34" charset="-122"/>
              </a:rPr>
              <a:t>1</a:t>
            </a:r>
            <a:r>
              <a:rPr lang="zh-CN" altLang="en-US" sz="1600" dirty="0">
                <a:latin typeface="微软雅黑" panose="020B0503020204020204" pitchFamily="34" charset="-122"/>
                <a:ea typeface="微软雅黑" panose="020B0503020204020204" pitchFamily="34" charset="-122"/>
              </a:rPr>
              <a:t>、前后端职责很清晰。前端工作在浏览器端，后端工作在服务端。清晰的分工，可以让开发并行，测试数据的模拟不难，前端可以本地开发。后端则可以专注于业务逻辑的处理，输出 </a:t>
            </a:r>
            <a:r>
              <a:rPr lang="en-US" altLang="zh-CN" sz="1600" dirty="0">
                <a:latin typeface="微软雅黑" panose="020B0503020204020204" pitchFamily="34" charset="-122"/>
                <a:ea typeface="微软雅黑" panose="020B0503020204020204" pitchFamily="34" charset="-122"/>
              </a:rPr>
              <a:t>RESTful </a:t>
            </a:r>
            <a:r>
              <a:rPr lang="zh-CN" altLang="en-US" sz="1600" dirty="0">
                <a:latin typeface="微软雅黑" panose="020B0503020204020204" pitchFamily="34" charset="-122"/>
                <a:ea typeface="微软雅黑" panose="020B0503020204020204" pitchFamily="34" charset="-122"/>
              </a:rPr>
              <a:t>等接口。</a:t>
            </a:r>
          </a:p>
          <a:p>
            <a:pPr>
              <a:lnSpc>
                <a:spcPct val="150000"/>
              </a:lnSpc>
            </a:pPr>
            <a:r>
              <a:rPr lang="en-US" altLang="zh-CN" sz="1600" dirty="0">
                <a:latin typeface="微软雅黑" panose="020B0503020204020204" pitchFamily="34" charset="-122"/>
                <a:ea typeface="微软雅黑" panose="020B0503020204020204" pitchFamily="34" charset="-122"/>
              </a:rPr>
              <a:t>2</a:t>
            </a:r>
            <a:r>
              <a:rPr lang="zh-CN" altLang="en-US" sz="1600" dirty="0">
                <a:latin typeface="微软雅黑" panose="020B0503020204020204" pitchFamily="34" charset="-122"/>
                <a:ea typeface="微软雅黑" panose="020B0503020204020204" pitchFamily="34" charset="-122"/>
              </a:rPr>
              <a:t>、前端开发的复杂度可控。前端代码很重，但合理的分层，让前端代码能各司其职。这一块蛮有意思的，简单如模板特性的选择，就有很多很多讲究。并非越强大越好，限制什么，留下哪些自由，代码应该如何组织，所有这一切设计，得花一本的厚度去说明。</a:t>
            </a:r>
          </a:p>
          <a:p>
            <a:pPr>
              <a:lnSpc>
                <a:spcPct val="150000"/>
              </a:lnSpc>
            </a:pPr>
            <a:r>
              <a:rPr lang="en-US" altLang="zh-CN" sz="1600" dirty="0">
                <a:latin typeface="微软雅黑" panose="020B0503020204020204" pitchFamily="34" charset="-122"/>
                <a:ea typeface="微软雅黑" panose="020B0503020204020204" pitchFamily="34" charset="-122"/>
              </a:rPr>
              <a:t>3</a:t>
            </a:r>
            <a:r>
              <a:rPr lang="zh-CN" altLang="en-US" sz="1600" dirty="0">
                <a:latin typeface="微软雅黑" panose="020B0503020204020204" pitchFamily="34" charset="-122"/>
                <a:ea typeface="微软雅黑" panose="020B0503020204020204" pitchFamily="34" charset="-122"/>
              </a:rPr>
              <a:t>、部署相对独立，产品体验可以快速改进。</a:t>
            </a:r>
            <a:endParaRPr lang="en-US" altLang="zh-CN" sz="1600" dirty="0">
              <a:latin typeface="微软雅黑" panose="020B0503020204020204" pitchFamily="34" charset="-122"/>
              <a:ea typeface="微软雅黑" panose="020B0503020204020204" pitchFamily="34" charset="-122"/>
            </a:endParaRPr>
          </a:p>
        </p:txBody>
      </p:sp>
      <p:sp>
        <p:nvSpPr>
          <p:cNvPr id="12" name="矩形 11"/>
          <p:cNvSpPr/>
          <p:nvPr/>
        </p:nvSpPr>
        <p:spPr>
          <a:xfrm>
            <a:off x="0" y="1073427"/>
            <a:ext cx="23555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735496" y="1073426"/>
            <a:ext cx="3113490"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TextBox 16"/>
          <p:cNvSpPr txBox="1"/>
          <p:nvPr/>
        </p:nvSpPr>
        <p:spPr>
          <a:xfrm>
            <a:off x="735497" y="1051963"/>
            <a:ext cx="3113489" cy="369332"/>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四、前端为主的 </a:t>
            </a:r>
            <a:r>
              <a:rPr lang="en-US" altLang="zh-CN" dirty="0">
                <a:solidFill>
                  <a:schemeClr val="bg1"/>
                </a:solidFill>
                <a:latin typeface="微软雅黑" panose="020B0503020204020204" pitchFamily="34" charset="-122"/>
                <a:ea typeface="微软雅黑" panose="020B0503020204020204" pitchFamily="34" charset="-122"/>
              </a:rPr>
              <a:t>MVVC </a:t>
            </a:r>
            <a:r>
              <a:rPr lang="zh-CN" altLang="en-US" dirty="0">
                <a:solidFill>
                  <a:schemeClr val="bg1"/>
                </a:solidFill>
                <a:latin typeface="微软雅黑" panose="020B0503020204020204" pitchFamily="34" charset="-122"/>
                <a:ea typeface="微软雅黑" panose="020B0503020204020204" pitchFamily="34" charset="-122"/>
              </a:rPr>
              <a:t>时代</a:t>
            </a:r>
          </a:p>
        </p:txBody>
      </p:sp>
      <p:sp>
        <p:nvSpPr>
          <p:cNvPr id="36" name="TextBox 4"/>
          <p:cNvSpPr txBox="1"/>
          <p:nvPr/>
        </p:nvSpPr>
        <p:spPr>
          <a:xfrm>
            <a:off x="6290932" y="1837851"/>
            <a:ext cx="5341088" cy="3416320"/>
          </a:xfrm>
          <a:prstGeom prst="rect">
            <a:avLst/>
          </a:prstGeom>
          <a:noFill/>
        </p:spPr>
        <p:txBody>
          <a:bodyPr wrap="square" rtlCol="0">
            <a:spAutoFit/>
          </a:bodyPr>
          <a:lstStyle/>
          <a:p>
            <a:pPr>
              <a:lnSpc>
                <a:spcPct val="150000"/>
              </a:lnSpc>
            </a:pPr>
            <a:r>
              <a:rPr lang="zh-CN" altLang="en-US" sz="1600" b="1" dirty="0">
                <a:solidFill>
                  <a:srgbClr val="FF0000"/>
                </a:solidFill>
                <a:latin typeface="微软雅黑" panose="020B0503020204020204" pitchFamily="34" charset="-122"/>
                <a:ea typeface="微软雅黑" panose="020B0503020204020204" pitchFamily="34" charset="-122"/>
              </a:rPr>
              <a:t>不足之处：</a:t>
            </a:r>
          </a:p>
          <a:p>
            <a:pPr>
              <a:lnSpc>
                <a:spcPct val="150000"/>
              </a:lnSpc>
            </a:pPr>
            <a:r>
              <a:rPr lang="en-US" altLang="zh-CN" sz="1600" dirty="0">
                <a:latin typeface="微软雅黑" panose="020B0503020204020204" pitchFamily="34" charset="-122"/>
                <a:ea typeface="微软雅黑" panose="020B0503020204020204" pitchFamily="34" charset="-122"/>
              </a:rPr>
              <a:t>1</a:t>
            </a:r>
            <a:r>
              <a:rPr lang="zh-CN" altLang="en-US" sz="1600" dirty="0">
                <a:latin typeface="微软雅黑" panose="020B0503020204020204" pitchFamily="34" charset="-122"/>
                <a:ea typeface="微软雅黑" panose="020B0503020204020204" pitchFamily="34" charset="-122"/>
              </a:rPr>
              <a:t>、代码不能复用。比如后端依旧需要对数据做各种校验，校验逻辑无法复用浏览器端的代码。如果可以复用，那么后端的数据校验可以相对简单化。</a:t>
            </a:r>
          </a:p>
          <a:p>
            <a:pPr>
              <a:lnSpc>
                <a:spcPct val="150000"/>
              </a:lnSpc>
            </a:pPr>
            <a:r>
              <a:rPr lang="en-US" altLang="zh-CN" sz="1600" dirty="0">
                <a:latin typeface="微软雅黑" panose="020B0503020204020204" pitchFamily="34" charset="-122"/>
                <a:ea typeface="微软雅黑" panose="020B0503020204020204" pitchFamily="34" charset="-122"/>
              </a:rPr>
              <a:t>2</a:t>
            </a:r>
            <a:r>
              <a:rPr lang="zh-CN" altLang="en-US" sz="1600" dirty="0">
                <a:latin typeface="微软雅黑" panose="020B0503020204020204" pitchFamily="34" charset="-122"/>
                <a:ea typeface="微软雅黑" panose="020B0503020204020204" pitchFamily="34" charset="-122"/>
              </a:rPr>
              <a:t>、全异步，对 </a:t>
            </a:r>
            <a:r>
              <a:rPr lang="en-US" altLang="zh-CN" sz="1600" dirty="0">
                <a:latin typeface="微软雅黑" panose="020B0503020204020204" pitchFamily="34" charset="-122"/>
                <a:ea typeface="微软雅黑" panose="020B0503020204020204" pitchFamily="34" charset="-122"/>
              </a:rPr>
              <a:t>SEO </a:t>
            </a:r>
            <a:r>
              <a:rPr lang="zh-CN" altLang="en-US" sz="1600" dirty="0">
                <a:latin typeface="微软雅黑" panose="020B0503020204020204" pitchFamily="34" charset="-122"/>
                <a:ea typeface="微软雅黑" panose="020B0503020204020204" pitchFamily="34" charset="-122"/>
              </a:rPr>
              <a:t>不利。往往还需要服务端做同步渲染的降级方案。</a:t>
            </a:r>
          </a:p>
          <a:p>
            <a:pPr>
              <a:lnSpc>
                <a:spcPct val="150000"/>
              </a:lnSpc>
            </a:pPr>
            <a:r>
              <a:rPr lang="en-US" altLang="zh-CN" sz="1600" dirty="0">
                <a:latin typeface="微软雅黑" panose="020B0503020204020204" pitchFamily="34" charset="-122"/>
                <a:ea typeface="微软雅黑" panose="020B0503020204020204" pitchFamily="34" charset="-122"/>
              </a:rPr>
              <a:t>3</a:t>
            </a:r>
            <a:r>
              <a:rPr lang="zh-CN" altLang="en-US" sz="1600" dirty="0">
                <a:latin typeface="微软雅黑" panose="020B0503020204020204" pitchFamily="34" charset="-122"/>
                <a:ea typeface="微软雅黑" panose="020B0503020204020204" pitchFamily="34" charset="-122"/>
              </a:rPr>
              <a:t>、性能并非最佳，特别是移动互联网环境下。</a:t>
            </a:r>
          </a:p>
          <a:p>
            <a:pPr>
              <a:lnSpc>
                <a:spcPct val="150000"/>
              </a:lnSpc>
            </a:pPr>
            <a:r>
              <a:rPr lang="en-US" altLang="zh-CN" sz="1600" dirty="0">
                <a:latin typeface="微软雅黑" panose="020B0503020204020204" pitchFamily="34" charset="-122"/>
                <a:ea typeface="微软雅黑" panose="020B0503020204020204" pitchFamily="34" charset="-122"/>
              </a:rPr>
              <a:t>4</a:t>
            </a:r>
            <a:r>
              <a:rPr lang="zh-CN" altLang="en-US" sz="1600" dirty="0">
                <a:latin typeface="微软雅黑" panose="020B0503020204020204" pitchFamily="34" charset="-122"/>
                <a:ea typeface="微软雅黑" panose="020B0503020204020204" pitchFamily="34" charset="-122"/>
              </a:rPr>
              <a:t>、</a:t>
            </a:r>
            <a:r>
              <a:rPr lang="en-US" altLang="zh-CN" sz="1600" dirty="0">
                <a:latin typeface="微软雅黑" panose="020B0503020204020204" pitchFamily="34" charset="-122"/>
                <a:ea typeface="微软雅黑" panose="020B0503020204020204" pitchFamily="34" charset="-122"/>
              </a:rPr>
              <a:t>SPA </a:t>
            </a:r>
            <a:r>
              <a:rPr lang="zh-CN" altLang="en-US" sz="1600" dirty="0">
                <a:latin typeface="微软雅黑" panose="020B0503020204020204" pitchFamily="34" charset="-122"/>
                <a:ea typeface="微软雅黑" panose="020B0503020204020204" pitchFamily="34" charset="-122"/>
              </a:rPr>
              <a:t>不能满足所有需求，依旧存在大量多页面应用。</a:t>
            </a:r>
            <a:r>
              <a:rPr lang="en-US" altLang="zh-CN" sz="1600" dirty="0">
                <a:latin typeface="微软雅黑" panose="020B0503020204020204" pitchFamily="34" charset="-122"/>
                <a:ea typeface="微软雅黑" panose="020B0503020204020204" pitchFamily="34" charset="-122"/>
              </a:rPr>
              <a:t>URL Design </a:t>
            </a:r>
            <a:r>
              <a:rPr lang="zh-CN" altLang="en-US" sz="1600" dirty="0">
                <a:latin typeface="微软雅黑" panose="020B0503020204020204" pitchFamily="34" charset="-122"/>
                <a:ea typeface="微软雅黑" panose="020B0503020204020204" pitchFamily="34" charset="-122"/>
              </a:rPr>
              <a:t>需要后端配合，前端无法完全掌控。</a:t>
            </a:r>
            <a:endParaRPr lang="en-US" altLang="zh-CN" sz="16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2181894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开发模式的改变：前后端分离</a:t>
            </a:r>
          </a:p>
        </p:txBody>
      </p:sp>
      <p:sp>
        <p:nvSpPr>
          <p:cNvPr id="5" name="TextBox 4"/>
          <p:cNvSpPr txBox="1"/>
          <p:nvPr/>
        </p:nvSpPr>
        <p:spPr>
          <a:xfrm>
            <a:off x="5437295" y="3111254"/>
            <a:ext cx="5780054" cy="1200329"/>
          </a:xfrm>
          <a:prstGeom prst="rect">
            <a:avLst/>
          </a:prstGeom>
          <a:noFill/>
        </p:spPr>
        <p:txBody>
          <a:bodyPr wrap="square" rtlCol="0">
            <a:spAutoFit/>
          </a:bodyPr>
          <a:lstStyle/>
          <a:p>
            <a:pPr>
              <a:lnSpc>
                <a:spcPct val="150000"/>
              </a:lnSpc>
            </a:pPr>
            <a:r>
              <a:rPr lang="zh-CN" altLang="en-US" sz="1600" dirty="0">
                <a:latin typeface="微软雅黑" panose="020B0503020204020204" pitchFamily="34" charset="-122"/>
                <a:ea typeface="微软雅黑" panose="020B0503020204020204" pitchFamily="34" charset="-122"/>
              </a:rPr>
              <a:t>前端为主的 </a:t>
            </a:r>
            <a:r>
              <a:rPr lang="en-US" altLang="zh-CN" sz="1600" dirty="0">
                <a:latin typeface="微软雅黑" panose="020B0503020204020204" pitchFamily="34" charset="-122"/>
                <a:ea typeface="微软雅黑" panose="020B0503020204020204" pitchFamily="34" charset="-122"/>
              </a:rPr>
              <a:t>MVVC </a:t>
            </a:r>
            <a:r>
              <a:rPr lang="zh-CN" altLang="en-US" sz="1600" dirty="0">
                <a:latin typeface="微软雅黑" panose="020B0503020204020204" pitchFamily="34" charset="-122"/>
                <a:ea typeface="微软雅黑" panose="020B0503020204020204" pitchFamily="34" charset="-122"/>
              </a:rPr>
              <a:t>模式解决了很多很多问题，但如上所述，依旧存在不少不足之处。随着 </a:t>
            </a:r>
            <a:r>
              <a:rPr lang="en-US" altLang="zh-CN" sz="1600" dirty="0">
                <a:latin typeface="微软雅黑" panose="020B0503020204020204" pitchFamily="34" charset="-122"/>
                <a:ea typeface="微软雅黑" panose="020B0503020204020204" pitchFamily="34" charset="-122"/>
              </a:rPr>
              <a:t>Node.js </a:t>
            </a:r>
            <a:r>
              <a:rPr lang="zh-CN" altLang="en-US" sz="1600" dirty="0">
                <a:latin typeface="微软雅黑" panose="020B0503020204020204" pitchFamily="34" charset="-122"/>
                <a:ea typeface="微软雅黑" panose="020B0503020204020204" pitchFamily="34" charset="-122"/>
              </a:rPr>
              <a:t>的兴起，</a:t>
            </a:r>
            <a:r>
              <a:rPr lang="en-US" altLang="zh-CN" sz="1600" dirty="0">
                <a:latin typeface="微软雅黑" panose="020B0503020204020204" pitchFamily="34" charset="-122"/>
                <a:ea typeface="微软雅黑" panose="020B0503020204020204" pitchFamily="34" charset="-122"/>
              </a:rPr>
              <a:t>JavaScript </a:t>
            </a:r>
            <a:r>
              <a:rPr lang="zh-CN" altLang="en-US" sz="1600" dirty="0">
                <a:latin typeface="微软雅黑" panose="020B0503020204020204" pitchFamily="34" charset="-122"/>
                <a:ea typeface="微软雅黑" panose="020B0503020204020204" pitchFamily="34" charset="-122"/>
              </a:rPr>
              <a:t>开始有能力运行在服务端。这意味着可以有一种新的研发模式：</a:t>
            </a:r>
            <a:endParaRPr lang="en-US" altLang="zh-CN" sz="1600" dirty="0">
              <a:latin typeface="微软雅黑" panose="020B0503020204020204" pitchFamily="34" charset="-122"/>
              <a:ea typeface="微软雅黑" panose="020B0503020204020204" pitchFamily="34" charset="-122"/>
            </a:endParaRPr>
          </a:p>
        </p:txBody>
      </p:sp>
      <p:sp>
        <p:nvSpPr>
          <p:cNvPr id="12" name="矩形 11"/>
          <p:cNvSpPr/>
          <p:nvPr/>
        </p:nvSpPr>
        <p:spPr>
          <a:xfrm>
            <a:off x="0" y="1073427"/>
            <a:ext cx="23555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735496" y="1073426"/>
            <a:ext cx="3113490"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TextBox 16"/>
          <p:cNvSpPr txBox="1"/>
          <p:nvPr/>
        </p:nvSpPr>
        <p:spPr>
          <a:xfrm>
            <a:off x="735497" y="1051963"/>
            <a:ext cx="3113489" cy="369332"/>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五、</a:t>
            </a:r>
            <a:r>
              <a:rPr lang="en-US" altLang="zh-CN" dirty="0">
                <a:solidFill>
                  <a:schemeClr val="bg1"/>
                </a:solidFill>
                <a:latin typeface="微软雅黑" panose="020B0503020204020204" pitchFamily="34" charset="-122"/>
                <a:ea typeface="微软雅黑" panose="020B0503020204020204" pitchFamily="34" charset="-122"/>
              </a:rPr>
              <a:t>Node </a:t>
            </a:r>
            <a:r>
              <a:rPr lang="zh-CN" altLang="en-US" dirty="0">
                <a:solidFill>
                  <a:schemeClr val="bg1"/>
                </a:solidFill>
                <a:latin typeface="微软雅黑" panose="020B0503020204020204" pitchFamily="34" charset="-122"/>
                <a:ea typeface="微软雅黑" panose="020B0503020204020204" pitchFamily="34" charset="-122"/>
              </a:rPr>
              <a:t>带来的全栈时代</a:t>
            </a:r>
          </a:p>
        </p:txBody>
      </p:sp>
      <p:pic>
        <p:nvPicPr>
          <p:cNvPr id="4" name="图片 3"/>
          <p:cNvPicPr>
            <a:picLocks noChangeAspect="1"/>
          </p:cNvPicPr>
          <p:nvPr/>
        </p:nvPicPr>
        <p:blipFill>
          <a:blip r:embed="rId2"/>
          <a:stretch>
            <a:fillRect/>
          </a:stretch>
        </p:blipFill>
        <p:spPr>
          <a:xfrm>
            <a:off x="303736" y="1611465"/>
            <a:ext cx="4692073" cy="4859079"/>
          </a:xfrm>
          <a:prstGeom prst="rect">
            <a:avLst/>
          </a:prstGeom>
        </p:spPr>
      </p:pic>
    </p:spTree>
    <p:extLst>
      <p:ext uri="{BB962C8B-B14F-4D97-AF65-F5344CB8AC3E}">
        <p14:creationId xmlns:p14="http://schemas.microsoft.com/office/powerpoint/2010/main" val="35242039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开发模式的改变：前后端分离</a:t>
            </a:r>
          </a:p>
        </p:txBody>
      </p:sp>
      <p:sp>
        <p:nvSpPr>
          <p:cNvPr id="5" name="TextBox 4"/>
          <p:cNvSpPr txBox="1"/>
          <p:nvPr/>
        </p:nvSpPr>
        <p:spPr>
          <a:xfrm>
            <a:off x="131648" y="1643961"/>
            <a:ext cx="5780054" cy="4893647"/>
          </a:xfrm>
          <a:prstGeom prst="rect">
            <a:avLst/>
          </a:prstGeom>
          <a:noFill/>
        </p:spPr>
        <p:txBody>
          <a:bodyPr wrap="square" rtlCol="0">
            <a:spAutoFit/>
          </a:bodyPr>
          <a:lstStyle/>
          <a:p>
            <a:pPr>
              <a:lnSpc>
                <a:spcPct val="150000"/>
              </a:lnSpc>
            </a:pPr>
            <a:r>
              <a:rPr lang="zh-CN" altLang="en-US" sz="1600" b="1" dirty="0">
                <a:solidFill>
                  <a:srgbClr val="FF0000"/>
                </a:solidFill>
                <a:latin typeface="微软雅黑" panose="020B0503020204020204" pitchFamily="34" charset="-122"/>
                <a:ea typeface="微软雅黑" panose="020B0503020204020204" pitchFamily="34" charset="-122"/>
              </a:rPr>
              <a:t>优点：</a:t>
            </a:r>
            <a:endParaRPr lang="en-US" altLang="zh-CN" sz="1600" b="1" dirty="0">
              <a:solidFill>
                <a:srgbClr val="FF0000"/>
              </a:solidFill>
              <a:latin typeface="微软雅黑" panose="020B0503020204020204" pitchFamily="34" charset="-122"/>
              <a:ea typeface="微软雅黑" panose="020B0503020204020204" pitchFamily="34" charset="-122"/>
            </a:endParaRPr>
          </a:p>
          <a:p>
            <a:pPr>
              <a:lnSpc>
                <a:spcPct val="150000"/>
              </a:lnSpc>
            </a:pPr>
            <a:r>
              <a:rPr lang="en-US" altLang="zh-CN" sz="1600" dirty="0">
                <a:latin typeface="微软雅黑" panose="020B0503020204020204" pitchFamily="34" charset="-122"/>
                <a:ea typeface="微软雅黑" panose="020B0503020204020204" pitchFamily="34" charset="-122"/>
              </a:rPr>
              <a:t>1</a:t>
            </a:r>
            <a:r>
              <a:rPr lang="zh-CN" altLang="en-US" sz="1600" dirty="0">
                <a:latin typeface="微软雅黑" panose="020B0503020204020204" pitchFamily="34" charset="-122"/>
                <a:ea typeface="微软雅黑" panose="020B0503020204020204" pitchFamily="34" charset="-122"/>
              </a:rPr>
              <a:t>、</a:t>
            </a:r>
            <a:r>
              <a:rPr lang="en-US" altLang="zh-CN" sz="1600" dirty="0">
                <a:latin typeface="微软雅黑" panose="020B0503020204020204" pitchFamily="34" charset="-122"/>
                <a:ea typeface="微软雅黑" panose="020B0503020204020204" pitchFamily="34" charset="-122"/>
              </a:rPr>
              <a:t>Front-end UI layer </a:t>
            </a:r>
            <a:r>
              <a:rPr lang="zh-CN" altLang="en-US" sz="1600" dirty="0">
                <a:latin typeface="微软雅黑" panose="020B0503020204020204" pitchFamily="34" charset="-122"/>
                <a:ea typeface="微软雅黑" panose="020B0503020204020204" pitchFamily="34" charset="-122"/>
              </a:rPr>
              <a:t>处理浏览器层的展现逻辑。通过 </a:t>
            </a:r>
            <a:r>
              <a:rPr lang="en-US" altLang="zh-CN" sz="1600" dirty="0">
                <a:latin typeface="微软雅黑" panose="020B0503020204020204" pitchFamily="34" charset="-122"/>
                <a:ea typeface="微软雅黑" panose="020B0503020204020204" pitchFamily="34" charset="-122"/>
              </a:rPr>
              <a:t>CSS </a:t>
            </a:r>
            <a:r>
              <a:rPr lang="zh-CN" altLang="en-US" sz="1600" dirty="0">
                <a:latin typeface="微软雅黑" panose="020B0503020204020204" pitchFamily="34" charset="-122"/>
                <a:ea typeface="微软雅黑" panose="020B0503020204020204" pitchFamily="34" charset="-122"/>
              </a:rPr>
              <a:t>渲染样式，通过 </a:t>
            </a:r>
            <a:r>
              <a:rPr lang="en-US" altLang="zh-CN" sz="1600" dirty="0">
                <a:latin typeface="微软雅黑" panose="020B0503020204020204" pitchFamily="34" charset="-122"/>
                <a:ea typeface="微软雅黑" panose="020B0503020204020204" pitchFamily="34" charset="-122"/>
              </a:rPr>
              <a:t>JavaScript </a:t>
            </a:r>
            <a:r>
              <a:rPr lang="zh-CN" altLang="en-US" sz="1600" dirty="0">
                <a:latin typeface="微软雅黑" panose="020B0503020204020204" pitchFamily="34" charset="-122"/>
                <a:ea typeface="微软雅黑" panose="020B0503020204020204" pitchFamily="34" charset="-122"/>
              </a:rPr>
              <a:t>添加交互功能，</a:t>
            </a:r>
            <a:r>
              <a:rPr lang="en-US" altLang="zh-CN" sz="1600" dirty="0">
                <a:latin typeface="微软雅黑" panose="020B0503020204020204" pitchFamily="34" charset="-122"/>
                <a:ea typeface="微软雅黑" panose="020B0503020204020204" pitchFamily="34" charset="-122"/>
              </a:rPr>
              <a:t>HTML </a:t>
            </a:r>
            <a:r>
              <a:rPr lang="zh-CN" altLang="en-US" sz="1600" dirty="0">
                <a:latin typeface="微软雅黑" panose="020B0503020204020204" pitchFamily="34" charset="-122"/>
                <a:ea typeface="微软雅黑" panose="020B0503020204020204" pitchFamily="34" charset="-122"/>
              </a:rPr>
              <a:t>的生成也可以放在这层，具体看应用场景。</a:t>
            </a:r>
          </a:p>
          <a:p>
            <a:pPr>
              <a:lnSpc>
                <a:spcPct val="150000"/>
              </a:lnSpc>
            </a:pPr>
            <a:r>
              <a:rPr lang="en-US" altLang="zh-CN" sz="1600" dirty="0">
                <a:latin typeface="微软雅黑" panose="020B0503020204020204" pitchFamily="34" charset="-122"/>
                <a:ea typeface="微软雅黑" panose="020B0503020204020204" pitchFamily="34" charset="-122"/>
              </a:rPr>
              <a:t>2</a:t>
            </a:r>
            <a:r>
              <a:rPr lang="zh-CN" altLang="en-US" sz="1600" dirty="0">
                <a:latin typeface="微软雅黑" panose="020B0503020204020204" pitchFamily="34" charset="-122"/>
                <a:ea typeface="微软雅黑" panose="020B0503020204020204" pitchFamily="34" charset="-122"/>
              </a:rPr>
              <a:t>、</a:t>
            </a:r>
            <a:r>
              <a:rPr lang="en-US" altLang="zh-CN" sz="1600" dirty="0">
                <a:latin typeface="微软雅黑" panose="020B0503020204020204" pitchFamily="34" charset="-122"/>
                <a:ea typeface="微软雅黑" panose="020B0503020204020204" pitchFamily="34" charset="-122"/>
              </a:rPr>
              <a:t>Back-end UI layer </a:t>
            </a:r>
            <a:r>
              <a:rPr lang="zh-CN" altLang="en-US" sz="1600" dirty="0">
                <a:latin typeface="微软雅黑" panose="020B0503020204020204" pitchFamily="34" charset="-122"/>
                <a:ea typeface="微软雅黑" panose="020B0503020204020204" pitchFamily="34" charset="-122"/>
              </a:rPr>
              <a:t>处理路由、模板、数据获取、</a:t>
            </a:r>
            <a:r>
              <a:rPr lang="en-US" altLang="zh-CN" sz="1600" dirty="0">
                <a:latin typeface="微软雅黑" panose="020B0503020204020204" pitchFamily="34" charset="-122"/>
                <a:ea typeface="微软雅黑" panose="020B0503020204020204" pitchFamily="34" charset="-122"/>
              </a:rPr>
              <a:t>cookie </a:t>
            </a:r>
            <a:r>
              <a:rPr lang="zh-CN" altLang="en-US" sz="1600" dirty="0">
                <a:latin typeface="微软雅黑" panose="020B0503020204020204" pitchFamily="34" charset="-122"/>
                <a:ea typeface="微软雅黑" panose="020B0503020204020204" pitchFamily="34" charset="-122"/>
              </a:rPr>
              <a:t>等。通过路由，前端终于可以自主把控 </a:t>
            </a:r>
            <a:r>
              <a:rPr lang="en-US" altLang="zh-CN" sz="1600" dirty="0">
                <a:latin typeface="微软雅黑" panose="020B0503020204020204" pitchFamily="34" charset="-122"/>
                <a:ea typeface="微软雅黑" panose="020B0503020204020204" pitchFamily="34" charset="-122"/>
              </a:rPr>
              <a:t>URL Design</a:t>
            </a:r>
            <a:r>
              <a:rPr lang="zh-CN" altLang="en-US" sz="1600" dirty="0">
                <a:latin typeface="微软雅黑" panose="020B0503020204020204" pitchFamily="34" charset="-122"/>
                <a:ea typeface="微软雅黑" panose="020B0503020204020204" pitchFamily="34" charset="-122"/>
              </a:rPr>
              <a:t>，这样无论是单页面应用还是多页面应用，前端都可以自由调控。后端也终于可以摆脱对展现的强关注，转而可以专心于业务逻辑层的开发。</a:t>
            </a:r>
          </a:p>
          <a:p>
            <a:pPr>
              <a:lnSpc>
                <a:spcPct val="150000"/>
              </a:lnSpc>
            </a:pPr>
            <a:r>
              <a:rPr lang="en-US" altLang="zh-CN" sz="1600" dirty="0">
                <a:latin typeface="微软雅黑" panose="020B0503020204020204" pitchFamily="34" charset="-122"/>
                <a:ea typeface="微软雅黑" panose="020B0503020204020204" pitchFamily="34" charset="-122"/>
              </a:rPr>
              <a:t>3</a:t>
            </a:r>
            <a:r>
              <a:rPr lang="zh-CN" altLang="en-US" sz="1600" dirty="0">
                <a:latin typeface="微软雅黑" panose="020B0503020204020204" pitchFamily="34" charset="-122"/>
                <a:ea typeface="微软雅黑" panose="020B0503020204020204" pitchFamily="34" charset="-122"/>
              </a:rPr>
              <a:t>、通过 </a:t>
            </a:r>
            <a:r>
              <a:rPr lang="en-US" altLang="zh-CN" sz="1600" dirty="0">
                <a:latin typeface="微软雅黑" panose="020B0503020204020204" pitchFamily="34" charset="-122"/>
                <a:ea typeface="微软雅黑" panose="020B0503020204020204" pitchFamily="34" charset="-122"/>
              </a:rPr>
              <a:t>Node</a:t>
            </a:r>
            <a:r>
              <a:rPr lang="zh-CN" altLang="en-US" sz="1600" dirty="0">
                <a:latin typeface="微软雅黑" panose="020B0503020204020204" pitchFamily="34" charset="-122"/>
                <a:ea typeface="微软雅黑" panose="020B0503020204020204" pitchFamily="34" charset="-122"/>
              </a:rPr>
              <a:t>，</a:t>
            </a:r>
            <a:r>
              <a:rPr lang="en-US" altLang="zh-CN" sz="1600" dirty="0">
                <a:latin typeface="微软雅黑" panose="020B0503020204020204" pitchFamily="34" charset="-122"/>
                <a:ea typeface="微软雅黑" panose="020B0503020204020204" pitchFamily="34" charset="-122"/>
              </a:rPr>
              <a:t>Web Server </a:t>
            </a:r>
            <a:r>
              <a:rPr lang="zh-CN" altLang="en-US" sz="1600" dirty="0">
                <a:latin typeface="微软雅黑" panose="020B0503020204020204" pitchFamily="34" charset="-122"/>
                <a:ea typeface="微软雅黑" panose="020B0503020204020204" pitchFamily="34" charset="-122"/>
              </a:rPr>
              <a:t>层也是 </a:t>
            </a:r>
            <a:r>
              <a:rPr lang="en-US" altLang="zh-CN" sz="1600" dirty="0">
                <a:latin typeface="微软雅黑" panose="020B0503020204020204" pitchFamily="34" charset="-122"/>
                <a:ea typeface="微软雅黑" panose="020B0503020204020204" pitchFamily="34" charset="-122"/>
              </a:rPr>
              <a:t>JavaScript </a:t>
            </a:r>
            <a:r>
              <a:rPr lang="zh-CN" altLang="en-US" sz="1600" dirty="0">
                <a:latin typeface="微软雅黑" panose="020B0503020204020204" pitchFamily="34" charset="-122"/>
                <a:ea typeface="微软雅黑" panose="020B0503020204020204" pitchFamily="34" charset="-122"/>
              </a:rPr>
              <a:t>代码，这意味着部分代码可前后复用，需要 </a:t>
            </a:r>
            <a:r>
              <a:rPr lang="en-US" altLang="zh-CN" sz="1600" dirty="0">
                <a:latin typeface="微软雅黑" panose="020B0503020204020204" pitchFamily="34" charset="-122"/>
                <a:ea typeface="微软雅黑" panose="020B0503020204020204" pitchFamily="34" charset="-122"/>
              </a:rPr>
              <a:t>SEO </a:t>
            </a:r>
            <a:r>
              <a:rPr lang="zh-CN" altLang="en-US" sz="1600" dirty="0">
                <a:latin typeface="微软雅黑" panose="020B0503020204020204" pitchFamily="34" charset="-122"/>
                <a:ea typeface="微软雅黑" panose="020B0503020204020204" pitchFamily="34" charset="-122"/>
              </a:rPr>
              <a:t>的场景可以在服务端同步渲染，由于异步请求太多导致的性能问题也可以通过服务端来缓解。前一种模式的不足，通过这种模式几乎都能完美解决掉。</a:t>
            </a:r>
            <a:endParaRPr lang="en-US" altLang="zh-CN" sz="1600" dirty="0">
              <a:latin typeface="微软雅黑" panose="020B0503020204020204" pitchFamily="34" charset="-122"/>
              <a:ea typeface="微软雅黑" panose="020B0503020204020204" pitchFamily="34" charset="-122"/>
            </a:endParaRPr>
          </a:p>
        </p:txBody>
      </p:sp>
      <p:sp>
        <p:nvSpPr>
          <p:cNvPr id="12" name="矩形 11"/>
          <p:cNvSpPr/>
          <p:nvPr/>
        </p:nvSpPr>
        <p:spPr>
          <a:xfrm>
            <a:off x="0" y="1073427"/>
            <a:ext cx="23555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735496" y="1073426"/>
            <a:ext cx="3113490"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TextBox 16"/>
          <p:cNvSpPr txBox="1"/>
          <p:nvPr/>
        </p:nvSpPr>
        <p:spPr>
          <a:xfrm>
            <a:off x="735497" y="1051963"/>
            <a:ext cx="3113489" cy="369332"/>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五、</a:t>
            </a:r>
            <a:r>
              <a:rPr lang="en-US" altLang="zh-CN" dirty="0">
                <a:solidFill>
                  <a:schemeClr val="bg1"/>
                </a:solidFill>
                <a:latin typeface="微软雅黑" panose="020B0503020204020204" pitchFamily="34" charset="-122"/>
                <a:ea typeface="微软雅黑" panose="020B0503020204020204" pitchFamily="34" charset="-122"/>
              </a:rPr>
              <a:t>Node </a:t>
            </a:r>
            <a:r>
              <a:rPr lang="zh-CN" altLang="en-US" dirty="0">
                <a:solidFill>
                  <a:schemeClr val="bg1"/>
                </a:solidFill>
                <a:latin typeface="微软雅黑" panose="020B0503020204020204" pitchFamily="34" charset="-122"/>
                <a:ea typeface="微软雅黑" panose="020B0503020204020204" pitchFamily="34" charset="-122"/>
              </a:rPr>
              <a:t>带来的全栈时代</a:t>
            </a:r>
          </a:p>
        </p:txBody>
      </p:sp>
      <p:sp>
        <p:nvSpPr>
          <p:cNvPr id="8" name="TextBox 4"/>
          <p:cNvSpPr txBox="1"/>
          <p:nvPr/>
        </p:nvSpPr>
        <p:spPr>
          <a:xfrm>
            <a:off x="6117778" y="1643960"/>
            <a:ext cx="5780054" cy="3416320"/>
          </a:xfrm>
          <a:prstGeom prst="rect">
            <a:avLst/>
          </a:prstGeom>
          <a:noFill/>
        </p:spPr>
        <p:txBody>
          <a:bodyPr wrap="square" rtlCol="0">
            <a:spAutoFit/>
          </a:bodyPr>
          <a:lstStyle/>
          <a:p>
            <a:pPr>
              <a:lnSpc>
                <a:spcPct val="150000"/>
              </a:lnSpc>
            </a:pPr>
            <a:r>
              <a:rPr lang="zh-CN" altLang="en-US" sz="1600" b="1" dirty="0">
                <a:solidFill>
                  <a:srgbClr val="FF0000"/>
                </a:solidFill>
                <a:latin typeface="微软雅黑" panose="020B0503020204020204" pitchFamily="34" charset="-122"/>
                <a:ea typeface="微软雅黑" panose="020B0503020204020204" pitchFamily="34" charset="-122"/>
              </a:rPr>
              <a:t>不足之处：</a:t>
            </a:r>
            <a:endParaRPr lang="en-US" altLang="zh-CN" sz="1600" b="1" dirty="0">
              <a:solidFill>
                <a:srgbClr val="FF0000"/>
              </a:solidFill>
              <a:latin typeface="微软雅黑" panose="020B0503020204020204" pitchFamily="34" charset="-122"/>
              <a:ea typeface="微软雅黑" panose="020B0503020204020204" pitchFamily="34" charset="-122"/>
            </a:endParaRPr>
          </a:p>
          <a:p>
            <a:pPr>
              <a:lnSpc>
                <a:spcPct val="150000"/>
              </a:lnSpc>
            </a:pPr>
            <a:r>
              <a:rPr lang="en-US" altLang="zh-CN" sz="1600" dirty="0">
                <a:latin typeface="微软雅黑" panose="020B0503020204020204" pitchFamily="34" charset="-122"/>
                <a:ea typeface="微软雅黑" panose="020B0503020204020204" pitchFamily="34" charset="-122"/>
              </a:rPr>
              <a:t>1</a:t>
            </a:r>
            <a:r>
              <a:rPr lang="zh-CN" altLang="en-US" sz="1600" dirty="0">
                <a:latin typeface="微软雅黑" panose="020B0503020204020204" pitchFamily="34" charset="-122"/>
                <a:ea typeface="微软雅黑" panose="020B0503020204020204" pitchFamily="34" charset="-122"/>
              </a:rPr>
              <a:t>、需要前端对服务端编程有更进一步的认识。比如 </a:t>
            </a:r>
            <a:r>
              <a:rPr lang="en-US" altLang="zh-CN" sz="1600" dirty="0">
                <a:latin typeface="微软雅黑" panose="020B0503020204020204" pitchFamily="34" charset="-122"/>
                <a:ea typeface="微软雅黑" panose="020B0503020204020204" pitchFamily="34" charset="-122"/>
              </a:rPr>
              <a:t>network/</a:t>
            </a:r>
            <a:r>
              <a:rPr lang="en-US" altLang="zh-CN" sz="1600" dirty="0" err="1">
                <a:latin typeface="微软雅黑" panose="020B0503020204020204" pitchFamily="34" charset="-122"/>
                <a:ea typeface="微软雅黑" panose="020B0503020204020204" pitchFamily="34" charset="-122"/>
              </a:rPr>
              <a:t>tcp</a:t>
            </a:r>
            <a:r>
              <a:rPr lang="zh-CN" altLang="en-US" sz="1600" dirty="0">
                <a:latin typeface="微软雅黑" panose="020B0503020204020204" pitchFamily="34" charset="-122"/>
                <a:ea typeface="微软雅黑" panose="020B0503020204020204" pitchFamily="34" charset="-122"/>
              </a:rPr>
              <a:t>、</a:t>
            </a:r>
            <a:r>
              <a:rPr lang="en-US" altLang="zh-CN" sz="1600" dirty="0">
                <a:latin typeface="微软雅黑" panose="020B0503020204020204" pitchFamily="34" charset="-122"/>
                <a:ea typeface="微软雅黑" panose="020B0503020204020204" pitchFamily="34" charset="-122"/>
              </a:rPr>
              <a:t>PE </a:t>
            </a:r>
            <a:r>
              <a:rPr lang="zh-CN" altLang="en-US" sz="1600" dirty="0">
                <a:latin typeface="微软雅黑" panose="020B0503020204020204" pitchFamily="34" charset="-122"/>
                <a:ea typeface="微软雅黑" panose="020B0503020204020204" pitchFamily="34" charset="-122"/>
              </a:rPr>
              <a:t>等知识的掌握。</a:t>
            </a:r>
          </a:p>
          <a:p>
            <a:pPr>
              <a:lnSpc>
                <a:spcPct val="150000"/>
              </a:lnSpc>
            </a:pPr>
            <a:r>
              <a:rPr lang="en-US" altLang="zh-CN" sz="1600" dirty="0">
                <a:latin typeface="微软雅黑" panose="020B0503020204020204" pitchFamily="34" charset="-122"/>
                <a:ea typeface="微软雅黑" panose="020B0503020204020204" pitchFamily="34" charset="-122"/>
              </a:rPr>
              <a:t>2</a:t>
            </a:r>
            <a:r>
              <a:rPr lang="zh-CN" altLang="en-US" sz="1600" dirty="0">
                <a:latin typeface="微软雅黑" panose="020B0503020204020204" pitchFamily="34" charset="-122"/>
                <a:ea typeface="微软雅黑" panose="020B0503020204020204" pitchFamily="34" charset="-122"/>
              </a:rPr>
              <a:t>、</a:t>
            </a:r>
            <a:r>
              <a:rPr lang="en-US" altLang="zh-CN" sz="1600" dirty="0">
                <a:latin typeface="微软雅黑" panose="020B0503020204020204" pitchFamily="34" charset="-122"/>
                <a:ea typeface="微软雅黑" panose="020B0503020204020204" pitchFamily="34" charset="-122"/>
              </a:rPr>
              <a:t>Node </a:t>
            </a:r>
            <a:r>
              <a:rPr lang="zh-CN" altLang="en-US" sz="1600" dirty="0">
                <a:latin typeface="微软雅黑" panose="020B0503020204020204" pitchFamily="34" charset="-122"/>
                <a:ea typeface="微软雅黑" panose="020B0503020204020204" pitchFamily="34" charset="-122"/>
              </a:rPr>
              <a:t>层与 </a:t>
            </a:r>
            <a:r>
              <a:rPr lang="en-US" altLang="zh-CN" sz="1600" dirty="0">
                <a:latin typeface="微软雅黑" panose="020B0503020204020204" pitchFamily="34" charset="-122"/>
                <a:ea typeface="微软雅黑" panose="020B0503020204020204" pitchFamily="34" charset="-122"/>
              </a:rPr>
              <a:t>Java </a:t>
            </a:r>
            <a:r>
              <a:rPr lang="zh-CN" altLang="en-US" sz="1600" dirty="0">
                <a:latin typeface="微软雅黑" panose="020B0503020204020204" pitchFamily="34" charset="-122"/>
                <a:ea typeface="微软雅黑" panose="020B0503020204020204" pitchFamily="34" charset="-122"/>
              </a:rPr>
              <a:t>层的高效通信。</a:t>
            </a:r>
            <a:r>
              <a:rPr lang="en-US" altLang="zh-CN" sz="1600" dirty="0">
                <a:latin typeface="微软雅黑" panose="020B0503020204020204" pitchFamily="34" charset="-122"/>
                <a:ea typeface="微软雅黑" panose="020B0503020204020204" pitchFamily="34" charset="-122"/>
              </a:rPr>
              <a:t>Node </a:t>
            </a:r>
            <a:r>
              <a:rPr lang="zh-CN" altLang="en-US" sz="1600" dirty="0">
                <a:latin typeface="微软雅黑" panose="020B0503020204020204" pitchFamily="34" charset="-122"/>
                <a:ea typeface="微软雅黑" panose="020B0503020204020204" pitchFamily="34" charset="-122"/>
              </a:rPr>
              <a:t>模式下，都在服务器端，</a:t>
            </a:r>
            <a:r>
              <a:rPr lang="en-US" altLang="zh-CN" sz="1600" dirty="0">
                <a:latin typeface="微软雅黑" panose="020B0503020204020204" pitchFamily="34" charset="-122"/>
                <a:ea typeface="微软雅黑" panose="020B0503020204020204" pitchFamily="34" charset="-122"/>
              </a:rPr>
              <a:t>RESTful HTTP </a:t>
            </a:r>
            <a:r>
              <a:rPr lang="zh-CN" altLang="en-US" sz="1600" dirty="0">
                <a:latin typeface="微软雅黑" panose="020B0503020204020204" pitchFamily="34" charset="-122"/>
                <a:ea typeface="微软雅黑" panose="020B0503020204020204" pitchFamily="34" charset="-122"/>
              </a:rPr>
              <a:t>通信未必高效，通过 </a:t>
            </a:r>
            <a:r>
              <a:rPr lang="en-US" altLang="zh-CN" sz="1600" dirty="0">
                <a:latin typeface="微软雅黑" panose="020B0503020204020204" pitchFamily="34" charset="-122"/>
                <a:ea typeface="微软雅黑" panose="020B0503020204020204" pitchFamily="34" charset="-122"/>
              </a:rPr>
              <a:t>SOAP </a:t>
            </a:r>
            <a:r>
              <a:rPr lang="zh-CN" altLang="en-US" sz="1600" dirty="0">
                <a:latin typeface="微软雅黑" panose="020B0503020204020204" pitchFamily="34" charset="-122"/>
                <a:ea typeface="微软雅黑" panose="020B0503020204020204" pitchFamily="34" charset="-122"/>
              </a:rPr>
              <a:t>等方式通信更高效。一切需要在验证中前行。</a:t>
            </a:r>
          </a:p>
          <a:p>
            <a:pPr>
              <a:lnSpc>
                <a:spcPct val="150000"/>
              </a:lnSpc>
            </a:pPr>
            <a:r>
              <a:rPr lang="en-US" altLang="zh-CN" sz="1600" dirty="0">
                <a:latin typeface="微软雅黑" panose="020B0503020204020204" pitchFamily="34" charset="-122"/>
                <a:ea typeface="微软雅黑" panose="020B0503020204020204" pitchFamily="34" charset="-122"/>
              </a:rPr>
              <a:t>3</a:t>
            </a:r>
            <a:r>
              <a:rPr lang="zh-CN" altLang="en-US" sz="1600" dirty="0">
                <a:latin typeface="微软雅黑" panose="020B0503020204020204" pitchFamily="34" charset="-122"/>
                <a:ea typeface="微软雅黑" panose="020B0503020204020204" pitchFamily="34" charset="-122"/>
              </a:rPr>
              <a:t>、对部署、运维层面的熟练了解，需要更多知识点和实操经验。</a:t>
            </a:r>
          </a:p>
          <a:p>
            <a:pPr>
              <a:lnSpc>
                <a:spcPct val="150000"/>
              </a:lnSpc>
            </a:pPr>
            <a:r>
              <a:rPr lang="en-US" altLang="zh-CN" sz="1600" dirty="0">
                <a:latin typeface="微软雅黑" panose="020B0503020204020204" pitchFamily="34" charset="-122"/>
                <a:ea typeface="微软雅黑" panose="020B0503020204020204" pitchFamily="34" charset="-122"/>
              </a:rPr>
              <a:t>4</a:t>
            </a:r>
            <a:r>
              <a:rPr lang="zh-CN" altLang="en-US" sz="1600" dirty="0">
                <a:latin typeface="微软雅黑" panose="020B0503020204020204" pitchFamily="34" charset="-122"/>
                <a:ea typeface="微软雅黑" panose="020B0503020204020204" pitchFamily="34" charset="-122"/>
              </a:rPr>
              <a:t>、大量历史遗留问题如何过渡。这可能是最大最大的阻力。</a:t>
            </a:r>
            <a:endParaRPr lang="en-US" altLang="zh-CN" sz="16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5972811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开发模式的改变：前后端分离</a:t>
            </a:r>
          </a:p>
        </p:txBody>
      </p:sp>
      <p:sp>
        <p:nvSpPr>
          <p:cNvPr id="5" name="TextBox 4"/>
          <p:cNvSpPr txBox="1"/>
          <p:nvPr/>
        </p:nvSpPr>
        <p:spPr>
          <a:xfrm>
            <a:off x="131647" y="1643961"/>
            <a:ext cx="11011273" cy="2677656"/>
          </a:xfrm>
          <a:prstGeom prst="rect">
            <a:avLst/>
          </a:prstGeom>
          <a:noFill/>
        </p:spPr>
        <p:txBody>
          <a:bodyPr wrap="square" rtlCol="0">
            <a:spAutoFit/>
          </a:bodyPr>
          <a:lstStyle/>
          <a:p>
            <a:pPr>
              <a:lnSpc>
                <a:spcPct val="150000"/>
              </a:lnSpc>
            </a:pPr>
            <a:r>
              <a:rPr lang="en-US" altLang="zh-CN" sz="1600" dirty="0">
                <a:latin typeface="微软雅黑" panose="020B0503020204020204" pitchFamily="34" charset="-122"/>
                <a:ea typeface="微软雅黑" panose="020B0503020204020204" pitchFamily="34" charset="-122"/>
              </a:rPr>
              <a:t>1</a:t>
            </a:r>
            <a:r>
              <a:rPr lang="zh-CN" altLang="en-US" sz="1600" dirty="0">
                <a:latin typeface="微软雅黑" panose="020B0503020204020204" pitchFamily="34" charset="-122"/>
                <a:ea typeface="微软雅黑" panose="020B0503020204020204" pitchFamily="34" charset="-122"/>
              </a:rPr>
              <a:t>、模式没有好坏高下之分，只有合不合适。</a:t>
            </a:r>
            <a:endParaRPr lang="en-US" altLang="zh-CN" sz="1600" dirty="0">
              <a:latin typeface="微软雅黑" panose="020B0503020204020204" pitchFamily="34" charset="-122"/>
              <a:ea typeface="微软雅黑" panose="020B0503020204020204" pitchFamily="34" charset="-122"/>
            </a:endParaRPr>
          </a:p>
          <a:p>
            <a:pPr>
              <a:lnSpc>
                <a:spcPct val="150000"/>
              </a:lnSpc>
            </a:pPr>
            <a:endParaRPr lang="zh-CN" altLang="en-US" sz="1600" dirty="0">
              <a:latin typeface="微软雅黑" panose="020B0503020204020204" pitchFamily="34" charset="-122"/>
              <a:ea typeface="微软雅黑" panose="020B0503020204020204" pitchFamily="34" charset="-122"/>
            </a:endParaRPr>
          </a:p>
          <a:p>
            <a:pPr>
              <a:lnSpc>
                <a:spcPct val="150000"/>
              </a:lnSpc>
            </a:pPr>
            <a:r>
              <a:rPr lang="en-US" altLang="zh-CN" sz="1600" dirty="0">
                <a:latin typeface="微软雅黑" panose="020B0503020204020204" pitchFamily="34" charset="-122"/>
                <a:ea typeface="微软雅黑" panose="020B0503020204020204" pitchFamily="34" charset="-122"/>
              </a:rPr>
              <a:t>2</a:t>
            </a:r>
            <a:r>
              <a:rPr lang="zh-CN" altLang="en-US" sz="1600" dirty="0">
                <a:latin typeface="微软雅黑" panose="020B0503020204020204" pitchFamily="34" charset="-122"/>
                <a:ea typeface="微软雅黑" panose="020B0503020204020204" pitchFamily="34" charset="-122"/>
              </a:rPr>
              <a:t>、</a:t>
            </a:r>
            <a:r>
              <a:rPr lang="en-US" altLang="zh-CN" sz="1600" dirty="0">
                <a:latin typeface="微软雅黑" panose="020B0503020204020204" pitchFamily="34" charset="-122"/>
                <a:ea typeface="微软雅黑" panose="020B0503020204020204" pitchFamily="34" charset="-122"/>
              </a:rPr>
              <a:t>Ajax </a:t>
            </a:r>
            <a:r>
              <a:rPr lang="zh-CN" altLang="en-US" sz="1600" dirty="0">
                <a:latin typeface="微软雅黑" panose="020B0503020204020204" pitchFamily="34" charset="-122"/>
                <a:ea typeface="微软雅黑" panose="020B0503020204020204" pitchFamily="34" charset="-122"/>
              </a:rPr>
              <a:t>给前端开发带来了一次质的飞跃，</a:t>
            </a:r>
            <a:r>
              <a:rPr lang="en-US" altLang="zh-CN" sz="1600" dirty="0">
                <a:latin typeface="微软雅黑" panose="020B0503020204020204" pitchFamily="34" charset="-122"/>
                <a:ea typeface="微软雅黑" panose="020B0503020204020204" pitchFamily="34" charset="-122"/>
              </a:rPr>
              <a:t>Node </a:t>
            </a:r>
            <a:r>
              <a:rPr lang="zh-CN" altLang="en-US" sz="1600" dirty="0">
                <a:latin typeface="微软雅黑" panose="020B0503020204020204" pitchFamily="34" charset="-122"/>
                <a:ea typeface="微软雅黑" panose="020B0503020204020204" pitchFamily="34" charset="-122"/>
              </a:rPr>
              <a:t>很可能是第二次。</a:t>
            </a:r>
            <a:endParaRPr lang="en-US" altLang="zh-CN" sz="1600" dirty="0">
              <a:latin typeface="微软雅黑" panose="020B0503020204020204" pitchFamily="34" charset="-122"/>
              <a:ea typeface="微软雅黑" panose="020B0503020204020204" pitchFamily="34" charset="-122"/>
            </a:endParaRPr>
          </a:p>
          <a:p>
            <a:pPr>
              <a:lnSpc>
                <a:spcPct val="150000"/>
              </a:lnSpc>
            </a:pPr>
            <a:endParaRPr lang="zh-CN" altLang="en-US" sz="1600" dirty="0">
              <a:latin typeface="微软雅黑" panose="020B0503020204020204" pitchFamily="34" charset="-122"/>
              <a:ea typeface="微软雅黑" panose="020B0503020204020204" pitchFamily="34" charset="-122"/>
            </a:endParaRPr>
          </a:p>
          <a:p>
            <a:pPr>
              <a:lnSpc>
                <a:spcPct val="150000"/>
              </a:lnSpc>
            </a:pPr>
            <a:r>
              <a:rPr lang="en-US" altLang="zh-CN" sz="1600" dirty="0">
                <a:latin typeface="微软雅黑" panose="020B0503020204020204" pitchFamily="34" charset="-122"/>
                <a:ea typeface="微软雅黑" panose="020B0503020204020204" pitchFamily="34" charset="-122"/>
              </a:rPr>
              <a:t>3</a:t>
            </a:r>
            <a:r>
              <a:rPr lang="zh-CN" altLang="en-US" sz="1600" dirty="0">
                <a:latin typeface="微软雅黑" panose="020B0503020204020204" pitchFamily="34" charset="-122"/>
                <a:ea typeface="微软雅黑" panose="020B0503020204020204" pitchFamily="34" charset="-122"/>
              </a:rPr>
              <a:t>、</a:t>
            </a:r>
            <a:r>
              <a:rPr lang="en-US" altLang="zh-CN" sz="1600" dirty="0">
                <a:latin typeface="微软雅黑" panose="020B0503020204020204" pitchFamily="34" charset="-122"/>
                <a:ea typeface="微软雅黑" panose="020B0503020204020204" pitchFamily="34" charset="-122"/>
              </a:rPr>
              <a:t>SoC</a:t>
            </a:r>
            <a:r>
              <a:rPr lang="zh-CN" altLang="en-US" sz="1600" dirty="0">
                <a:latin typeface="微软雅黑" panose="020B0503020204020204" pitchFamily="34" charset="-122"/>
                <a:ea typeface="微软雅黑" panose="020B0503020204020204" pitchFamily="34" charset="-122"/>
              </a:rPr>
              <a:t>（关注度分离） 是一条伟大的原则。上面种种模式，都是让前后端的职责更清晰，分工更合理高效。</a:t>
            </a:r>
            <a:endParaRPr lang="en-US" altLang="zh-CN" sz="1600" dirty="0">
              <a:latin typeface="微软雅黑" panose="020B0503020204020204" pitchFamily="34" charset="-122"/>
              <a:ea typeface="微软雅黑" panose="020B0503020204020204" pitchFamily="34" charset="-122"/>
            </a:endParaRPr>
          </a:p>
          <a:p>
            <a:pPr>
              <a:lnSpc>
                <a:spcPct val="150000"/>
              </a:lnSpc>
            </a:pPr>
            <a:endParaRPr lang="zh-CN" altLang="en-US" sz="1600" dirty="0">
              <a:latin typeface="微软雅黑" panose="020B0503020204020204" pitchFamily="34" charset="-122"/>
              <a:ea typeface="微软雅黑" panose="020B0503020204020204" pitchFamily="34" charset="-122"/>
            </a:endParaRPr>
          </a:p>
          <a:p>
            <a:pPr>
              <a:lnSpc>
                <a:spcPct val="150000"/>
              </a:lnSpc>
            </a:pPr>
            <a:r>
              <a:rPr lang="en-US" altLang="zh-CN" sz="1600" dirty="0">
                <a:latin typeface="微软雅黑" panose="020B0503020204020204" pitchFamily="34" charset="-122"/>
                <a:ea typeface="微软雅黑" panose="020B0503020204020204" pitchFamily="34" charset="-122"/>
              </a:rPr>
              <a:t>4</a:t>
            </a:r>
            <a:r>
              <a:rPr lang="zh-CN" altLang="en-US" sz="1600" dirty="0">
                <a:latin typeface="微软雅黑" panose="020B0503020204020204" pitchFamily="34" charset="-122"/>
                <a:ea typeface="微软雅黑" panose="020B0503020204020204" pitchFamily="34" charset="-122"/>
              </a:rPr>
              <a:t>、还有个原则，让合适的人做合适的事。比如 </a:t>
            </a:r>
            <a:r>
              <a:rPr lang="en-US" altLang="zh-CN" sz="1600" dirty="0">
                <a:latin typeface="微软雅黑" panose="020B0503020204020204" pitchFamily="34" charset="-122"/>
                <a:ea typeface="微软雅黑" panose="020B0503020204020204" pitchFamily="34" charset="-122"/>
              </a:rPr>
              <a:t>Web Server </a:t>
            </a:r>
            <a:r>
              <a:rPr lang="zh-CN" altLang="en-US" sz="1600" dirty="0">
                <a:latin typeface="微软雅黑" panose="020B0503020204020204" pitchFamily="34" charset="-122"/>
                <a:ea typeface="微软雅黑" panose="020B0503020204020204" pitchFamily="34" charset="-122"/>
              </a:rPr>
              <a:t>层的 </a:t>
            </a:r>
            <a:r>
              <a:rPr lang="en-US" altLang="zh-CN" sz="1600" dirty="0">
                <a:latin typeface="微软雅黑" panose="020B0503020204020204" pitchFamily="34" charset="-122"/>
                <a:ea typeface="微软雅黑" panose="020B0503020204020204" pitchFamily="34" charset="-122"/>
              </a:rPr>
              <a:t>UI Layer </a:t>
            </a:r>
            <a:r>
              <a:rPr lang="zh-CN" altLang="en-US" sz="1600" dirty="0">
                <a:latin typeface="微软雅黑" panose="020B0503020204020204" pitchFamily="34" charset="-122"/>
                <a:ea typeface="微软雅黑" panose="020B0503020204020204" pitchFamily="34" charset="-122"/>
              </a:rPr>
              <a:t>开发，前端是更合适的人选。</a:t>
            </a:r>
            <a:endParaRPr lang="en-US" altLang="zh-CN" sz="1600" dirty="0">
              <a:latin typeface="微软雅黑" panose="020B0503020204020204" pitchFamily="34" charset="-122"/>
              <a:ea typeface="微软雅黑" panose="020B0503020204020204" pitchFamily="34" charset="-122"/>
            </a:endParaRPr>
          </a:p>
        </p:txBody>
      </p:sp>
      <p:sp>
        <p:nvSpPr>
          <p:cNvPr id="12" name="矩形 11"/>
          <p:cNvSpPr/>
          <p:nvPr/>
        </p:nvSpPr>
        <p:spPr>
          <a:xfrm>
            <a:off x="0" y="1073427"/>
            <a:ext cx="1690577"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735496" y="1073426"/>
            <a:ext cx="955081"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TextBox 16"/>
          <p:cNvSpPr txBox="1"/>
          <p:nvPr/>
        </p:nvSpPr>
        <p:spPr>
          <a:xfrm>
            <a:off x="735498" y="1051963"/>
            <a:ext cx="838122" cy="369332"/>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小结</a:t>
            </a:r>
          </a:p>
        </p:txBody>
      </p:sp>
    </p:spTree>
    <p:extLst>
      <p:ext uri="{BB962C8B-B14F-4D97-AF65-F5344CB8AC3E}">
        <p14:creationId xmlns:p14="http://schemas.microsoft.com/office/powerpoint/2010/main" val="36113033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1073427"/>
            <a:ext cx="23555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735497" y="1073426"/>
            <a:ext cx="1620078"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TextBox 4"/>
          <p:cNvSpPr txBox="1"/>
          <p:nvPr/>
        </p:nvSpPr>
        <p:spPr>
          <a:xfrm>
            <a:off x="1051891" y="1065798"/>
            <a:ext cx="1303683" cy="369332"/>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场景</a:t>
            </a:r>
          </a:p>
        </p:txBody>
      </p:sp>
      <p:sp>
        <p:nvSpPr>
          <p:cNvPr id="6" name="Rectangle 3"/>
          <p:cNvSpPr>
            <a:spLocks noChangeArrowheads="1"/>
          </p:cNvSpPr>
          <p:nvPr/>
        </p:nvSpPr>
        <p:spPr bwMode="auto">
          <a:xfrm>
            <a:off x="7111273" y="1965593"/>
            <a:ext cx="4680227" cy="3340051"/>
          </a:xfrm>
          <a:prstGeom prst="rect">
            <a:avLst/>
          </a:prstGeom>
          <a:solidFill>
            <a:schemeClr val="accent3">
              <a:alpha val="50000"/>
            </a:schemeClr>
          </a:solidFill>
          <a:ln>
            <a:noFill/>
          </a:ln>
          <a:extLst/>
        </p:spPr>
        <p:txBody>
          <a:bodyPr wrap="none"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1" hangingPunct="1"/>
            <a:endParaRPr lang="zh-CN" altLang="zh-CN" sz="1400"/>
          </a:p>
        </p:txBody>
      </p:sp>
      <p:sp>
        <p:nvSpPr>
          <p:cNvPr id="7" name="Rectangle 180"/>
          <p:cNvSpPr>
            <a:spLocks noChangeArrowheads="1"/>
          </p:cNvSpPr>
          <p:nvPr/>
        </p:nvSpPr>
        <p:spPr bwMode="auto">
          <a:xfrm>
            <a:off x="8215367" y="2497768"/>
            <a:ext cx="2771665" cy="2275688"/>
          </a:xfrm>
          <a:prstGeom prst="rect">
            <a:avLst/>
          </a:prstGeom>
          <a:noFill/>
          <a:ln>
            <a:noFill/>
          </a:ln>
          <a:extLst/>
        </p:spPr>
        <p:txBody>
          <a:bodyPr>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en-US" altLang="zh-CN" sz="1200" b="1" dirty="0">
                <a:solidFill>
                  <a:schemeClr val="bg1"/>
                </a:solidFill>
                <a:latin typeface="微软雅黑" pitchFamily="34" charset="-122"/>
                <a:ea typeface="微软雅黑" pitchFamily="34" charset="-122"/>
              </a:rPr>
              <a:t>PM</a:t>
            </a:r>
            <a:r>
              <a:rPr lang="zh-CN" altLang="en-US" sz="1200" b="1" dirty="0">
                <a:solidFill>
                  <a:schemeClr val="bg1"/>
                </a:solidFill>
                <a:latin typeface="微软雅黑" pitchFamily="34" charset="-122"/>
                <a:ea typeface="微软雅黑" pitchFamily="34" charset="-122"/>
              </a:rPr>
              <a:t>：“我要这个功能”</a:t>
            </a:r>
          </a:p>
          <a:p>
            <a:pPr>
              <a:lnSpc>
                <a:spcPct val="150000"/>
              </a:lnSpc>
            </a:pPr>
            <a:r>
              <a:rPr lang="zh-CN" altLang="en-US" sz="1200" b="1" dirty="0">
                <a:solidFill>
                  <a:schemeClr val="bg1"/>
                </a:solidFill>
                <a:latin typeface="微软雅黑" pitchFamily="34" charset="-122"/>
                <a:ea typeface="微软雅黑" pitchFamily="34" charset="-122"/>
              </a:rPr>
              <a:t>前端：“我要接口”</a:t>
            </a:r>
          </a:p>
          <a:p>
            <a:pPr>
              <a:lnSpc>
                <a:spcPct val="150000"/>
              </a:lnSpc>
            </a:pPr>
            <a:r>
              <a:rPr lang="zh-CN" altLang="en-US" sz="1200" b="1" dirty="0">
                <a:solidFill>
                  <a:schemeClr val="bg1"/>
                </a:solidFill>
                <a:latin typeface="微软雅黑" pitchFamily="34" charset="-122"/>
                <a:ea typeface="微软雅黑" pitchFamily="34" charset="-122"/>
              </a:rPr>
              <a:t>后端：“接口完成了”</a:t>
            </a:r>
          </a:p>
          <a:p>
            <a:pPr>
              <a:lnSpc>
                <a:spcPct val="150000"/>
              </a:lnSpc>
            </a:pPr>
            <a:r>
              <a:rPr lang="zh-CN" altLang="en-US" sz="1200" b="1" dirty="0">
                <a:solidFill>
                  <a:schemeClr val="bg1"/>
                </a:solidFill>
                <a:latin typeface="微软雅黑" pitchFamily="34" charset="-122"/>
                <a:ea typeface="微软雅黑" pitchFamily="34" charset="-122"/>
              </a:rPr>
              <a:t>前端：“我来对接一下，功能交付”</a:t>
            </a:r>
          </a:p>
          <a:p>
            <a:pPr>
              <a:lnSpc>
                <a:spcPct val="150000"/>
              </a:lnSpc>
            </a:pPr>
            <a:r>
              <a:rPr lang="en-US" altLang="zh-CN" sz="1200" b="1" dirty="0">
                <a:solidFill>
                  <a:schemeClr val="bg1"/>
                </a:solidFill>
                <a:latin typeface="微软雅黑" pitchFamily="34" charset="-122"/>
                <a:ea typeface="微软雅黑" pitchFamily="34" charset="-122"/>
              </a:rPr>
              <a:t>PM</a:t>
            </a:r>
            <a:r>
              <a:rPr lang="zh-CN" altLang="en-US" sz="1200" b="1" dirty="0">
                <a:solidFill>
                  <a:schemeClr val="bg1"/>
                </a:solidFill>
                <a:latin typeface="微软雅黑" pitchFamily="34" charset="-122"/>
                <a:ea typeface="微软雅黑" pitchFamily="34" charset="-122"/>
              </a:rPr>
              <a:t>：“春节要加这个活动”</a:t>
            </a:r>
          </a:p>
          <a:p>
            <a:pPr>
              <a:lnSpc>
                <a:spcPct val="150000"/>
              </a:lnSpc>
            </a:pPr>
            <a:r>
              <a:rPr lang="zh-CN" altLang="en-US" sz="1200" b="1" dirty="0">
                <a:solidFill>
                  <a:schemeClr val="bg1"/>
                </a:solidFill>
                <a:latin typeface="微软雅黑" pitchFamily="34" charset="-122"/>
                <a:ea typeface="微软雅黑" pitchFamily="34" charset="-122"/>
              </a:rPr>
              <a:t>前端：“需要增加接口”</a:t>
            </a:r>
          </a:p>
          <a:p>
            <a:pPr>
              <a:lnSpc>
                <a:spcPct val="150000"/>
              </a:lnSpc>
            </a:pPr>
            <a:r>
              <a:rPr lang="zh-CN" altLang="en-US" sz="1200" b="1" dirty="0">
                <a:solidFill>
                  <a:schemeClr val="bg1"/>
                </a:solidFill>
                <a:latin typeface="微软雅黑" pitchFamily="34" charset="-122"/>
                <a:ea typeface="微软雅黑" pitchFamily="34" charset="-122"/>
              </a:rPr>
              <a:t>后端：“接口完成了”</a:t>
            </a:r>
          </a:p>
          <a:p>
            <a:pPr>
              <a:lnSpc>
                <a:spcPct val="150000"/>
              </a:lnSpc>
            </a:pPr>
            <a:r>
              <a:rPr lang="zh-CN" altLang="en-US" sz="1200" b="1" dirty="0">
                <a:solidFill>
                  <a:schemeClr val="bg1"/>
                </a:solidFill>
                <a:latin typeface="微软雅黑" pitchFamily="34" charset="-122"/>
                <a:ea typeface="微软雅黑" pitchFamily="34" charset="-122"/>
              </a:rPr>
              <a:t>前端：“我来对接一下，功能交付”</a:t>
            </a:r>
            <a:endParaRPr lang="en-US" altLang="zh-CN" sz="1200" b="1" dirty="0">
              <a:solidFill>
                <a:schemeClr val="bg1"/>
              </a:solidFill>
              <a:latin typeface="微软雅黑" pitchFamily="34" charset="-122"/>
              <a:ea typeface="微软雅黑" pitchFamily="34" charset="-122"/>
            </a:endParaRPr>
          </a:p>
        </p:txBody>
      </p:sp>
      <p:grpSp>
        <p:nvGrpSpPr>
          <p:cNvPr id="8" name="Group 12"/>
          <p:cNvGrpSpPr>
            <a:grpSpLocks/>
          </p:cNvGrpSpPr>
          <p:nvPr/>
        </p:nvGrpSpPr>
        <p:grpSpPr bwMode="auto">
          <a:xfrm>
            <a:off x="6125293" y="1965580"/>
            <a:ext cx="1064250" cy="3340064"/>
            <a:chOff x="0" y="0"/>
            <a:chExt cx="1171575" cy="766762"/>
          </a:xfrm>
          <a:solidFill>
            <a:srgbClr val="0070C0"/>
          </a:solidFill>
        </p:grpSpPr>
        <p:sp>
          <p:nvSpPr>
            <p:cNvPr id="9" name="Rectangle 174"/>
            <p:cNvSpPr>
              <a:spLocks noChangeArrowheads="1"/>
            </p:cNvSpPr>
            <p:nvPr/>
          </p:nvSpPr>
          <p:spPr bwMode="auto">
            <a:xfrm>
              <a:off x="0" y="0"/>
              <a:ext cx="1171575" cy="766762"/>
            </a:xfrm>
            <a:prstGeom prst="rect">
              <a:avLst/>
            </a:prstGeom>
            <a:grpFill/>
            <a:ln w="9525">
              <a:noFill/>
              <a:miter lim="800000"/>
              <a:headEnd/>
              <a:tailEnd/>
            </a:ln>
          </p:spPr>
          <p:txBody>
            <a:bodyPr wrap="none"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zh-CN"/>
            </a:p>
          </p:txBody>
        </p:sp>
        <p:sp>
          <p:nvSpPr>
            <p:cNvPr id="10" name="Rectangle 177"/>
            <p:cNvSpPr>
              <a:spLocks noChangeArrowheads="1"/>
            </p:cNvSpPr>
            <p:nvPr/>
          </p:nvSpPr>
          <p:spPr bwMode="auto">
            <a:xfrm>
              <a:off x="181937" y="300040"/>
              <a:ext cx="868566" cy="193900"/>
            </a:xfrm>
            <a:prstGeom prst="rect">
              <a:avLst/>
            </a:prstGeom>
            <a:grpFill/>
            <a:ln w="9525">
              <a:noFill/>
              <a:miter lim="800000"/>
              <a:headEnd/>
              <a:tailEnd/>
            </a:ln>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defRPr/>
              </a:pPr>
              <a:r>
                <a:rPr lang="zh-CN" altLang="en-US" b="1" dirty="0">
                  <a:solidFill>
                    <a:srgbClr val="FFFFFF"/>
                  </a:solidFill>
                  <a:latin typeface="微软雅黑" pitchFamily="34" charset="-122"/>
                  <a:ea typeface="微软雅黑" pitchFamily="34" charset="-122"/>
                </a:rPr>
                <a:t>流程</a:t>
              </a:r>
              <a:r>
                <a:rPr lang="en-US" altLang="zh-CN" b="1" dirty="0">
                  <a:solidFill>
                    <a:srgbClr val="FFFFFF"/>
                  </a:solidFill>
                  <a:latin typeface="微软雅黑" pitchFamily="34" charset="-122"/>
                  <a:ea typeface="微软雅黑" pitchFamily="34" charset="-122"/>
                </a:rPr>
                <a:t>2</a:t>
              </a:r>
              <a:endParaRPr lang="en-US" b="1" dirty="0">
                <a:solidFill>
                  <a:srgbClr val="FFFFFF"/>
                </a:solidFill>
                <a:latin typeface="微软雅黑" pitchFamily="34" charset="-122"/>
                <a:ea typeface="微软雅黑" pitchFamily="34" charset="-122"/>
              </a:endParaRPr>
            </a:p>
          </p:txBody>
        </p:sp>
      </p:grpSp>
      <p:sp>
        <p:nvSpPr>
          <p:cNvPr id="11" name="Rectangle 3"/>
          <p:cNvSpPr>
            <a:spLocks noChangeArrowheads="1"/>
          </p:cNvSpPr>
          <p:nvPr/>
        </p:nvSpPr>
        <p:spPr bwMode="auto">
          <a:xfrm>
            <a:off x="478458" y="1965594"/>
            <a:ext cx="4231761" cy="3340051"/>
          </a:xfrm>
          <a:prstGeom prst="rect">
            <a:avLst/>
          </a:prstGeom>
          <a:solidFill>
            <a:schemeClr val="accent3">
              <a:alpha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1" hangingPunct="1"/>
            <a:endParaRPr lang="zh-CN" altLang="zh-CN"/>
          </a:p>
        </p:txBody>
      </p:sp>
      <p:sp>
        <p:nvSpPr>
          <p:cNvPr id="12" name="Rectangle 180"/>
          <p:cNvSpPr>
            <a:spLocks noChangeArrowheads="1"/>
          </p:cNvSpPr>
          <p:nvPr/>
        </p:nvSpPr>
        <p:spPr bwMode="auto">
          <a:xfrm>
            <a:off x="1489927" y="2003051"/>
            <a:ext cx="2847675" cy="3383683"/>
          </a:xfrm>
          <a:prstGeom prst="rect">
            <a:avLst/>
          </a:prstGeom>
          <a:noFill/>
          <a:ln>
            <a:noFill/>
          </a:ln>
          <a:ex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en-US" altLang="zh-CN" sz="1200" b="1" dirty="0">
                <a:solidFill>
                  <a:schemeClr val="bg1"/>
                </a:solidFill>
                <a:latin typeface="微软雅黑" pitchFamily="34" charset="-122"/>
                <a:ea typeface="微软雅黑" pitchFamily="34" charset="-122"/>
              </a:rPr>
              <a:t>PM</a:t>
            </a:r>
            <a:r>
              <a:rPr lang="zh-CN" altLang="en-US" sz="1200" b="1" dirty="0">
                <a:solidFill>
                  <a:schemeClr val="bg1"/>
                </a:solidFill>
                <a:latin typeface="微软雅黑" pitchFamily="34" charset="-122"/>
                <a:ea typeface="微软雅黑" pitchFamily="34" charset="-122"/>
              </a:rPr>
              <a:t>：“我要这个功能”</a:t>
            </a:r>
          </a:p>
          <a:p>
            <a:pPr>
              <a:lnSpc>
                <a:spcPct val="150000"/>
              </a:lnSpc>
            </a:pPr>
            <a:r>
              <a:rPr lang="zh-CN" altLang="en-US" sz="1200" b="1" dirty="0">
                <a:solidFill>
                  <a:schemeClr val="bg1"/>
                </a:solidFill>
                <a:latin typeface="微软雅黑" pitchFamily="34" charset="-122"/>
                <a:ea typeface="微软雅黑" pitchFamily="34" charset="-122"/>
              </a:rPr>
              <a:t>后端：“这个先找前端做个模板”</a:t>
            </a:r>
          </a:p>
          <a:p>
            <a:pPr>
              <a:lnSpc>
                <a:spcPct val="150000"/>
              </a:lnSpc>
            </a:pPr>
            <a:r>
              <a:rPr lang="zh-CN" altLang="en-US" sz="1200" b="1" dirty="0">
                <a:solidFill>
                  <a:schemeClr val="bg1"/>
                </a:solidFill>
                <a:latin typeface="微软雅黑" pitchFamily="34" charset="-122"/>
                <a:ea typeface="微软雅黑" pitchFamily="34" charset="-122"/>
              </a:rPr>
              <a:t>前端：“模板做完了”</a:t>
            </a:r>
          </a:p>
          <a:p>
            <a:pPr>
              <a:lnSpc>
                <a:spcPct val="150000"/>
              </a:lnSpc>
            </a:pPr>
            <a:r>
              <a:rPr lang="zh-CN" altLang="en-US" sz="1200" b="1" dirty="0">
                <a:solidFill>
                  <a:schemeClr val="bg1"/>
                </a:solidFill>
                <a:latin typeface="微软雅黑" pitchFamily="34" charset="-122"/>
                <a:ea typeface="微软雅黑" pitchFamily="34" charset="-122"/>
              </a:rPr>
              <a:t>后端：“我来对接一下，这里样式不对”</a:t>
            </a:r>
          </a:p>
          <a:p>
            <a:pPr>
              <a:lnSpc>
                <a:spcPct val="150000"/>
              </a:lnSpc>
            </a:pPr>
            <a:r>
              <a:rPr lang="zh-CN" altLang="en-US" sz="1200" b="1" dirty="0">
                <a:solidFill>
                  <a:schemeClr val="bg1"/>
                </a:solidFill>
                <a:latin typeface="微软雅黑" pitchFamily="34" charset="-122"/>
                <a:ea typeface="微软雅黑" pitchFamily="34" charset="-122"/>
              </a:rPr>
              <a:t>前端：“我改完了”</a:t>
            </a:r>
          </a:p>
          <a:p>
            <a:pPr>
              <a:lnSpc>
                <a:spcPct val="150000"/>
              </a:lnSpc>
            </a:pPr>
            <a:r>
              <a:rPr lang="zh-CN" altLang="en-US" sz="1200" b="1" dirty="0">
                <a:solidFill>
                  <a:schemeClr val="bg1"/>
                </a:solidFill>
                <a:latin typeface="微软雅黑" pitchFamily="34" charset="-122"/>
                <a:ea typeface="微软雅黑" pitchFamily="34" charset="-122"/>
              </a:rPr>
              <a:t>后端：“功能交付”</a:t>
            </a:r>
          </a:p>
          <a:p>
            <a:pPr>
              <a:lnSpc>
                <a:spcPct val="150000"/>
              </a:lnSpc>
            </a:pPr>
            <a:r>
              <a:rPr lang="en-US" altLang="zh-CN" sz="1200" b="1" dirty="0">
                <a:solidFill>
                  <a:schemeClr val="bg1"/>
                </a:solidFill>
                <a:latin typeface="微软雅黑" pitchFamily="34" charset="-122"/>
                <a:ea typeface="微软雅黑" pitchFamily="34" charset="-122"/>
              </a:rPr>
              <a:t>PM</a:t>
            </a:r>
            <a:r>
              <a:rPr lang="zh-CN" altLang="en-US" sz="1200" b="1" dirty="0">
                <a:solidFill>
                  <a:schemeClr val="bg1"/>
                </a:solidFill>
                <a:latin typeface="微软雅黑" pitchFamily="34" charset="-122"/>
                <a:ea typeface="微软雅黑" pitchFamily="34" charset="-122"/>
              </a:rPr>
              <a:t>：“春节要加这个活动”</a:t>
            </a:r>
          </a:p>
          <a:p>
            <a:pPr>
              <a:lnSpc>
                <a:spcPct val="150000"/>
              </a:lnSpc>
            </a:pPr>
            <a:r>
              <a:rPr lang="zh-CN" altLang="en-US" sz="1200" b="1" dirty="0">
                <a:solidFill>
                  <a:schemeClr val="bg1"/>
                </a:solidFill>
                <a:latin typeface="微软雅黑" pitchFamily="34" charset="-122"/>
                <a:ea typeface="微软雅黑" pitchFamily="34" charset="-122"/>
              </a:rPr>
              <a:t>后端：“这个先找前端改个模板”</a:t>
            </a:r>
          </a:p>
          <a:p>
            <a:pPr>
              <a:lnSpc>
                <a:spcPct val="150000"/>
              </a:lnSpc>
            </a:pPr>
            <a:r>
              <a:rPr lang="zh-CN" altLang="en-US" sz="1200" b="1" dirty="0">
                <a:solidFill>
                  <a:schemeClr val="bg1"/>
                </a:solidFill>
                <a:latin typeface="微软雅黑" pitchFamily="34" charset="-122"/>
                <a:ea typeface="微软雅黑" pitchFamily="34" charset="-122"/>
              </a:rPr>
              <a:t>前端：“模板做完了”</a:t>
            </a:r>
          </a:p>
          <a:p>
            <a:pPr>
              <a:lnSpc>
                <a:spcPct val="150000"/>
              </a:lnSpc>
            </a:pPr>
            <a:r>
              <a:rPr lang="zh-CN" altLang="en-US" sz="1200" b="1" dirty="0">
                <a:solidFill>
                  <a:schemeClr val="bg1"/>
                </a:solidFill>
                <a:latin typeface="微软雅黑" pitchFamily="34" charset="-122"/>
                <a:ea typeface="微软雅黑" pitchFamily="34" charset="-122"/>
              </a:rPr>
              <a:t>后端：“我来对接一下，这里样式不对”</a:t>
            </a:r>
          </a:p>
          <a:p>
            <a:pPr>
              <a:lnSpc>
                <a:spcPct val="150000"/>
              </a:lnSpc>
            </a:pPr>
            <a:r>
              <a:rPr lang="zh-CN" altLang="en-US" sz="1200" b="1" dirty="0">
                <a:solidFill>
                  <a:schemeClr val="bg1"/>
                </a:solidFill>
                <a:latin typeface="微软雅黑" pitchFamily="34" charset="-122"/>
                <a:ea typeface="微软雅黑" pitchFamily="34" charset="-122"/>
              </a:rPr>
              <a:t>前端：“我改完了”</a:t>
            </a:r>
          </a:p>
          <a:p>
            <a:pPr>
              <a:lnSpc>
                <a:spcPct val="150000"/>
              </a:lnSpc>
            </a:pPr>
            <a:r>
              <a:rPr lang="zh-CN" altLang="en-US" sz="1200" b="1" dirty="0">
                <a:solidFill>
                  <a:schemeClr val="bg1"/>
                </a:solidFill>
                <a:latin typeface="微软雅黑" pitchFamily="34" charset="-122"/>
                <a:ea typeface="微软雅黑" pitchFamily="34" charset="-122"/>
              </a:rPr>
              <a:t>后端：“功能交付”</a:t>
            </a:r>
            <a:endParaRPr lang="en-US" altLang="zh-CN" sz="1200" b="1" dirty="0">
              <a:solidFill>
                <a:schemeClr val="bg1"/>
              </a:solidFill>
              <a:latin typeface="微软雅黑" pitchFamily="34" charset="-122"/>
              <a:ea typeface="微软雅黑" pitchFamily="34" charset="-122"/>
            </a:endParaRPr>
          </a:p>
        </p:txBody>
      </p:sp>
      <p:grpSp>
        <p:nvGrpSpPr>
          <p:cNvPr id="20" name="Group 12"/>
          <p:cNvGrpSpPr>
            <a:grpSpLocks/>
          </p:cNvGrpSpPr>
          <p:nvPr/>
        </p:nvGrpSpPr>
        <p:grpSpPr bwMode="auto">
          <a:xfrm>
            <a:off x="4711527" y="1965597"/>
            <a:ext cx="1064250" cy="3340047"/>
            <a:chOff x="0" y="0"/>
            <a:chExt cx="1171575" cy="766762"/>
          </a:xfrm>
          <a:solidFill>
            <a:schemeClr val="accent3"/>
          </a:solidFill>
        </p:grpSpPr>
        <p:sp>
          <p:nvSpPr>
            <p:cNvPr id="21" name="Rectangle 174"/>
            <p:cNvSpPr>
              <a:spLocks noChangeArrowheads="1"/>
            </p:cNvSpPr>
            <p:nvPr/>
          </p:nvSpPr>
          <p:spPr bwMode="auto">
            <a:xfrm>
              <a:off x="0" y="0"/>
              <a:ext cx="1171575" cy="766762"/>
            </a:xfrm>
            <a:prstGeom prst="rect">
              <a:avLst/>
            </a:prstGeom>
            <a:grpFill/>
            <a:ln w="9525">
              <a:noFill/>
              <a:miter lim="800000"/>
              <a:headEnd/>
              <a:tailEnd/>
            </a:ln>
          </p:spPr>
          <p:txBody>
            <a:bodyPr wrap="none"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zh-CN"/>
            </a:p>
          </p:txBody>
        </p:sp>
        <p:sp>
          <p:nvSpPr>
            <p:cNvPr id="22" name="Rectangle 177"/>
            <p:cNvSpPr>
              <a:spLocks noChangeArrowheads="1"/>
            </p:cNvSpPr>
            <p:nvPr/>
          </p:nvSpPr>
          <p:spPr bwMode="auto">
            <a:xfrm>
              <a:off x="166001" y="300635"/>
              <a:ext cx="868566" cy="193900"/>
            </a:xfrm>
            <a:prstGeom prst="rect">
              <a:avLst/>
            </a:prstGeom>
            <a:grpFill/>
            <a:ln w="9525">
              <a:noFill/>
              <a:miter lim="800000"/>
              <a:headEnd/>
              <a:tailEnd/>
            </a:ln>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defRPr/>
              </a:pPr>
              <a:r>
                <a:rPr lang="zh-CN" altLang="en-US" b="1" dirty="0">
                  <a:solidFill>
                    <a:srgbClr val="FFFFFF"/>
                  </a:solidFill>
                  <a:latin typeface="微软雅黑" pitchFamily="34" charset="-122"/>
                  <a:ea typeface="微软雅黑" pitchFamily="34" charset="-122"/>
                </a:rPr>
                <a:t>流程</a:t>
              </a:r>
              <a:r>
                <a:rPr lang="en-US" altLang="zh-CN" b="1" dirty="0">
                  <a:solidFill>
                    <a:srgbClr val="FFFFFF"/>
                  </a:solidFill>
                  <a:latin typeface="微软雅黑" pitchFamily="34" charset="-122"/>
                  <a:ea typeface="微软雅黑" pitchFamily="34" charset="-122"/>
                </a:rPr>
                <a:t>1</a:t>
              </a:r>
              <a:endParaRPr lang="en-US" b="1" dirty="0">
                <a:solidFill>
                  <a:srgbClr val="FFFFFF"/>
                </a:solidFill>
                <a:latin typeface="微软雅黑" pitchFamily="34" charset="-122"/>
                <a:ea typeface="微软雅黑" pitchFamily="34" charset="-122"/>
              </a:endParaRPr>
            </a:p>
          </p:txBody>
        </p:sp>
      </p:grpSp>
      <p:sp>
        <p:nvSpPr>
          <p:cNvPr id="26" name="TextBox 25"/>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开发模式的改变：前后端分离</a:t>
            </a:r>
          </a:p>
        </p:txBody>
      </p:sp>
    </p:spTree>
    <p:extLst>
      <p:ext uri="{BB962C8B-B14F-4D97-AF65-F5344CB8AC3E}">
        <p14:creationId xmlns:p14="http://schemas.microsoft.com/office/powerpoint/2010/main" val="27862146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开发模式的改变：前后端分离</a:t>
            </a:r>
          </a:p>
        </p:txBody>
      </p:sp>
      <p:sp>
        <p:nvSpPr>
          <p:cNvPr id="5" name="TextBox 4"/>
          <p:cNvSpPr txBox="1"/>
          <p:nvPr/>
        </p:nvSpPr>
        <p:spPr>
          <a:xfrm>
            <a:off x="131647" y="1643961"/>
            <a:ext cx="11011273" cy="4154984"/>
          </a:xfrm>
          <a:prstGeom prst="rect">
            <a:avLst/>
          </a:prstGeom>
          <a:noFill/>
        </p:spPr>
        <p:txBody>
          <a:bodyPr wrap="square" rtlCol="0">
            <a:spAutoFit/>
          </a:bodyPr>
          <a:lstStyle/>
          <a:p>
            <a:pPr>
              <a:lnSpc>
                <a:spcPct val="150000"/>
              </a:lnSpc>
            </a:pPr>
            <a:r>
              <a:rPr lang="zh-CN" altLang="en-US" sz="1600" dirty="0">
                <a:latin typeface="微软雅黑" panose="020B0503020204020204" pitchFamily="34" charset="-122"/>
                <a:ea typeface="微软雅黑" panose="020B0503020204020204" pitchFamily="34" charset="-122"/>
              </a:rPr>
              <a:t>前后端分离的简单例子就是</a:t>
            </a:r>
            <a:r>
              <a:rPr lang="en-US" altLang="zh-CN" sz="1600" dirty="0">
                <a:latin typeface="微软雅黑" panose="020B0503020204020204" pitchFamily="34" charset="-122"/>
                <a:ea typeface="微软雅黑" panose="020B0503020204020204" pitchFamily="34" charset="-122"/>
              </a:rPr>
              <a:t>SPA(Single-page application)</a:t>
            </a:r>
            <a:r>
              <a:rPr lang="zh-CN" altLang="en-US" sz="1600" dirty="0">
                <a:latin typeface="微软雅黑" panose="020B0503020204020204" pitchFamily="34" charset="-122"/>
                <a:ea typeface="微软雅黑" panose="020B0503020204020204" pitchFamily="34" charset="-122"/>
              </a:rPr>
              <a:t>，所有用到的展现数据都是后端通过异步接口</a:t>
            </a:r>
            <a:r>
              <a:rPr lang="en-US" altLang="zh-CN" sz="1600" dirty="0">
                <a:latin typeface="微软雅黑" panose="020B0503020204020204" pitchFamily="34" charset="-122"/>
                <a:ea typeface="微软雅黑" panose="020B0503020204020204" pitchFamily="34" charset="-122"/>
              </a:rPr>
              <a:t>(AJAX/JSONP)</a:t>
            </a:r>
            <a:r>
              <a:rPr lang="zh-CN" altLang="en-US" sz="1600" dirty="0">
                <a:latin typeface="微软雅黑" panose="020B0503020204020204" pitchFamily="34" charset="-122"/>
                <a:ea typeface="微软雅黑" panose="020B0503020204020204" pitchFamily="34" charset="-122"/>
              </a:rPr>
              <a:t>的方式提供的，前端只管展现。</a:t>
            </a:r>
          </a:p>
          <a:p>
            <a:pPr>
              <a:lnSpc>
                <a:spcPct val="150000"/>
              </a:lnSpc>
            </a:pPr>
            <a:r>
              <a:rPr lang="zh-CN" altLang="en-US" sz="1600" dirty="0">
                <a:latin typeface="微软雅黑" panose="020B0503020204020204" pitchFamily="34" charset="-122"/>
                <a:ea typeface="微软雅黑" panose="020B0503020204020204" pitchFamily="34" charset="-122"/>
              </a:rPr>
              <a:t>从某种意义上来说，</a:t>
            </a:r>
            <a:r>
              <a:rPr lang="en-US" altLang="zh-CN" sz="1600" dirty="0">
                <a:latin typeface="微软雅黑" panose="020B0503020204020204" pitchFamily="34" charset="-122"/>
                <a:ea typeface="微软雅黑" panose="020B0503020204020204" pitchFamily="34" charset="-122"/>
              </a:rPr>
              <a:t>SPA</a:t>
            </a:r>
            <a:r>
              <a:rPr lang="zh-CN" altLang="en-US" sz="1600" dirty="0">
                <a:latin typeface="微软雅黑" panose="020B0503020204020204" pitchFamily="34" charset="-122"/>
                <a:ea typeface="微软雅黑" panose="020B0503020204020204" pitchFamily="34" charset="-122"/>
              </a:rPr>
              <a:t>确实做到了前后端分离，但这种方式存在两个问题：</a:t>
            </a:r>
          </a:p>
          <a:p>
            <a:pPr marL="285750" indent="-285750">
              <a:lnSpc>
                <a:spcPct val="150000"/>
              </a:lnSpc>
              <a:buFont typeface="Wingdings" panose="05000000000000000000" pitchFamily="2" charset="2"/>
              <a:buChar char="Ø"/>
            </a:pPr>
            <a:r>
              <a:rPr lang="en-US" altLang="zh-CN" sz="1600" dirty="0">
                <a:latin typeface="微软雅黑" panose="020B0503020204020204" pitchFamily="34" charset="-122"/>
                <a:ea typeface="微软雅黑" panose="020B0503020204020204" pitchFamily="34" charset="-122"/>
              </a:rPr>
              <a:t>WEB</a:t>
            </a:r>
            <a:r>
              <a:rPr lang="zh-CN" altLang="en-US" sz="1600" dirty="0">
                <a:latin typeface="微软雅黑" panose="020B0503020204020204" pitchFamily="34" charset="-122"/>
                <a:ea typeface="微软雅黑" panose="020B0503020204020204" pitchFamily="34" charset="-122"/>
              </a:rPr>
              <a:t>服务中，</a:t>
            </a:r>
            <a:r>
              <a:rPr lang="en-US" altLang="zh-CN" sz="1600" dirty="0">
                <a:latin typeface="微软雅黑" panose="020B0503020204020204" pitchFamily="34" charset="-122"/>
                <a:ea typeface="微软雅黑" panose="020B0503020204020204" pitchFamily="34" charset="-122"/>
              </a:rPr>
              <a:t>SPA</a:t>
            </a:r>
            <a:r>
              <a:rPr lang="zh-CN" altLang="en-US" sz="1600" dirty="0">
                <a:latin typeface="微软雅黑" panose="020B0503020204020204" pitchFamily="34" charset="-122"/>
                <a:ea typeface="微软雅黑" panose="020B0503020204020204" pitchFamily="34" charset="-122"/>
              </a:rPr>
              <a:t>类占的比例很少。很多场景下还有同步</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同步</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异步混合的模式，</a:t>
            </a:r>
            <a:r>
              <a:rPr lang="en-US" altLang="zh-CN" sz="1600" dirty="0">
                <a:latin typeface="微软雅黑" panose="020B0503020204020204" pitchFamily="34" charset="-122"/>
                <a:ea typeface="微软雅黑" panose="020B0503020204020204" pitchFamily="34" charset="-122"/>
              </a:rPr>
              <a:t>SPA</a:t>
            </a:r>
            <a:r>
              <a:rPr lang="zh-CN" altLang="en-US" sz="1600" dirty="0">
                <a:latin typeface="微软雅黑" panose="020B0503020204020204" pitchFamily="34" charset="-122"/>
                <a:ea typeface="微软雅黑" panose="020B0503020204020204" pitchFamily="34" charset="-122"/>
              </a:rPr>
              <a:t>不能作为一种通用的解决方案。</a:t>
            </a:r>
          </a:p>
          <a:p>
            <a:pPr marL="285750" indent="-285750">
              <a:lnSpc>
                <a:spcPct val="150000"/>
              </a:lnSpc>
              <a:buFont typeface="Wingdings" panose="05000000000000000000" pitchFamily="2" charset="2"/>
              <a:buChar char="Ø"/>
            </a:pPr>
            <a:r>
              <a:rPr lang="zh-CN" altLang="en-US" sz="1600" dirty="0">
                <a:latin typeface="微软雅黑" panose="020B0503020204020204" pitchFamily="34" charset="-122"/>
                <a:ea typeface="微软雅黑" panose="020B0503020204020204" pitchFamily="34" charset="-122"/>
              </a:rPr>
              <a:t>现阶段的</a:t>
            </a:r>
            <a:r>
              <a:rPr lang="en-US" altLang="zh-CN" sz="1600" dirty="0">
                <a:latin typeface="微软雅黑" panose="020B0503020204020204" pitchFamily="34" charset="-122"/>
                <a:ea typeface="微软雅黑" panose="020B0503020204020204" pitchFamily="34" charset="-122"/>
              </a:rPr>
              <a:t>SPA</a:t>
            </a:r>
            <a:r>
              <a:rPr lang="zh-CN" altLang="en-US" sz="1600" dirty="0">
                <a:latin typeface="微软雅黑" panose="020B0503020204020204" pitchFamily="34" charset="-122"/>
                <a:ea typeface="微软雅黑" panose="020B0503020204020204" pitchFamily="34" charset="-122"/>
              </a:rPr>
              <a:t>开发模式，接口通常是按照展现逻辑来提供的，有时候为了提高效率，后端会帮我们处理一些展现逻辑，这就意味着后端还是涉足了</a:t>
            </a:r>
            <a:r>
              <a:rPr lang="en-US" altLang="zh-CN" sz="1600" dirty="0">
                <a:latin typeface="微软雅黑" panose="020B0503020204020204" pitchFamily="34" charset="-122"/>
                <a:ea typeface="微软雅黑" panose="020B0503020204020204" pitchFamily="34" charset="-122"/>
              </a:rPr>
              <a:t>View</a:t>
            </a:r>
            <a:r>
              <a:rPr lang="zh-CN" altLang="en-US" sz="1600" dirty="0">
                <a:latin typeface="微软雅黑" panose="020B0503020204020204" pitchFamily="34" charset="-122"/>
                <a:ea typeface="微软雅黑" panose="020B0503020204020204" pitchFamily="34" charset="-122"/>
              </a:rPr>
              <a:t>层的工作，不是真正的前后端分离。</a:t>
            </a:r>
            <a:endParaRPr lang="en-US" altLang="zh-CN" sz="1600" dirty="0">
              <a:latin typeface="微软雅黑" panose="020B0503020204020204" pitchFamily="34" charset="-122"/>
              <a:ea typeface="微软雅黑" panose="020B0503020204020204" pitchFamily="34" charset="-122"/>
            </a:endParaRPr>
          </a:p>
          <a:p>
            <a:pPr>
              <a:lnSpc>
                <a:spcPct val="150000"/>
              </a:lnSpc>
            </a:pPr>
            <a:endParaRPr lang="zh-CN" altLang="en-US" sz="1600" dirty="0">
              <a:latin typeface="微软雅黑" panose="020B0503020204020204" pitchFamily="34" charset="-122"/>
              <a:ea typeface="微软雅黑" panose="020B0503020204020204" pitchFamily="34" charset="-122"/>
            </a:endParaRPr>
          </a:p>
          <a:p>
            <a:pPr>
              <a:lnSpc>
                <a:spcPct val="150000"/>
              </a:lnSpc>
            </a:pPr>
            <a:r>
              <a:rPr lang="en-US" altLang="zh-CN" sz="1600" dirty="0">
                <a:latin typeface="微软雅黑" panose="020B0503020204020204" pitchFamily="34" charset="-122"/>
                <a:ea typeface="微软雅黑" panose="020B0503020204020204" pitchFamily="34" charset="-122"/>
              </a:rPr>
              <a:t>SPA</a:t>
            </a:r>
            <a:r>
              <a:rPr lang="zh-CN" altLang="en-US" sz="1600" dirty="0">
                <a:latin typeface="微软雅黑" panose="020B0503020204020204" pitchFamily="34" charset="-122"/>
                <a:ea typeface="微软雅黑" panose="020B0503020204020204" pitchFamily="34" charset="-122"/>
              </a:rPr>
              <a:t>式的前后端分离，是从物理层做区分（认为只要是客户端的就是前端，服务器端的就是后端），这种分法已经无法满足我们前后端分离的需求，我们认为从职责上划分才能满足目前我们的使用场景：</a:t>
            </a:r>
          </a:p>
          <a:p>
            <a:pPr marL="285750" indent="-285750">
              <a:lnSpc>
                <a:spcPct val="150000"/>
              </a:lnSpc>
              <a:buFont typeface="Wingdings" panose="05000000000000000000" pitchFamily="2" charset="2"/>
              <a:buChar char="Ø"/>
            </a:pPr>
            <a:r>
              <a:rPr lang="zh-CN" altLang="en-US" sz="1600" dirty="0">
                <a:latin typeface="微软雅黑" panose="020B0503020204020204" pitchFamily="34" charset="-122"/>
                <a:ea typeface="微软雅黑" panose="020B0503020204020204" pitchFamily="34" charset="-122"/>
              </a:rPr>
              <a:t>前端：负责</a:t>
            </a:r>
            <a:r>
              <a:rPr lang="en-US" altLang="zh-CN" sz="1600" dirty="0">
                <a:latin typeface="微软雅黑" panose="020B0503020204020204" pitchFamily="34" charset="-122"/>
                <a:ea typeface="微软雅黑" panose="020B0503020204020204" pitchFamily="34" charset="-122"/>
              </a:rPr>
              <a:t>View</a:t>
            </a:r>
            <a:r>
              <a:rPr lang="zh-CN" altLang="en-US" sz="1600" dirty="0">
                <a:latin typeface="微软雅黑" panose="020B0503020204020204" pitchFamily="34" charset="-122"/>
                <a:ea typeface="微软雅黑" panose="020B0503020204020204" pitchFamily="34" charset="-122"/>
              </a:rPr>
              <a:t>和</a:t>
            </a:r>
            <a:r>
              <a:rPr lang="en-US" altLang="zh-CN" sz="1600" dirty="0">
                <a:latin typeface="微软雅黑" panose="020B0503020204020204" pitchFamily="34" charset="-122"/>
                <a:ea typeface="微软雅黑" panose="020B0503020204020204" pitchFamily="34" charset="-122"/>
              </a:rPr>
              <a:t>Controller</a:t>
            </a:r>
            <a:r>
              <a:rPr lang="zh-CN" altLang="en-US" sz="1600" dirty="0">
                <a:latin typeface="微软雅黑" panose="020B0503020204020204" pitchFamily="34" charset="-122"/>
                <a:ea typeface="微软雅黑" panose="020B0503020204020204" pitchFamily="34" charset="-122"/>
              </a:rPr>
              <a:t>层。</a:t>
            </a:r>
          </a:p>
          <a:p>
            <a:pPr marL="285750" indent="-285750">
              <a:lnSpc>
                <a:spcPct val="150000"/>
              </a:lnSpc>
              <a:buFont typeface="Wingdings" panose="05000000000000000000" pitchFamily="2" charset="2"/>
              <a:buChar char="Ø"/>
            </a:pPr>
            <a:r>
              <a:rPr lang="zh-CN" altLang="en-US" sz="1600" dirty="0">
                <a:latin typeface="微软雅黑" panose="020B0503020204020204" pitchFamily="34" charset="-122"/>
                <a:ea typeface="微软雅黑" panose="020B0503020204020204" pitchFamily="34" charset="-122"/>
              </a:rPr>
              <a:t>后端：只负责</a:t>
            </a:r>
            <a:r>
              <a:rPr lang="en-US" altLang="zh-CN" sz="1600" dirty="0">
                <a:latin typeface="微软雅黑" panose="020B0503020204020204" pitchFamily="34" charset="-122"/>
                <a:ea typeface="微软雅黑" panose="020B0503020204020204" pitchFamily="34" charset="-122"/>
              </a:rPr>
              <a:t>Model</a:t>
            </a:r>
            <a:r>
              <a:rPr lang="zh-CN" altLang="en-US" sz="1600" dirty="0">
                <a:latin typeface="微软雅黑" panose="020B0503020204020204" pitchFamily="34" charset="-122"/>
                <a:ea typeface="微软雅黑" panose="020B0503020204020204" pitchFamily="34" charset="-122"/>
              </a:rPr>
              <a:t>层，业务处理</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数据等。</a:t>
            </a:r>
            <a:endParaRPr lang="en-US" altLang="zh-CN" sz="1600" dirty="0">
              <a:latin typeface="微软雅黑" panose="020B0503020204020204" pitchFamily="34" charset="-122"/>
              <a:ea typeface="微软雅黑" panose="020B0503020204020204" pitchFamily="34" charset="-122"/>
            </a:endParaRPr>
          </a:p>
        </p:txBody>
      </p:sp>
      <p:sp>
        <p:nvSpPr>
          <p:cNvPr id="12" name="矩形 11"/>
          <p:cNvSpPr/>
          <p:nvPr/>
        </p:nvSpPr>
        <p:spPr>
          <a:xfrm>
            <a:off x="0" y="1073427"/>
            <a:ext cx="1690577"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735496" y="1073426"/>
            <a:ext cx="2411741"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TextBox 16"/>
          <p:cNvSpPr txBox="1"/>
          <p:nvPr/>
        </p:nvSpPr>
        <p:spPr>
          <a:xfrm>
            <a:off x="735498" y="1051963"/>
            <a:ext cx="2092762" cy="369332"/>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什么是前后端分离</a:t>
            </a:r>
          </a:p>
        </p:txBody>
      </p:sp>
    </p:spTree>
    <p:extLst>
      <p:ext uri="{BB962C8B-B14F-4D97-AF65-F5344CB8AC3E}">
        <p14:creationId xmlns:p14="http://schemas.microsoft.com/office/powerpoint/2010/main" val="171150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开发模式的改变：前后端分离</a:t>
            </a:r>
          </a:p>
        </p:txBody>
      </p:sp>
      <p:sp>
        <p:nvSpPr>
          <p:cNvPr id="12" name="矩形 11"/>
          <p:cNvSpPr/>
          <p:nvPr/>
        </p:nvSpPr>
        <p:spPr>
          <a:xfrm>
            <a:off x="0" y="1073427"/>
            <a:ext cx="1690577"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735496" y="1073426"/>
            <a:ext cx="2411741"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TextBox 16"/>
          <p:cNvSpPr txBox="1"/>
          <p:nvPr/>
        </p:nvSpPr>
        <p:spPr>
          <a:xfrm>
            <a:off x="735497" y="1051963"/>
            <a:ext cx="2411739" cy="369332"/>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为什么做前后端分离</a:t>
            </a:r>
          </a:p>
        </p:txBody>
      </p:sp>
      <p:grpSp>
        <p:nvGrpSpPr>
          <p:cNvPr id="8" name="组合 7"/>
          <p:cNvGrpSpPr>
            <a:grpSpLocks/>
          </p:cNvGrpSpPr>
          <p:nvPr/>
        </p:nvGrpSpPr>
        <p:grpSpPr bwMode="auto">
          <a:xfrm>
            <a:off x="1277938" y="2102643"/>
            <a:ext cx="1728787" cy="1728788"/>
            <a:chOff x="1011953" y="1914525"/>
            <a:chExt cx="1728787" cy="1728787"/>
          </a:xfrm>
        </p:grpSpPr>
        <p:sp>
          <p:nvSpPr>
            <p:cNvPr id="9" name="椭圆 8"/>
            <p:cNvSpPr/>
            <p:nvPr/>
          </p:nvSpPr>
          <p:spPr>
            <a:xfrm>
              <a:off x="1011953" y="1914525"/>
              <a:ext cx="1728787" cy="172878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p>
          </p:txBody>
        </p:sp>
        <p:sp>
          <p:nvSpPr>
            <p:cNvPr id="10" name="Freeform 101"/>
            <p:cNvSpPr>
              <a:spLocks noEditPoints="1"/>
            </p:cNvSpPr>
            <p:nvPr/>
          </p:nvSpPr>
          <p:spPr bwMode="auto">
            <a:xfrm>
              <a:off x="1580991" y="2424188"/>
              <a:ext cx="590710" cy="709460"/>
            </a:xfrm>
            <a:custGeom>
              <a:avLst/>
              <a:gdLst>
                <a:gd name="T0" fmla="*/ 1491964171 w 164"/>
                <a:gd name="T1" fmla="*/ 1491493797 h 197"/>
                <a:gd name="T2" fmla="*/ 1401149712 w 164"/>
                <a:gd name="T3" fmla="*/ 1452585137 h 197"/>
                <a:gd name="T4" fmla="*/ 1284387236 w 164"/>
                <a:gd name="T5" fmla="*/ 1426644831 h 197"/>
                <a:gd name="T6" fmla="*/ 1258439219 w 164"/>
                <a:gd name="T7" fmla="*/ 1426644831 h 197"/>
                <a:gd name="T8" fmla="*/ 1206546786 w 164"/>
                <a:gd name="T9" fmla="*/ 1413676478 h 197"/>
                <a:gd name="T10" fmla="*/ 1206546786 w 164"/>
                <a:gd name="T11" fmla="*/ 1413676478 h 197"/>
                <a:gd name="T12" fmla="*/ 1128702734 w 164"/>
                <a:gd name="T13" fmla="*/ 1400708126 h 197"/>
                <a:gd name="T14" fmla="*/ 973021834 w 164"/>
                <a:gd name="T15" fmla="*/ 1400708126 h 197"/>
                <a:gd name="T16" fmla="*/ 947073817 w 164"/>
                <a:gd name="T17" fmla="*/ 1413676478 h 197"/>
                <a:gd name="T18" fmla="*/ 895177782 w 164"/>
                <a:gd name="T19" fmla="*/ 1413676478 h 197"/>
                <a:gd name="T20" fmla="*/ 830311341 w 164"/>
                <a:gd name="T21" fmla="*/ 1426644831 h 197"/>
                <a:gd name="T22" fmla="*/ 713548865 w 164"/>
                <a:gd name="T23" fmla="*/ 1452585137 h 197"/>
                <a:gd name="T24" fmla="*/ 609760398 w 164"/>
                <a:gd name="T25" fmla="*/ 1504462149 h 197"/>
                <a:gd name="T26" fmla="*/ 596786389 w 164"/>
                <a:gd name="T27" fmla="*/ 1504462149 h 197"/>
                <a:gd name="T28" fmla="*/ 0 w 164"/>
                <a:gd name="T29" fmla="*/ 2147483646 h 197"/>
                <a:gd name="T30" fmla="*/ 2114698577 w 164"/>
                <a:gd name="T31" fmla="*/ 2147483646 h 197"/>
                <a:gd name="T32" fmla="*/ 2127672586 w 164"/>
                <a:gd name="T33" fmla="*/ 2147483646 h 197"/>
                <a:gd name="T34" fmla="*/ 103788467 w 164"/>
                <a:gd name="T35" fmla="*/ 2147483646 h 197"/>
                <a:gd name="T36" fmla="*/ 661652830 w 164"/>
                <a:gd name="T37" fmla="*/ 1595247820 h 197"/>
                <a:gd name="T38" fmla="*/ 739496882 w 164"/>
                <a:gd name="T39" fmla="*/ 1556339161 h 197"/>
                <a:gd name="T40" fmla="*/ 791389315 w 164"/>
                <a:gd name="T41" fmla="*/ 1543370808 h 197"/>
                <a:gd name="T42" fmla="*/ 882207376 w 164"/>
                <a:gd name="T43" fmla="*/ 1517430502 h 197"/>
                <a:gd name="T44" fmla="*/ 908151791 w 164"/>
                <a:gd name="T45" fmla="*/ 1517430502 h 197"/>
                <a:gd name="T46" fmla="*/ 985995843 w 164"/>
                <a:gd name="T47" fmla="*/ 1504462149 h 197"/>
                <a:gd name="T48" fmla="*/ 1154650752 w 164"/>
                <a:gd name="T49" fmla="*/ 1504462149 h 197"/>
                <a:gd name="T50" fmla="*/ 1193572778 w 164"/>
                <a:gd name="T51" fmla="*/ 1517430502 h 197"/>
                <a:gd name="T52" fmla="*/ 1245465210 w 164"/>
                <a:gd name="T53" fmla="*/ 1517430502 h 197"/>
                <a:gd name="T54" fmla="*/ 1323309262 w 164"/>
                <a:gd name="T55" fmla="*/ 1543370808 h 197"/>
                <a:gd name="T56" fmla="*/ 1414123721 w 164"/>
                <a:gd name="T57" fmla="*/ 1569311115 h 197"/>
                <a:gd name="T58" fmla="*/ 1453045747 w 164"/>
                <a:gd name="T59" fmla="*/ 1595247820 h 197"/>
                <a:gd name="T60" fmla="*/ 103788467 w 164"/>
                <a:gd name="T61" fmla="*/ 2147483646 h 197"/>
                <a:gd name="T62" fmla="*/ 830311341 w 164"/>
                <a:gd name="T63" fmla="*/ 1283982149 h 197"/>
                <a:gd name="T64" fmla="*/ 856259358 w 164"/>
                <a:gd name="T65" fmla="*/ 1296950501 h 197"/>
                <a:gd name="T66" fmla="*/ 1063836293 w 164"/>
                <a:gd name="T67" fmla="*/ 1322890808 h 197"/>
                <a:gd name="T68" fmla="*/ 1154650752 w 164"/>
                <a:gd name="T69" fmla="*/ 1309918854 h 197"/>
                <a:gd name="T70" fmla="*/ 1193572778 w 164"/>
                <a:gd name="T71" fmla="*/ 1309918854 h 197"/>
                <a:gd name="T72" fmla="*/ 1232494804 w 164"/>
                <a:gd name="T73" fmla="*/ 1296950501 h 197"/>
                <a:gd name="T74" fmla="*/ 1271413228 w 164"/>
                <a:gd name="T75" fmla="*/ 1283982149 h 197"/>
                <a:gd name="T76" fmla="*/ 1323309262 w 164"/>
                <a:gd name="T77" fmla="*/ 1271010195 h 197"/>
                <a:gd name="T78" fmla="*/ 1336283271 w 164"/>
                <a:gd name="T79" fmla="*/ 1258041842 h 197"/>
                <a:gd name="T80" fmla="*/ 1388175704 w 164"/>
                <a:gd name="T81" fmla="*/ 1232101536 h 197"/>
                <a:gd name="T82" fmla="*/ 1453045747 w 164"/>
                <a:gd name="T83" fmla="*/ 1193192876 h 197"/>
                <a:gd name="T84" fmla="*/ 1725489123 w 164"/>
                <a:gd name="T85" fmla="*/ 661443603 h 197"/>
                <a:gd name="T86" fmla="*/ 1063836293 w 164"/>
                <a:gd name="T87" fmla="*/ 0 h 197"/>
                <a:gd name="T88" fmla="*/ 402183463 w 164"/>
                <a:gd name="T89" fmla="*/ 622534944 h 197"/>
                <a:gd name="T90" fmla="*/ 804363324 w 164"/>
                <a:gd name="T91" fmla="*/ 1271010195 h 197"/>
                <a:gd name="T92" fmla="*/ 505971930 w 164"/>
                <a:gd name="T93" fmla="*/ 622534944 h 197"/>
                <a:gd name="T94" fmla="*/ 1621700656 w 164"/>
                <a:gd name="T95" fmla="*/ 661443603 h 197"/>
                <a:gd name="T96" fmla="*/ 1414123721 w 164"/>
                <a:gd name="T97" fmla="*/ 1089438853 h 197"/>
                <a:gd name="T98" fmla="*/ 1375201695 w 164"/>
                <a:gd name="T99" fmla="*/ 1128347512 h 197"/>
                <a:gd name="T100" fmla="*/ 1323309262 w 164"/>
                <a:gd name="T101" fmla="*/ 1154284217 h 197"/>
                <a:gd name="T102" fmla="*/ 1271413228 w 164"/>
                <a:gd name="T103" fmla="*/ 1180224524 h 197"/>
                <a:gd name="T104" fmla="*/ 1232494804 w 164"/>
                <a:gd name="T105" fmla="*/ 1193192876 h 197"/>
                <a:gd name="T106" fmla="*/ 1206546786 w 164"/>
                <a:gd name="T107" fmla="*/ 1193192876 h 197"/>
                <a:gd name="T108" fmla="*/ 1167624760 w 164"/>
                <a:gd name="T109" fmla="*/ 1206164830 h 197"/>
                <a:gd name="T110" fmla="*/ 1128702734 w 164"/>
                <a:gd name="T111" fmla="*/ 1219133183 h 197"/>
                <a:gd name="T112" fmla="*/ 1063836293 w 164"/>
                <a:gd name="T113" fmla="*/ 1219133183 h 197"/>
                <a:gd name="T114" fmla="*/ 1063836293 w 164"/>
                <a:gd name="T115" fmla="*/ 1219133183 h 197"/>
                <a:gd name="T116" fmla="*/ 882207376 w 164"/>
                <a:gd name="T117" fmla="*/ 1193192876 h 197"/>
                <a:gd name="T118" fmla="*/ 843285350 w 164"/>
                <a:gd name="T119" fmla="*/ 1180224524 h 197"/>
                <a:gd name="T120" fmla="*/ 505971930 w 164"/>
                <a:gd name="T121" fmla="*/ 635506898 h 197"/>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164" h="197">
                  <a:moveTo>
                    <a:pt x="116" y="116"/>
                  </a:moveTo>
                  <a:cubicBezTo>
                    <a:pt x="115" y="115"/>
                    <a:pt x="115" y="115"/>
                    <a:pt x="115" y="115"/>
                  </a:cubicBezTo>
                  <a:cubicBezTo>
                    <a:pt x="114" y="115"/>
                    <a:pt x="113" y="114"/>
                    <a:pt x="112" y="114"/>
                  </a:cubicBezTo>
                  <a:cubicBezTo>
                    <a:pt x="110" y="113"/>
                    <a:pt x="109" y="113"/>
                    <a:pt x="108" y="112"/>
                  </a:cubicBezTo>
                  <a:cubicBezTo>
                    <a:pt x="106" y="112"/>
                    <a:pt x="105" y="112"/>
                    <a:pt x="104" y="111"/>
                  </a:cubicBezTo>
                  <a:cubicBezTo>
                    <a:pt x="103" y="111"/>
                    <a:pt x="101" y="110"/>
                    <a:pt x="99" y="110"/>
                  </a:cubicBezTo>
                  <a:cubicBezTo>
                    <a:pt x="98" y="110"/>
                    <a:pt x="98" y="110"/>
                    <a:pt x="97" y="110"/>
                  </a:cubicBezTo>
                  <a:cubicBezTo>
                    <a:pt x="97" y="110"/>
                    <a:pt x="97" y="110"/>
                    <a:pt x="97" y="110"/>
                  </a:cubicBezTo>
                  <a:cubicBezTo>
                    <a:pt x="96" y="109"/>
                    <a:pt x="95" y="109"/>
                    <a:pt x="94" y="109"/>
                  </a:cubicBezTo>
                  <a:cubicBezTo>
                    <a:pt x="93" y="109"/>
                    <a:pt x="93" y="109"/>
                    <a:pt x="93" y="109"/>
                  </a:cubicBezTo>
                  <a:cubicBezTo>
                    <a:pt x="93" y="109"/>
                    <a:pt x="93" y="109"/>
                    <a:pt x="93" y="109"/>
                  </a:cubicBezTo>
                  <a:cubicBezTo>
                    <a:pt x="93" y="109"/>
                    <a:pt x="93" y="109"/>
                    <a:pt x="93" y="109"/>
                  </a:cubicBezTo>
                  <a:cubicBezTo>
                    <a:pt x="92" y="109"/>
                    <a:pt x="91" y="109"/>
                    <a:pt x="90" y="109"/>
                  </a:cubicBezTo>
                  <a:cubicBezTo>
                    <a:pt x="87" y="108"/>
                    <a:pt x="87" y="108"/>
                    <a:pt x="87" y="108"/>
                  </a:cubicBezTo>
                  <a:cubicBezTo>
                    <a:pt x="83" y="108"/>
                    <a:pt x="79" y="108"/>
                    <a:pt x="76" y="108"/>
                  </a:cubicBezTo>
                  <a:cubicBezTo>
                    <a:pt x="75" y="108"/>
                    <a:pt x="75" y="108"/>
                    <a:pt x="75" y="108"/>
                  </a:cubicBezTo>
                  <a:cubicBezTo>
                    <a:pt x="74" y="108"/>
                    <a:pt x="74" y="108"/>
                    <a:pt x="74" y="108"/>
                  </a:cubicBezTo>
                  <a:cubicBezTo>
                    <a:pt x="73" y="109"/>
                    <a:pt x="73" y="109"/>
                    <a:pt x="73" y="109"/>
                  </a:cubicBezTo>
                  <a:cubicBezTo>
                    <a:pt x="72" y="109"/>
                    <a:pt x="70" y="109"/>
                    <a:pt x="69" y="109"/>
                  </a:cubicBezTo>
                  <a:cubicBezTo>
                    <a:pt x="69" y="109"/>
                    <a:pt x="69" y="109"/>
                    <a:pt x="69" y="109"/>
                  </a:cubicBezTo>
                  <a:cubicBezTo>
                    <a:pt x="68" y="109"/>
                    <a:pt x="67" y="109"/>
                    <a:pt x="67" y="109"/>
                  </a:cubicBezTo>
                  <a:cubicBezTo>
                    <a:pt x="66" y="110"/>
                    <a:pt x="65" y="110"/>
                    <a:pt x="64" y="110"/>
                  </a:cubicBezTo>
                  <a:cubicBezTo>
                    <a:pt x="62" y="110"/>
                    <a:pt x="61" y="111"/>
                    <a:pt x="59" y="111"/>
                  </a:cubicBezTo>
                  <a:cubicBezTo>
                    <a:pt x="58" y="112"/>
                    <a:pt x="56" y="112"/>
                    <a:pt x="55" y="112"/>
                  </a:cubicBezTo>
                  <a:cubicBezTo>
                    <a:pt x="54" y="113"/>
                    <a:pt x="54" y="113"/>
                    <a:pt x="54" y="113"/>
                  </a:cubicBezTo>
                  <a:cubicBezTo>
                    <a:pt x="52" y="114"/>
                    <a:pt x="49" y="115"/>
                    <a:pt x="47" y="116"/>
                  </a:cubicBezTo>
                  <a:cubicBezTo>
                    <a:pt x="46" y="116"/>
                    <a:pt x="46" y="116"/>
                    <a:pt x="46" y="116"/>
                  </a:cubicBezTo>
                  <a:cubicBezTo>
                    <a:pt x="46" y="116"/>
                    <a:pt x="46" y="116"/>
                    <a:pt x="46" y="116"/>
                  </a:cubicBezTo>
                  <a:cubicBezTo>
                    <a:pt x="18" y="130"/>
                    <a:pt x="0" y="159"/>
                    <a:pt x="0" y="190"/>
                  </a:cubicBezTo>
                  <a:cubicBezTo>
                    <a:pt x="0" y="191"/>
                    <a:pt x="0" y="191"/>
                    <a:pt x="0" y="192"/>
                  </a:cubicBezTo>
                  <a:cubicBezTo>
                    <a:pt x="0" y="197"/>
                    <a:pt x="0" y="197"/>
                    <a:pt x="0" y="197"/>
                  </a:cubicBezTo>
                  <a:cubicBezTo>
                    <a:pt x="163" y="197"/>
                    <a:pt x="163" y="197"/>
                    <a:pt x="163" y="197"/>
                  </a:cubicBezTo>
                  <a:cubicBezTo>
                    <a:pt x="163" y="192"/>
                    <a:pt x="163" y="192"/>
                    <a:pt x="163" y="192"/>
                  </a:cubicBezTo>
                  <a:cubicBezTo>
                    <a:pt x="163" y="191"/>
                    <a:pt x="164" y="191"/>
                    <a:pt x="164" y="190"/>
                  </a:cubicBezTo>
                  <a:cubicBezTo>
                    <a:pt x="164" y="158"/>
                    <a:pt x="145" y="129"/>
                    <a:pt x="116" y="116"/>
                  </a:cubicBezTo>
                  <a:close/>
                  <a:moveTo>
                    <a:pt x="8" y="189"/>
                  </a:moveTo>
                  <a:cubicBezTo>
                    <a:pt x="8" y="161"/>
                    <a:pt x="25" y="135"/>
                    <a:pt x="50" y="123"/>
                  </a:cubicBezTo>
                  <a:cubicBezTo>
                    <a:pt x="51" y="123"/>
                    <a:pt x="51" y="123"/>
                    <a:pt x="51" y="123"/>
                  </a:cubicBezTo>
                  <a:cubicBezTo>
                    <a:pt x="51" y="123"/>
                    <a:pt x="51" y="123"/>
                    <a:pt x="51" y="123"/>
                  </a:cubicBezTo>
                  <a:cubicBezTo>
                    <a:pt x="53" y="122"/>
                    <a:pt x="55" y="121"/>
                    <a:pt x="57" y="120"/>
                  </a:cubicBezTo>
                  <a:cubicBezTo>
                    <a:pt x="58" y="120"/>
                    <a:pt x="58" y="120"/>
                    <a:pt x="58" y="120"/>
                  </a:cubicBezTo>
                  <a:cubicBezTo>
                    <a:pt x="59" y="120"/>
                    <a:pt x="60" y="119"/>
                    <a:pt x="61" y="119"/>
                  </a:cubicBezTo>
                  <a:cubicBezTo>
                    <a:pt x="63" y="119"/>
                    <a:pt x="64" y="118"/>
                    <a:pt x="66" y="118"/>
                  </a:cubicBezTo>
                  <a:cubicBezTo>
                    <a:pt x="66" y="118"/>
                    <a:pt x="67" y="117"/>
                    <a:pt x="68" y="117"/>
                  </a:cubicBezTo>
                  <a:cubicBezTo>
                    <a:pt x="69" y="117"/>
                    <a:pt x="69" y="117"/>
                    <a:pt x="70" y="117"/>
                  </a:cubicBezTo>
                  <a:cubicBezTo>
                    <a:pt x="70" y="117"/>
                    <a:pt x="70" y="117"/>
                    <a:pt x="70" y="117"/>
                  </a:cubicBezTo>
                  <a:cubicBezTo>
                    <a:pt x="71" y="117"/>
                    <a:pt x="73" y="117"/>
                    <a:pt x="74" y="116"/>
                  </a:cubicBezTo>
                  <a:cubicBezTo>
                    <a:pt x="76" y="116"/>
                    <a:pt x="76" y="116"/>
                    <a:pt x="76" y="116"/>
                  </a:cubicBezTo>
                  <a:cubicBezTo>
                    <a:pt x="80" y="116"/>
                    <a:pt x="83" y="116"/>
                    <a:pt x="87" y="116"/>
                  </a:cubicBezTo>
                  <a:cubicBezTo>
                    <a:pt x="89" y="116"/>
                    <a:pt x="89" y="116"/>
                    <a:pt x="89" y="116"/>
                  </a:cubicBezTo>
                  <a:cubicBezTo>
                    <a:pt x="90" y="117"/>
                    <a:pt x="91" y="117"/>
                    <a:pt x="91" y="117"/>
                  </a:cubicBezTo>
                  <a:cubicBezTo>
                    <a:pt x="92" y="117"/>
                    <a:pt x="92" y="117"/>
                    <a:pt x="92" y="117"/>
                  </a:cubicBezTo>
                  <a:cubicBezTo>
                    <a:pt x="93" y="117"/>
                    <a:pt x="94" y="117"/>
                    <a:pt x="95" y="117"/>
                  </a:cubicBezTo>
                  <a:cubicBezTo>
                    <a:pt x="96" y="117"/>
                    <a:pt x="96" y="117"/>
                    <a:pt x="96" y="117"/>
                  </a:cubicBezTo>
                  <a:cubicBezTo>
                    <a:pt x="96" y="118"/>
                    <a:pt x="97" y="118"/>
                    <a:pt x="97" y="118"/>
                  </a:cubicBezTo>
                  <a:cubicBezTo>
                    <a:pt x="99" y="118"/>
                    <a:pt x="100" y="119"/>
                    <a:pt x="102" y="119"/>
                  </a:cubicBezTo>
                  <a:cubicBezTo>
                    <a:pt x="103" y="119"/>
                    <a:pt x="104" y="120"/>
                    <a:pt x="105" y="120"/>
                  </a:cubicBezTo>
                  <a:cubicBezTo>
                    <a:pt x="106" y="120"/>
                    <a:pt x="107" y="121"/>
                    <a:pt x="109" y="121"/>
                  </a:cubicBezTo>
                  <a:cubicBezTo>
                    <a:pt x="110" y="122"/>
                    <a:pt x="111" y="122"/>
                    <a:pt x="112" y="123"/>
                  </a:cubicBezTo>
                  <a:cubicBezTo>
                    <a:pt x="112" y="123"/>
                    <a:pt x="112" y="123"/>
                    <a:pt x="112" y="123"/>
                  </a:cubicBezTo>
                  <a:cubicBezTo>
                    <a:pt x="138" y="135"/>
                    <a:pt x="155" y="161"/>
                    <a:pt x="156" y="189"/>
                  </a:cubicBezTo>
                  <a:lnTo>
                    <a:pt x="8" y="189"/>
                  </a:lnTo>
                  <a:close/>
                  <a:moveTo>
                    <a:pt x="62" y="98"/>
                  </a:moveTo>
                  <a:cubicBezTo>
                    <a:pt x="62" y="98"/>
                    <a:pt x="63" y="98"/>
                    <a:pt x="64" y="99"/>
                  </a:cubicBezTo>
                  <a:cubicBezTo>
                    <a:pt x="65" y="99"/>
                    <a:pt x="65" y="99"/>
                    <a:pt x="65" y="99"/>
                  </a:cubicBezTo>
                  <a:cubicBezTo>
                    <a:pt x="65" y="99"/>
                    <a:pt x="66" y="100"/>
                    <a:pt x="66" y="100"/>
                  </a:cubicBezTo>
                  <a:cubicBezTo>
                    <a:pt x="71" y="101"/>
                    <a:pt x="76" y="102"/>
                    <a:pt x="81" y="102"/>
                  </a:cubicBezTo>
                  <a:cubicBezTo>
                    <a:pt x="82" y="102"/>
                    <a:pt x="82" y="102"/>
                    <a:pt x="82" y="102"/>
                  </a:cubicBezTo>
                  <a:cubicBezTo>
                    <a:pt x="83" y="102"/>
                    <a:pt x="85" y="102"/>
                    <a:pt x="87" y="102"/>
                  </a:cubicBezTo>
                  <a:cubicBezTo>
                    <a:pt x="87" y="102"/>
                    <a:pt x="88" y="102"/>
                    <a:pt x="89" y="101"/>
                  </a:cubicBezTo>
                  <a:cubicBezTo>
                    <a:pt x="90" y="101"/>
                    <a:pt x="90" y="101"/>
                    <a:pt x="90" y="101"/>
                  </a:cubicBezTo>
                  <a:cubicBezTo>
                    <a:pt x="91" y="101"/>
                    <a:pt x="91" y="101"/>
                    <a:pt x="92" y="101"/>
                  </a:cubicBezTo>
                  <a:cubicBezTo>
                    <a:pt x="92" y="101"/>
                    <a:pt x="93" y="101"/>
                    <a:pt x="93" y="101"/>
                  </a:cubicBezTo>
                  <a:cubicBezTo>
                    <a:pt x="95" y="100"/>
                    <a:pt x="95" y="100"/>
                    <a:pt x="95" y="100"/>
                  </a:cubicBezTo>
                  <a:cubicBezTo>
                    <a:pt x="96" y="100"/>
                    <a:pt x="96" y="100"/>
                    <a:pt x="97" y="100"/>
                  </a:cubicBezTo>
                  <a:cubicBezTo>
                    <a:pt x="97" y="100"/>
                    <a:pt x="98" y="99"/>
                    <a:pt x="98" y="99"/>
                  </a:cubicBezTo>
                  <a:cubicBezTo>
                    <a:pt x="99" y="99"/>
                    <a:pt x="99" y="99"/>
                    <a:pt x="99" y="99"/>
                  </a:cubicBezTo>
                  <a:cubicBezTo>
                    <a:pt x="100" y="99"/>
                    <a:pt x="101" y="98"/>
                    <a:pt x="102" y="98"/>
                  </a:cubicBezTo>
                  <a:cubicBezTo>
                    <a:pt x="102" y="98"/>
                    <a:pt x="102" y="98"/>
                    <a:pt x="102" y="98"/>
                  </a:cubicBezTo>
                  <a:cubicBezTo>
                    <a:pt x="103" y="97"/>
                    <a:pt x="103" y="97"/>
                    <a:pt x="103" y="97"/>
                  </a:cubicBezTo>
                  <a:cubicBezTo>
                    <a:pt x="104" y="97"/>
                    <a:pt x="105" y="96"/>
                    <a:pt x="106" y="96"/>
                  </a:cubicBezTo>
                  <a:cubicBezTo>
                    <a:pt x="107" y="95"/>
                    <a:pt x="107" y="95"/>
                    <a:pt x="107" y="95"/>
                  </a:cubicBezTo>
                  <a:cubicBezTo>
                    <a:pt x="108" y="95"/>
                    <a:pt x="109" y="94"/>
                    <a:pt x="110" y="93"/>
                  </a:cubicBezTo>
                  <a:cubicBezTo>
                    <a:pt x="111" y="93"/>
                    <a:pt x="112" y="92"/>
                    <a:pt x="112" y="92"/>
                  </a:cubicBezTo>
                  <a:cubicBezTo>
                    <a:pt x="114" y="90"/>
                    <a:pt x="114" y="90"/>
                    <a:pt x="114" y="90"/>
                  </a:cubicBezTo>
                  <a:cubicBezTo>
                    <a:pt x="126" y="80"/>
                    <a:pt x="133" y="66"/>
                    <a:pt x="133" y="51"/>
                  </a:cubicBezTo>
                  <a:cubicBezTo>
                    <a:pt x="133" y="51"/>
                    <a:pt x="133" y="51"/>
                    <a:pt x="133" y="51"/>
                  </a:cubicBezTo>
                  <a:cubicBezTo>
                    <a:pt x="133" y="23"/>
                    <a:pt x="110" y="0"/>
                    <a:pt x="82" y="0"/>
                  </a:cubicBezTo>
                  <a:cubicBezTo>
                    <a:pt x="55" y="0"/>
                    <a:pt x="32" y="21"/>
                    <a:pt x="31" y="48"/>
                  </a:cubicBezTo>
                  <a:cubicBezTo>
                    <a:pt x="31" y="48"/>
                    <a:pt x="31" y="48"/>
                    <a:pt x="31" y="48"/>
                  </a:cubicBezTo>
                  <a:cubicBezTo>
                    <a:pt x="31" y="49"/>
                    <a:pt x="31" y="50"/>
                    <a:pt x="31" y="51"/>
                  </a:cubicBezTo>
                  <a:cubicBezTo>
                    <a:pt x="31" y="71"/>
                    <a:pt x="43" y="90"/>
                    <a:pt x="62" y="98"/>
                  </a:cubicBezTo>
                  <a:close/>
                  <a:moveTo>
                    <a:pt x="39" y="49"/>
                  </a:moveTo>
                  <a:cubicBezTo>
                    <a:pt x="39" y="48"/>
                    <a:pt x="39" y="48"/>
                    <a:pt x="39" y="48"/>
                  </a:cubicBezTo>
                  <a:cubicBezTo>
                    <a:pt x="40" y="26"/>
                    <a:pt x="59" y="8"/>
                    <a:pt x="82" y="8"/>
                  </a:cubicBezTo>
                  <a:cubicBezTo>
                    <a:pt x="105" y="8"/>
                    <a:pt x="125" y="27"/>
                    <a:pt x="125" y="51"/>
                  </a:cubicBezTo>
                  <a:cubicBezTo>
                    <a:pt x="125" y="51"/>
                    <a:pt x="125" y="51"/>
                    <a:pt x="125" y="51"/>
                  </a:cubicBezTo>
                  <a:cubicBezTo>
                    <a:pt x="125" y="64"/>
                    <a:pt x="119" y="76"/>
                    <a:pt x="109" y="84"/>
                  </a:cubicBezTo>
                  <a:cubicBezTo>
                    <a:pt x="107" y="86"/>
                    <a:pt x="107" y="86"/>
                    <a:pt x="107" y="86"/>
                  </a:cubicBezTo>
                  <a:cubicBezTo>
                    <a:pt x="107" y="86"/>
                    <a:pt x="106" y="86"/>
                    <a:pt x="106" y="87"/>
                  </a:cubicBezTo>
                  <a:cubicBezTo>
                    <a:pt x="105" y="87"/>
                    <a:pt x="104" y="88"/>
                    <a:pt x="103" y="88"/>
                  </a:cubicBezTo>
                  <a:cubicBezTo>
                    <a:pt x="102" y="89"/>
                    <a:pt x="102" y="89"/>
                    <a:pt x="102" y="89"/>
                  </a:cubicBezTo>
                  <a:cubicBezTo>
                    <a:pt x="101" y="89"/>
                    <a:pt x="100" y="90"/>
                    <a:pt x="99" y="90"/>
                  </a:cubicBezTo>
                  <a:cubicBezTo>
                    <a:pt x="98" y="91"/>
                    <a:pt x="98" y="91"/>
                    <a:pt x="98" y="91"/>
                  </a:cubicBezTo>
                  <a:cubicBezTo>
                    <a:pt x="98" y="91"/>
                    <a:pt x="97" y="91"/>
                    <a:pt x="97" y="91"/>
                  </a:cubicBezTo>
                  <a:cubicBezTo>
                    <a:pt x="95" y="92"/>
                    <a:pt x="95" y="92"/>
                    <a:pt x="95" y="92"/>
                  </a:cubicBezTo>
                  <a:cubicBezTo>
                    <a:pt x="95" y="92"/>
                    <a:pt x="95" y="92"/>
                    <a:pt x="94" y="92"/>
                  </a:cubicBezTo>
                  <a:cubicBezTo>
                    <a:pt x="94" y="92"/>
                    <a:pt x="93" y="92"/>
                    <a:pt x="93" y="92"/>
                  </a:cubicBezTo>
                  <a:cubicBezTo>
                    <a:pt x="91" y="93"/>
                    <a:pt x="91" y="93"/>
                    <a:pt x="91" y="93"/>
                  </a:cubicBezTo>
                  <a:cubicBezTo>
                    <a:pt x="91" y="93"/>
                    <a:pt x="91" y="93"/>
                    <a:pt x="90" y="93"/>
                  </a:cubicBezTo>
                  <a:cubicBezTo>
                    <a:pt x="90" y="93"/>
                    <a:pt x="89" y="93"/>
                    <a:pt x="89" y="93"/>
                  </a:cubicBezTo>
                  <a:cubicBezTo>
                    <a:pt x="87" y="94"/>
                    <a:pt x="87" y="94"/>
                    <a:pt x="87" y="94"/>
                  </a:cubicBezTo>
                  <a:cubicBezTo>
                    <a:pt x="87" y="94"/>
                    <a:pt x="87" y="94"/>
                    <a:pt x="86" y="94"/>
                  </a:cubicBezTo>
                  <a:cubicBezTo>
                    <a:pt x="85" y="94"/>
                    <a:pt x="83" y="94"/>
                    <a:pt x="82" y="94"/>
                  </a:cubicBezTo>
                  <a:cubicBezTo>
                    <a:pt x="82" y="94"/>
                    <a:pt x="82" y="94"/>
                    <a:pt x="82" y="94"/>
                  </a:cubicBezTo>
                  <a:cubicBezTo>
                    <a:pt x="82" y="94"/>
                    <a:pt x="82" y="94"/>
                    <a:pt x="82" y="94"/>
                  </a:cubicBezTo>
                  <a:cubicBezTo>
                    <a:pt x="77" y="94"/>
                    <a:pt x="73" y="93"/>
                    <a:pt x="69" y="92"/>
                  </a:cubicBezTo>
                  <a:cubicBezTo>
                    <a:pt x="69" y="92"/>
                    <a:pt x="68" y="92"/>
                    <a:pt x="68" y="92"/>
                  </a:cubicBezTo>
                  <a:cubicBezTo>
                    <a:pt x="66" y="91"/>
                    <a:pt x="66" y="91"/>
                    <a:pt x="66" y="91"/>
                  </a:cubicBezTo>
                  <a:cubicBezTo>
                    <a:pt x="66" y="91"/>
                    <a:pt x="65" y="91"/>
                    <a:pt x="65" y="91"/>
                  </a:cubicBezTo>
                  <a:cubicBezTo>
                    <a:pt x="49" y="84"/>
                    <a:pt x="39" y="68"/>
                    <a:pt x="39" y="51"/>
                  </a:cubicBezTo>
                  <a:cubicBezTo>
                    <a:pt x="39" y="50"/>
                    <a:pt x="39" y="50"/>
                    <a:pt x="39" y="49"/>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1pPr>
              <a:lvl2pPr marL="457200"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2pPr>
              <a:lvl3pPr marL="914400"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3pPr>
              <a:lvl4pPr marL="1371600"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4pPr>
              <a:lvl5pPr marL="1828800"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5pPr>
              <a:lvl6pPr marL="2286000" algn="l" defTabSz="914400" rtl="0" eaLnBrk="1" latinLnBrk="0" hangingPunct="1">
                <a:defRPr kern="1200">
                  <a:solidFill>
                    <a:schemeClr val="tx1"/>
                  </a:solidFill>
                  <a:latin typeface="Calibri" pitchFamily="34" charset="0"/>
                  <a:ea typeface="宋体" pitchFamily="2" charset="-122"/>
                  <a:cs typeface="+mn-cs"/>
                </a:defRPr>
              </a:lvl6pPr>
              <a:lvl7pPr marL="2743200" algn="l" defTabSz="914400" rtl="0" eaLnBrk="1" latinLnBrk="0" hangingPunct="1">
                <a:defRPr kern="1200">
                  <a:solidFill>
                    <a:schemeClr val="tx1"/>
                  </a:solidFill>
                  <a:latin typeface="Calibri" pitchFamily="34" charset="0"/>
                  <a:ea typeface="宋体" pitchFamily="2" charset="-122"/>
                  <a:cs typeface="+mn-cs"/>
                </a:defRPr>
              </a:lvl7pPr>
              <a:lvl8pPr marL="3200400" algn="l" defTabSz="914400" rtl="0" eaLnBrk="1" latinLnBrk="0" hangingPunct="1">
                <a:defRPr kern="1200">
                  <a:solidFill>
                    <a:schemeClr val="tx1"/>
                  </a:solidFill>
                  <a:latin typeface="Calibri" pitchFamily="34" charset="0"/>
                  <a:ea typeface="宋体" pitchFamily="2" charset="-122"/>
                  <a:cs typeface="+mn-cs"/>
                </a:defRPr>
              </a:lvl8pPr>
              <a:lvl9pPr marL="3657600" algn="l" defTabSz="914400" rtl="0" eaLnBrk="1" latinLnBrk="0" hangingPunct="1">
                <a:defRPr kern="1200">
                  <a:solidFill>
                    <a:schemeClr val="tx1"/>
                  </a:solidFill>
                  <a:latin typeface="Calibri" pitchFamily="34" charset="0"/>
                  <a:ea typeface="宋体" pitchFamily="2" charset="-122"/>
                  <a:cs typeface="+mn-cs"/>
                </a:defRPr>
              </a:lvl9pPr>
            </a:lstStyle>
            <a:p>
              <a:endParaRPr lang="zh-CN" altLang="en-US"/>
            </a:p>
          </p:txBody>
        </p:sp>
      </p:grpSp>
      <p:sp>
        <p:nvSpPr>
          <p:cNvPr id="11" name="椭圆 10"/>
          <p:cNvSpPr/>
          <p:nvPr/>
        </p:nvSpPr>
        <p:spPr bwMode="auto">
          <a:xfrm>
            <a:off x="6535738" y="2102643"/>
            <a:ext cx="1728787" cy="1728788"/>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p>
        </p:txBody>
      </p:sp>
      <p:sp>
        <p:nvSpPr>
          <p:cNvPr id="15" name="Freeform 139"/>
          <p:cNvSpPr>
            <a:spLocks noEditPoints="1"/>
          </p:cNvSpPr>
          <p:nvPr/>
        </p:nvSpPr>
        <p:spPr bwMode="auto">
          <a:xfrm>
            <a:off x="7000035" y="2681136"/>
            <a:ext cx="800192" cy="571800"/>
          </a:xfrm>
          <a:custGeom>
            <a:avLst/>
            <a:gdLst>
              <a:gd name="T0" fmla="*/ 2147483646 w 206"/>
              <a:gd name="T1" fmla="*/ 1724879433 h 147"/>
              <a:gd name="T2" fmla="*/ 2147483646 w 206"/>
              <a:gd name="T3" fmla="*/ 242089229 h 147"/>
              <a:gd name="T4" fmla="*/ 2147483646 w 206"/>
              <a:gd name="T5" fmla="*/ 0 h 147"/>
              <a:gd name="T6" fmla="*/ 482842068 w 206"/>
              <a:gd name="T7" fmla="*/ 0 h 147"/>
              <a:gd name="T8" fmla="*/ 241421034 w 206"/>
              <a:gd name="T9" fmla="*/ 242089229 h 147"/>
              <a:gd name="T10" fmla="*/ 241421034 w 206"/>
              <a:gd name="T11" fmla="*/ 1724879433 h 147"/>
              <a:gd name="T12" fmla="*/ 0 w 206"/>
              <a:gd name="T13" fmla="*/ 1724879433 h 147"/>
              <a:gd name="T14" fmla="*/ 0 w 206"/>
              <a:gd name="T15" fmla="*/ 1997227384 h 147"/>
              <a:gd name="T16" fmla="*/ 241421034 w 206"/>
              <a:gd name="T17" fmla="*/ 2147483646 h 147"/>
              <a:gd name="T18" fmla="*/ 2147483646 w 206"/>
              <a:gd name="T19" fmla="*/ 2147483646 h 147"/>
              <a:gd name="T20" fmla="*/ 2147483646 w 206"/>
              <a:gd name="T21" fmla="*/ 1997227384 h 147"/>
              <a:gd name="T22" fmla="*/ 2147483646 w 206"/>
              <a:gd name="T23" fmla="*/ 1724879433 h 147"/>
              <a:gd name="T24" fmla="*/ 2147483646 w 206"/>
              <a:gd name="T25" fmla="*/ 1724879433 h 147"/>
              <a:gd name="T26" fmla="*/ 362129609 w 206"/>
              <a:gd name="T27" fmla="*/ 242089229 h 147"/>
              <a:gd name="T28" fmla="*/ 482842068 w 206"/>
              <a:gd name="T29" fmla="*/ 121042669 h 147"/>
              <a:gd name="T30" fmla="*/ 2147483646 w 206"/>
              <a:gd name="T31" fmla="*/ 121042669 h 147"/>
              <a:gd name="T32" fmla="*/ 2147483646 w 206"/>
              <a:gd name="T33" fmla="*/ 242089229 h 147"/>
              <a:gd name="T34" fmla="*/ 2147483646 w 206"/>
              <a:gd name="T35" fmla="*/ 1724879433 h 147"/>
              <a:gd name="T36" fmla="*/ 362129609 w 206"/>
              <a:gd name="T37" fmla="*/ 1724879433 h 147"/>
              <a:gd name="T38" fmla="*/ 362129609 w 206"/>
              <a:gd name="T39" fmla="*/ 242089229 h 147"/>
              <a:gd name="T40" fmla="*/ 2147483646 w 206"/>
              <a:gd name="T41" fmla="*/ 1997227384 h 147"/>
              <a:gd name="T42" fmla="*/ 2147483646 w 206"/>
              <a:gd name="T43" fmla="*/ 2103142637 h 147"/>
              <a:gd name="T44" fmla="*/ 241421034 w 206"/>
              <a:gd name="T45" fmla="*/ 2103142637 h 147"/>
              <a:gd name="T46" fmla="*/ 120708575 w 206"/>
              <a:gd name="T47" fmla="*/ 1997227384 h 147"/>
              <a:gd name="T48" fmla="*/ 120708575 w 206"/>
              <a:gd name="T49" fmla="*/ 1845922102 h 147"/>
              <a:gd name="T50" fmla="*/ 241421034 w 206"/>
              <a:gd name="T51" fmla="*/ 1845922102 h 147"/>
              <a:gd name="T52" fmla="*/ 995858366 w 206"/>
              <a:gd name="T53" fmla="*/ 1845922102 h 147"/>
              <a:gd name="T54" fmla="*/ 1131657941 w 206"/>
              <a:gd name="T55" fmla="*/ 1936706049 h 147"/>
              <a:gd name="T56" fmla="*/ 1991716732 w 206"/>
              <a:gd name="T57" fmla="*/ 1936706049 h 147"/>
              <a:gd name="T58" fmla="*/ 2127516307 w 206"/>
              <a:gd name="T59" fmla="*/ 1845922102 h 147"/>
              <a:gd name="T60" fmla="*/ 2147483646 w 206"/>
              <a:gd name="T61" fmla="*/ 1845922102 h 147"/>
              <a:gd name="T62" fmla="*/ 2147483646 w 206"/>
              <a:gd name="T63" fmla="*/ 1845922102 h 147"/>
              <a:gd name="T64" fmla="*/ 2147483646 w 206"/>
              <a:gd name="T65" fmla="*/ 1997227384 h 147"/>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206" h="147">
                <a:moveTo>
                  <a:pt x="191" y="114"/>
                </a:moveTo>
                <a:cubicBezTo>
                  <a:pt x="191" y="16"/>
                  <a:pt x="191" y="16"/>
                  <a:pt x="191" y="16"/>
                </a:cubicBezTo>
                <a:cubicBezTo>
                  <a:pt x="191" y="8"/>
                  <a:pt x="184" y="0"/>
                  <a:pt x="175" y="0"/>
                </a:cubicBezTo>
                <a:cubicBezTo>
                  <a:pt x="32" y="0"/>
                  <a:pt x="32" y="0"/>
                  <a:pt x="32" y="0"/>
                </a:cubicBezTo>
                <a:cubicBezTo>
                  <a:pt x="23" y="0"/>
                  <a:pt x="16" y="8"/>
                  <a:pt x="16" y="16"/>
                </a:cubicBezTo>
                <a:cubicBezTo>
                  <a:pt x="16" y="114"/>
                  <a:pt x="16" y="114"/>
                  <a:pt x="16" y="114"/>
                </a:cubicBezTo>
                <a:cubicBezTo>
                  <a:pt x="0" y="114"/>
                  <a:pt x="0" y="114"/>
                  <a:pt x="0" y="114"/>
                </a:cubicBezTo>
                <a:cubicBezTo>
                  <a:pt x="0" y="132"/>
                  <a:pt x="0" y="132"/>
                  <a:pt x="0" y="132"/>
                </a:cubicBezTo>
                <a:cubicBezTo>
                  <a:pt x="0" y="140"/>
                  <a:pt x="7" y="147"/>
                  <a:pt x="16" y="147"/>
                </a:cubicBezTo>
                <a:cubicBezTo>
                  <a:pt x="191" y="147"/>
                  <a:pt x="191" y="147"/>
                  <a:pt x="191" y="147"/>
                </a:cubicBezTo>
                <a:cubicBezTo>
                  <a:pt x="199" y="147"/>
                  <a:pt x="206" y="140"/>
                  <a:pt x="206" y="132"/>
                </a:cubicBezTo>
                <a:cubicBezTo>
                  <a:pt x="206" y="114"/>
                  <a:pt x="206" y="114"/>
                  <a:pt x="206" y="114"/>
                </a:cubicBezTo>
                <a:lnTo>
                  <a:pt x="191" y="114"/>
                </a:lnTo>
                <a:close/>
                <a:moveTo>
                  <a:pt x="24" y="16"/>
                </a:moveTo>
                <a:cubicBezTo>
                  <a:pt x="24" y="12"/>
                  <a:pt x="27" y="8"/>
                  <a:pt x="32" y="8"/>
                </a:cubicBezTo>
                <a:cubicBezTo>
                  <a:pt x="175" y="8"/>
                  <a:pt x="175" y="8"/>
                  <a:pt x="175" y="8"/>
                </a:cubicBezTo>
                <a:cubicBezTo>
                  <a:pt x="179" y="8"/>
                  <a:pt x="183" y="12"/>
                  <a:pt x="183" y="16"/>
                </a:cubicBezTo>
                <a:cubicBezTo>
                  <a:pt x="183" y="114"/>
                  <a:pt x="183" y="114"/>
                  <a:pt x="183" y="114"/>
                </a:cubicBezTo>
                <a:cubicBezTo>
                  <a:pt x="24" y="114"/>
                  <a:pt x="24" y="114"/>
                  <a:pt x="24" y="114"/>
                </a:cubicBezTo>
                <a:lnTo>
                  <a:pt x="24" y="16"/>
                </a:lnTo>
                <a:close/>
                <a:moveTo>
                  <a:pt x="198" y="132"/>
                </a:moveTo>
                <a:cubicBezTo>
                  <a:pt x="198" y="136"/>
                  <a:pt x="195" y="139"/>
                  <a:pt x="191" y="139"/>
                </a:cubicBezTo>
                <a:cubicBezTo>
                  <a:pt x="16" y="139"/>
                  <a:pt x="16" y="139"/>
                  <a:pt x="16" y="139"/>
                </a:cubicBezTo>
                <a:cubicBezTo>
                  <a:pt x="11" y="139"/>
                  <a:pt x="8" y="136"/>
                  <a:pt x="8" y="132"/>
                </a:cubicBezTo>
                <a:cubicBezTo>
                  <a:pt x="8" y="122"/>
                  <a:pt x="8" y="122"/>
                  <a:pt x="8" y="122"/>
                </a:cubicBezTo>
                <a:cubicBezTo>
                  <a:pt x="16" y="122"/>
                  <a:pt x="16" y="122"/>
                  <a:pt x="16" y="122"/>
                </a:cubicBezTo>
                <a:cubicBezTo>
                  <a:pt x="66" y="122"/>
                  <a:pt x="66" y="122"/>
                  <a:pt x="66" y="122"/>
                </a:cubicBezTo>
                <a:cubicBezTo>
                  <a:pt x="67" y="126"/>
                  <a:pt x="71" y="128"/>
                  <a:pt x="75" y="128"/>
                </a:cubicBezTo>
                <a:cubicBezTo>
                  <a:pt x="132" y="128"/>
                  <a:pt x="132" y="128"/>
                  <a:pt x="132" y="128"/>
                </a:cubicBezTo>
                <a:cubicBezTo>
                  <a:pt x="136" y="128"/>
                  <a:pt x="140" y="126"/>
                  <a:pt x="141" y="122"/>
                </a:cubicBezTo>
                <a:cubicBezTo>
                  <a:pt x="191" y="122"/>
                  <a:pt x="191" y="122"/>
                  <a:pt x="191" y="122"/>
                </a:cubicBezTo>
                <a:cubicBezTo>
                  <a:pt x="198" y="122"/>
                  <a:pt x="198" y="122"/>
                  <a:pt x="198" y="122"/>
                </a:cubicBezTo>
                <a:lnTo>
                  <a:pt x="198" y="13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1pPr>
            <a:lvl2pPr marL="457200"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2pPr>
            <a:lvl3pPr marL="914400"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3pPr>
            <a:lvl4pPr marL="1371600"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4pPr>
            <a:lvl5pPr marL="1828800"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5pPr>
            <a:lvl6pPr marL="2286000" algn="l" defTabSz="914400" rtl="0" eaLnBrk="1" latinLnBrk="0" hangingPunct="1">
              <a:defRPr kern="1200">
                <a:solidFill>
                  <a:schemeClr val="tx1"/>
                </a:solidFill>
                <a:latin typeface="Calibri" pitchFamily="34" charset="0"/>
                <a:ea typeface="宋体" pitchFamily="2" charset="-122"/>
                <a:cs typeface="+mn-cs"/>
              </a:defRPr>
            </a:lvl6pPr>
            <a:lvl7pPr marL="2743200" algn="l" defTabSz="914400" rtl="0" eaLnBrk="1" latinLnBrk="0" hangingPunct="1">
              <a:defRPr kern="1200">
                <a:solidFill>
                  <a:schemeClr val="tx1"/>
                </a:solidFill>
                <a:latin typeface="Calibri" pitchFamily="34" charset="0"/>
                <a:ea typeface="宋体" pitchFamily="2" charset="-122"/>
                <a:cs typeface="+mn-cs"/>
              </a:defRPr>
            </a:lvl7pPr>
            <a:lvl8pPr marL="3200400" algn="l" defTabSz="914400" rtl="0" eaLnBrk="1" latinLnBrk="0" hangingPunct="1">
              <a:defRPr kern="1200">
                <a:solidFill>
                  <a:schemeClr val="tx1"/>
                </a:solidFill>
                <a:latin typeface="Calibri" pitchFamily="34" charset="0"/>
                <a:ea typeface="宋体" pitchFamily="2" charset="-122"/>
                <a:cs typeface="+mn-cs"/>
              </a:defRPr>
            </a:lvl8pPr>
            <a:lvl9pPr marL="3657600" algn="l" defTabSz="914400" rtl="0" eaLnBrk="1" latinLnBrk="0" hangingPunct="1">
              <a:defRPr kern="1200">
                <a:solidFill>
                  <a:schemeClr val="tx1"/>
                </a:solidFill>
                <a:latin typeface="Calibri" pitchFamily="34" charset="0"/>
                <a:ea typeface="宋体" pitchFamily="2" charset="-122"/>
                <a:cs typeface="+mn-cs"/>
              </a:defRPr>
            </a:lvl9pPr>
          </a:lstStyle>
          <a:p>
            <a:endParaRPr lang="zh-CN" altLang="en-US"/>
          </a:p>
        </p:txBody>
      </p:sp>
      <p:sp>
        <p:nvSpPr>
          <p:cNvPr id="16" name="椭圆 15"/>
          <p:cNvSpPr/>
          <p:nvPr/>
        </p:nvSpPr>
        <p:spPr bwMode="auto">
          <a:xfrm>
            <a:off x="9164638" y="2102643"/>
            <a:ext cx="1728787" cy="1728788"/>
          </a:xfrm>
          <a:prstGeom prst="ellipse">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p>
        </p:txBody>
      </p:sp>
      <p:sp>
        <p:nvSpPr>
          <p:cNvPr id="17" name="Freeform 21"/>
          <p:cNvSpPr>
            <a:spLocks noEditPoints="1"/>
          </p:cNvSpPr>
          <p:nvPr/>
        </p:nvSpPr>
        <p:spPr bwMode="auto">
          <a:xfrm>
            <a:off x="9659959" y="2606215"/>
            <a:ext cx="738144" cy="721642"/>
          </a:xfrm>
          <a:custGeom>
            <a:avLst/>
            <a:gdLst>
              <a:gd name="T0" fmla="*/ 2147483646 w 208"/>
              <a:gd name="T1" fmla="*/ 1251085496 h 203"/>
              <a:gd name="T2" fmla="*/ 1612000033 w 208"/>
              <a:gd name="T3" fmla="*/ 568675225 h 203"/>
              <a:gd name="T4" fmla="*/ 843783762 w 208"/>
              <a:gd name="T5" fmla="*/ 404389691 h 203"/>
              <a:gd name="T6" fmla="*/ 264468478 w 208"/>
              <a:gd name="T7" fmla="*/ 745594827 h 203"/>
              <a:gd name="T8" fmla="*/ 214093699 w 208"/>
              <a:gd name="T9" fmla="*/ 1251085496 h 203"/>
              <a:gd name="T10" fmla="*/ 0 w 208"/>
              <a:gd name="T11" fmla="*/ 1857670033 h 203"/>
              <a:gd name="T12" fmla="*/ 617095482 w 208"/>
              <a:gd name="T13" fmla="*/ 2147483646 h 203"/>
              <a:gd name="T14" fmla="*/ 906749575 w 208"/>
              <a:gd name="T15" fmla="*/ 2147483646 h 203"/>
              <a:gd name="T16" fmla="*/ 1460875695 w 208"/>
              <a:gd name="T17" fmla="*/ 2147483646 h 203"/>
              <a:gd name="T18" fmla="*/ 1763127919 w 208"/>
              <a:gd name="T19" fmla="*/ 2147483646 h 203"/>
              <a:gd name="T20" fmla="*/ 2147483646 w 208"/>
              <a:gd name="T21" fmla="*/ 1465917964 h 203"/>
              <a:gd name="T22" fmla="*/ 2147483646 w 208"/>
              <a:gd name="T23" fmla="*/ 1263723118 h 203"/>
              <a:gd name="T24" fmla="*/ 2147483646 w 208"/>
              <a:gd name="T25" fmla="*/ 1402729853 h 203"/>
              <a:gd name="T26" fmla="*/ 2147483646 w 208"/>
              <a:gd name="T27" fmla="*/ 1326907674 h 203"/>
              <a:gd name="T28" fmla="*/ 2147483646 w 208"/>
              <a:gd name="T29" fmla="*/ 1314270052 h 203"/>
              <a:gd name="T30" fmla="*/ 1498659441 w 208"/>
              <a:gd name="T31" fmla="*/ 568675225 h 203"/>
              <a:gd name="T32" fmla="*/ 1473470277 w 208"/>
              <a:gd name="T33" fmla="*/ 593950470 h 203"/>
              <a:gd name="T34" fmla="*/ 1448281113 w 208"/>
              <a:gd name="T35" fmla="*/ 631859782 h 203"/>
              <a:gd name="T36" fmla="*/ 1360126137 w 208"/>
              <a:gd name="T37" fmla="*/ 682410270 h 203"/>
              <a:gd name="T38" fmla="*/ 1309751358 w 208"/>
              <a:gd name="T39" fmla="*/ 695047893 h 203"/>
              <a:gd name="T40" fmla="*/ 1246781996 w 208"/>
              <a:gd name="T41" fmla="*/ 707685515 h 203"/>
              <a:gd name="T42" fmla="*/ 1171221602 w 208"/>
              <a:gd name="T43" fmla="*/ 695047893 h 203"/>
              <a:gd name="T44" fmla="*/ 1133437856 w 208"/>
              <a:gd name="T45" fmla="*/ 682410270 h 203"/>
              <a:gd name="T46" fmla="*/ 1007502682 w 208"/>
              <a:gd name="T47" fmla="*/ 581312848 h 203"/>
              <a:gd name="T48" fmla="*/ 944533321 w 208"/>
              <a:gd name="T49" fmla="*/ 404389691 h 203"/>
              <a:gd name="T50" fmla="*/ 1763127919 w 208"/>
              <a:gd name="T51" fmla="*/ 2147483646 h 203"/>
              <a:gd name="T52" fmla="*/ 1574219836 w 208"/>
              <a:gd name="T53" fmla="*/ 2147483646 h 203"/>
              <a:gd name="T54" fmla="*/ 1498659441 w 208"/>
              <a:gd name="T55" fmla="*/ 2147483646 h 203"/>
              <a:gd name="T56" fmla="*/ 919344157 w 208"/>
              <a:gd name="T57" fmla="*/ 2147483646 h 203"/>
              <a:gd name="T58" fmla="*/ 717845040 w 208"/>
              <a:gd name="T59" fmla="*/ 2147483646 h 203"/>
              <a:gd name="T60" fmla="*/ 692655876 w 208"/>
              <a:gd name="T61" fmla="*/ 2147483646 h 203"/>
              <a:gd name="T62" fmla="*/ 151124338 w 208"/>
              <a:gd name="T63" fmla="*/ 1920858144 h 203"/>
              <a:gd name="T64" fmla="*/ 151124338 w 208"/>
              <a:gd name="T65" fmla="*/ 1352182919 h 203"/>
              <a:gd name="T66" fmla="*/ 453376562 w 208"/>
              <a:gd name="T67" fmla="*/ 985702539 h 203"/>
              <a:gd name="T68" fmla="*/ 541531538 w 208"/>
              <a:gd name="T69" fmla="*/ 846692249 h 203"/>
              <a:gd name="T70" fmla="*/ 944533321 w 208"/>
              <a:gd name="T71" fmla="*/ 669772648 h 203"/>
              <a:gd name="T72" fmla="*/ 969718936 w 208"/>
              <a:gd name="T73" fmla="*/ 695047893 h 203"/>
              <a:gd name="T74" fmla="*/ 1020093715 w 208"/>
              <a:gd name="T75" fmla="*/ 732957204 h 203"/>
              <a:gd name="T76" fmla="*/ 881563960 w 208"/>
              <a:gd name="T77" fmla="*/ 897242738 h 203"/>
              <a:gd name="T78" fmla="*/ 1674969394 w 208"/>
              <a:gd name="T79" fmla="*/ 909880361 h 203"/>
              <a:gd name="T80" fmla="*/ 1473470277 w 208"/>
              <a:gd name="T81" fmla="*/ 732957204 h 203"/>
              <a:gd name="T82" fmla="*/ 1511250474 w 208"/>
              <a:gd name="T83" fmla="*/ 695047893 h 203"/>
              <a:gd name="T84" fmla="*/ 1549034220 w 208"/>
              <a:gd name="T85" fmla="*/ 657135026 h 203"/>
              <a:gd name="T86" fmla="*/ 2147483646 w 208"/>
              <a:gd name="T87" fmla="*/ 1352182919 h 203"/>
              <a:gd name="T88" fmla="*/ 2147483646 w 208"/>
              <a:gd name="T89" fmla="*/ 1314270052 h 203"/>
              <a:gd name="T90" fmla="*/ 2147483646 w 208"/>
              <a:gd name="T91" fmla="*/ 1352182919 h 203"/>
              <a:gd name="T92" fmla="*/ 528936956 w 208"/>
              <a:gd name="T93" fmla="*/ 1301632430 h 203"/>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208" h="203">
                <a:moveTo>
                  <a:pt x="207" y="104"/>
                </a:moveTo>
                <a:cubicBezTo>
                  <a:pt x="206" y="103"/>
                  <a:pt x="204" y="102"/>
                  <a:pt x="201" y="101"/>
                </a:cubicBezTo>
                <a:cubicBezTo>
                  <a:pt x="201" y="100"/>
                  <a:pt x="200" y="99"/>
                  <a:pt x="200" y="99"/>
                </a:cubicBezTo>
                <a:cubicBezTo>
                  <a:pt x="199" y="96"/>
                  <a:pt x="197" y="95"/>
                  <a:pt x="195" y="95"/>
                </a:cubicBezTo>
                <a:cubicBezTo>
                  <a:pt x="190" y="94"/>
                  <a:pt x="185" y="96"/>
                  <a:pt x="182" y="98"/>
                </a:cubicBezTo>
                <a:cubicBezTo>
                  <a:pt x="175" y="74"/>
                  <a:pt x="155" y="54"/>
                  <a:pt x="128" y="45"/>
                </a:cubicBezTo>
                <a:cubicBezTo>
                  <a:pt x="130" y="41"/>
                  <a:pt x="131" y="37"/>
                  <a:pt x="131" y="32"/>
                </a:cubicBezTo>
                <a:cubicBezTo>
                  <a:pt x="131" y="14"/>
                  <a:pt x="117" y="0"/>
                  <a:pt x="99" y="0"/>
                </a:cubicBezTo>
                <a:cubicBezTo>
                  <a:pt x="81" y="0"/>
                  <a:pt x="67" y="14"/>
                  <a:pt x="67" y="32"/>
                </a:cubicBezTo>
                <a:cubicBezTo>
                  <a:pt x="67" y="37"/>
                  <a:pt x="68" y="42"/>
                  <a:pt x="70" y="46"/>
                </a:cubicBezTo>
                <a:cubicBezTo>
                  <a:pt x="61" y="49"/>
                  <a:pt x="52" y="53"/>
                  <a:pt x="45" y="59"/>
                </a:cubicBezTo>
                <a:cubicBezTo>
                  <a:pt x="36" y="54"/>
                  <a:pt x="27" y="54"/>
                  <a:pt x="21" y="59"/>
                </a:cubicBezTo>
                <a:cubicBezTo>
                  <a:pt x="18" y="62"/>
                  <a:pt x="18" y="62"/>
                  <a:pt x="18" y="62"/>
                </a:cubicBezTo>
                <a:cubicBezTo>
                  <a:pt x="28" y="76"/>
                  <a:pt x="28" y="76"/>
                  <a:pt x="28" y="76"/>
                </a:cubicBezTo>
                <a:cubicBezTo>
                  <a:pt x="23" y="83"/>
                  <a:pt x="19" y="91"/>
                  <a:pt x="17" y="99"/>
                </a:cubicBezTo>
                <a:cubicBezTo>
                  <a:pt x="12" y="99"/>
                  <a:pt x="12" y="99"/>
                  <a:pt x="12" y="99"/>
                </a:cubicBezTo>
                <a:cubicBezTo>
                  <a:pt x="6" y="99"/>
                  <a:pt x="0" y="105"/>
                  <a:pt x="0" y="112"/>
                </a:cubicBezTo>
                <a:cubicBezTo>
                  <a:pt x="0" y="147"/>
                  <a:pt x="0" y="147"/>
                  <a:pt x="0" y="147"/>
                </a:cubicBezTo>
                <a:cubicBezTo>
                  <a:pt x="0" y="154"/>
                  <a:pt x="6" y="160"/>
                  <a:pt x="12" y="160"/>
                </a:cubicBezTo>
                <a:cubicBezTo>
                  <a:pt x="30" y="160"/>
                  <a:pt x="30" y="160"/>
                  <a:pt x="30" y="160"/>
                </a:cubicBezTo>
                <a:cubicBezTo>
                  <a:pt x="35" y="166"/>
                  <a:pt x="42" y="172"/>
                  <a:pt x="49" y="177"/>
                </a:cubicBezTo>
                <a:cubicBezTo>
                  <a:pt x="49" y="194"/>
                  <a:pt x="49" y="194"/>
                  <a:pt x="49" y="194"/>
                </a:cubicBezTo>
                <a:cubicBezTo>
                  <a:pt x="49" y="199"/>
                  <a:pt x="53" y="203"/>
                  <a:pt x="57" y="203"/>
                </a:cubicBezTo>
                <a:cubicBezTo>
                  <a:pt x="72" y="203"/>
                  <a:pt x="72" y="203"/>
                  <a:pt x="72" y="203"/>
                </a:cubicBezTo>
                <a:cubicBezTo>
                  <a:pt x="77" y="203"/>
                  <a:pt x="81" y="199"/>
                  <a:pt x="81" y="194"/>
                </a:cubicBezTo>
                <a:cubicBezTo>
                  <a:pt x="81" y="190"/>
                  <a:pt x="81" y="190"/>
                  <a:pt x="81" y="190"/>
                </a:cubicBezTo>
                <a:cubicBezTo>
                  <a:pt x="92" y="192"/>
                  <a:pt x="104" y="193"/>
                  <a:pt x="116" y="190"/>
                </a:cubicBezTo>
                <a:cubicBezTo>
                  <a:pt x="116" y="194"/>
                  <a:pt x="116" y="194"/>
                  <a:pt x="116" y="194"/>
                </a:cubicBezTo>
                <a:cubicBezTo>
                  <a:pt x="116" y="199"/>
                  <a:pt x="120" y="203"/>
                  <a:pt x="125" y="203"/>
                </a:cubicBezTo>
                <a:cubicBezTo>
                  <a:pt x="140" y="203"/>
                  <a:pt x="140" y="203"/>
                  <a:pt x="140" y="203"/>
                </a:cubicBezTo>
                <a:cubicBezTo>
                  <a:pt x="144" y="203"/>
                  <a:pt x="148" y="199"/>
                  <a:pt x="148" y="194"/>
                </a:cubicBezTo>
                <a:cubicBezTo>
                  <a:pt x="148" y="178"/>
                  <a:pt x="148" y="178"/>
                  <a:pt x="148" y="178"/>
                </a:cubicBezTo>
                <a:cubicBezTo>
                  <a:pt x="171" y="164"/>
                  <a:pt x="185" y="141"/>
                  <a:pt x="185" y="116"/>
                </a:cubicBezTo>
                <a:cubicBezTo>
                  <a:pt x="185" y="112"/>
                  <a:pt x="184" y="107"/>
                  <a:pt x="183" y="102"/>
                </a:cubicBezTo>
                <a:cubicBezTo>
                  <a:pt x="186" y="100"/>
                  <a:pt x="191" y="98"/>
                  <a:pt x="194" y="98"/>
                </a:cubicBezTo>
                <a:cubicBezTo>
                  <a:pt x="195" y="99"/>
                  <a:pt x="196" y="99"/>
                  <a:pt x="196" y="100"/>
                </a:cubicBezTo>
                <a:cubicBezTo>
                  <a:pt x="194" y="100"/>
                  <a:pt x="192" y="100"/>
                  <a:pt x="191" y="101"/>
                </a:cubicBezTo>
                <a:cubicBezTo>
                  <a:pt x="189" y="102"/>
                  <a:pt x="188" y="105"/>
                  <a:pt x="189" y="107"/>
                </a:cubicBezTo>
                <a:cubicBezTo>
                  <a:pt x="189" y="109"/>
                  <a:pt x="191" y="111"/>
                  <a:pt x="194" y="111"/>
                </a:cubicBezTo>
                <a:cubicBezTo>
                  <a:pt x="194" y="111"/>
                  <a:pt x="195" y="111"/>
                  <a:pt x="195" y="111"/>
                </a:cubicBezTo>
                <a:cubicBezTo>
                  <a:pt x="196" y="111"/>
                  <a:pt x="198" y="110"/>
                  <a:pt x="199" y="109"/>
                </a:cubicBezTo>
                <a:cubicBezTo>
                  <a:pt x="200" y="108"/>
                  <a:pt x="200" y="107"/>
                  <a:pt x="201" y="105"/>
                </a:cubicBezTo>
                <a:cubicBezTo>
                  <a:pt x="202" y="106"/>
                  <a:pt x="204" y="106"/>
                  <a:pt x="204" y="107"/>
                </a:cubicBezTo>
                <a:cubicBezTo>
                  <a:pt x="205" y="108"/>
                  <a:pt x="206" y="108"/>
                  <a:pt x="207" y="107"/>
                </a:cubicBezTo>
                <a:cubicBezTo>
                  <a:pt x="208" y="106"/>
                  <a:pt x="208" y="105"/>
                  <a:pt x="207" y="104"/>
                </a:cubicBezTo>
                <a:close/>
                <a:moveTo>
                  <a:pt x="99" y="8"/>
                </a:moveTo>
                <a:cubicBezTo>
                  <a:pt x="112" y="8"/>
                  <a:pt x="123" y="18"/>
                  <a:pt x="123" y="32"/>
                </a:cubicBezTo>
                <a:cubicBezTo>
                  <a:pt x="123" y="37"/>
                  <a:pt x="121" y="41"/>
                  <a:pt x="119" y="45"/>
                </a:cubicBezTo>
                <a:cubicBezTo>
                  <a:pt x="119" y="45"/>
                  <a:pt x="119" y="45"/>
                  <a:pt x="119" y="45"/>
                </a:cubicBezTo>
                <a:cubicBezTo>
                  <a:pt x="119" y="45"/>
                  <a:pt x="119" y="46"/>
                  <a:pt x="118" y="46"/>
                </a:cubicBezTo>
                <a:cubicBezTo>
                  <a:pt x="118" y="46"/>
                  <a:pt x="117" y="47"/>
                  <a:pt x="117" y="47"/>
                </a:cubicBezTo>
                <a:cubicBezTo>
                  <a:pt x="117" y="48"/>
                  <a:pt x="117" y="48"/>
                  <a:pt x="117" y="48"/>
                </a:cubicBezTo>
                <a:cubicBezTo>
                  <a:pt x="116" y="48"/>
                  <a:pt x="115" y="49"/>
                  <a:pt x="115" y="50"/>
                </a:cubicBezTo>
                <a:cubicBezTo>
                  <a:pt x="115" y="50"/>
                  <a:pt x="115" y="50"/>
                  <a:pt x="115" y="50"/>
                </a:cubicBezTo>
                <a:cubicBezTo>
                  <a:pt x="113" y="51"/>
                  <a:pt x="112" y="52"/>
                  <a:pt x="110" y="53"/>
                </a:cubicBezTo>
                <a:cubicBezTo>
                  <a:pt x="110" y="53"/>
                  <a:pt x="110" y="53"/>
                  <a:pt x="110" y="53"/>
                </a:cubicBezTo>
                <a:cubicBezTo>
                  <a:pt x="109" y="53"/>
                  <a:pt x="108" y="54"/>
                  <a:pt x="108" y="54"/>
                </a:cubicBezTo>
                <a:cubicBezTo>
                  <a:pt x="107" y="54"/>
                  <a:pt x="107" y="54"/>
                  <a:pt x="107" y="54"/>
                </a:cubicBezTo>
                <a:cubicBezTo>
                  <a:pt x="106" y="54"/>
                  <a:pt x="106" y="55"/>
                  <a:pt x="105" y="55"/>
                </a:cubicBezTo>
                <a:cubicBezTo>
                  <a:pt x="105" y="55"/>
                  <a:pt x="105" y="55"/>
                  <a:pt x="104" y="55"/>
                </a:cubicBezTo>
                <a:cubicBezTo>
                  <a:pt x="104" y="55"/>
                  <a:pt x="103" y="55"/>
                  <a:pt x="102" y="55"/>
                </a:cubicBezTo>
                <a:cubicBezTo>
                  <a:pt x="102" y="55"/>
                  <a:pt x="102" y="55"/>
                  <a:pt x="102" y="56"/>
                </a:cubicBezTo>
                <a:cubicBezTo>
                  <a:pt x="101" y="56"/>
                  <a:pt x="100" y="56"/>
                  <a:pt x="99" y="56"/>
                </a:cubicBezTo>
                <a:cubicBezTo>
                  <a:pt x="98" y="56"/>
                  <a:pt x="97" y="56"/>
                  <a:pt x="96" y="56"/>
                </a:cubicBezTo>
                <a:cubicBezTo>
                  <a:pt x="96" y="55"/>
                  <a:pt x="96" y="55"/>
                  <a:pt x="96" y="55"/>
                </a:cubicBezTo>
                <a:cubicBezTo>
                  <a:pt x="95" y="55"/>
                  <a:pt x="94" y="55"/>
                  <a:pt x="93" y="55"/>
                </a:cubicBezTo>
                <a:cubicBezTo>
                  <a:pt x="93" y="55"/>
                  <a:pt x="93" y="55"/>
                  <a:pt x="93" y="55"/>
                </a:cubicBezTo>
                <a:cubicBezTo>
                  <a:pt x="92" y="55"/>
                  <a:pt x="92" y="54"/>
                  <a:pt x="91" y="54"/>
                </a:cubicBezTo>
                <a:cubicBezTo>
                  <a:pt x="91" y="54"/>
                  <a:pt x="91" y="54"/>
                  <a:pt x="90" y="54"/>
                </a:cubicBezTo>
                <a:cubicBezTo>
                  <a:pt x="87" y="53"/>
                  <a:pt x="84" y="51"/>
                  <a:pt x="81" y="48"/>
                </a:cubicBezTo>
                <a:cubicBezTo>
                  <a:pt x="81" y="48"/>
                  <a:pt x="81" y="48"/>
                  <a:pt x="81" y="48"/>
                </a:cubicBezTo>
                <a:cubicBezTo>
                  <a:pt x="81" y="47"/>
                  <a:pt x="80" y="47"/>
                  <a:pt x="80" y="46"/>
                </a:cubicBezTo>
                <a:cubicBezTo>
                  <a:pt x="79" y="46"/>
                  <a:pt x="79" y="45"/>
                  <a:pt x="79" y="45"/>
                </a:cubicBezTo>
                <a:cubicBezTo>
                  <a:pt x="79" y="45"/>
                  <a:pt x="79" y="45"/>
                  <a:pt x="79" y="45"/>
                </a:cubicBezTo>
                <a:cubicBezTo>
                  <a:pt x="76" y="41"/>
                  <a:pt x="75" y="37"/>
                  <a:pt x="75" y="32"/>
                </a:cubicBezTo>
                <a:cubicBezTo>
                  <a:pt x="75" y="18"/>
                  <a:pt x="86" y="8"/>
                  <a:pt x="99" y="8"/>
                </a:cubicBezTo>
                <a:close/>
                <a:moveTo>
                  <a:pt x="142" y="173"/>
                </a:moveTo>
                <a:cubicBezTo>
                  <a:pt x="140" y="174"/>
                  <a:pt x="140" y="174"/>
                  <a:pt x="140" y="174"/>
                </a:cubicBezTo>
                <a:cubicBezTo>
                  <a:pt x="140" y="194"/>
                  <a:pt x="140" y="194"/>
                  <a:pt x="140" y="194"/>
                </a:cubicBezTo>
                <a:cubicBezTo>
                  <a:pt x="140" y="195"/>
                  <a:pt x="140" y="195"/>
                  <a:pt x="140" y="195"/>
                </a:cubicBezTo>
                <a:cubicBezTo>
                  <a:pt x="125" y="195"/>
                  <a:pt x="125" y="195"/>
                  <a:pt x="125" y="195"/>
                </a:cubicBezTo>
                <a:cubicBezTo>
                  <a:pt x="125" y="195"/>
                  <a:pt x="124" y="195"/>
                  <a:pt x="124" y="194"/>
                </a:cubicBezTo>
                <a:cubicBezTo>
                  <a:pt x="124" y="180"/>
                  <a:pt x="124" y="180"/>
                  <a:pt x="124" y="180"/>
                </a:cubicBezTo>
                <a:cubicBezTo>
                  <a:pt x="119" y="182"/>
                  <a:pt x="119" y="182"/>
                  <a:pt x="119" y="182"/>
                </a:cubicBezTo>
                <a:cubicBezTo>
                  <a:pt x="105" y="185"/>
                  <a:pt x="91" y="185"/>
                  <a:pt x="78" y="181"/>
                </a:cubicBezTo>
                <a:cubicBezTo>
                  <a:pt x="73" y="180"/>
                  <a:pt x="73" y="180"/>
                  <a:pt x="73" y="180"/>
                </a:cubicBezTo>
                <a:cubicBezTo>
                  <a:pt x="73" y="194"/>
                  <a:pt x="73" y="194"/>
                  <a:pt x="73" y="194"/>
                </a:cubicBezTo>
                <a:cubicBezTo>
                  <a:pt x="73" y="194"/>
                  <a:pt x="72" y="195"/>
                  <a:pt x="72" y="195"/>
                </a:cubicBezTo>
                <a:cubicBezTo>
                  <a:pt x="57" y="195"/>
                  <a:pt x="57" y="195"/>
                  <a:pt x="57" y="195"/>
                </a:cubicBezTo>
                <a:cubicBezTo>
                  <a:pt x="57" y="195"/>
                  <a:pt x="57" y="194"/>
                  <a:pt x="57" y="194"/>
                </a:cubicBezTo>
                <a:cubicBezTo>
                  <a:pt x="57" y="176"/>
                  <a:pt x="57" y="176"/>
                  <a:pt x="57" y="176"/>
                </a:cubicBezTo>
                <a:cubicBezTo>
                  <a:pt x="58" y="173"/>
                  <a:pt x="58" y="173"/>
                  <a:pt x="58" y="173"/>
                </a:cubicBezTo>
                <a:cubicBezTo>
                  <a:pt x="55" y="171"/>
                  <a:pt x="55" y="171"/>
                  <a:pt x="55" y="171"/>
                </a:cubicBezTo>
                <a:cubicBezTo>
                  <a:pt x="47" y="167"/>
                  <a:pt x="41" y="161"/>
                  <a:pt x="35" y="153"/>
                </a:cubicBezTo>
                <a:cubicBezTo>
                  <a:pt x="34" y="152"/>
                  <a:pt x="34" y="152"/>
                  <a:pt x="34" y="152"/>
                </a:cubicBezTo>
                <a:cubicBezTo>
                  <a:pt x="12" y="152"/>
                  <a:pt x="12" y="152"/>
                  <a:pt x="12" y="152"/>
                </a:cubicBezTo>
                <a:cubicBezTo>
                  <a:pt x="10" y="152"/>
                  <a:pt x="8" y="150"/>
                  <a:pt x="8" y="147"/>
                </a:cubicBezTo>
                <a:cubicBezTo>
                  <a:pt x="8" y="112"/>
                  <a:pt x="8" y="112"/>
                  <a:pt x="8" y="112"/>
                </a:cubicBezTo>
                <a:cubicBezTo>
                  <a:pt x="8" y="109"/>
                  <a:pt x="10" y="107"/>
                  <a:pt x="12" y="107"/>
                </a:cubicBezTo>
                <a:cubicBezTo>
                  <a:pt x="23" y="107"/>
                  <a:pt x="23" y="107"/>
                  <a:pt x="23" y="107"/>
                </a:cubicBezTo>
                <a:cubicBezTo>
                  <a:pt x="24" y="104"/>
                  <a:pt x="24" y="104"/>
                  <a:pt x="24" y="104"/>
                </a:cubicBezTo>
                <a:cubicBezTo>
                  <a:pt x="26" y="95"/>
                  <a:pt x="30" y="86"/>
                  <a:pt x="36" y="78"/>
                </a:cubicBezTo>
                <a:cubicBezTo>
                  <a:pt x="38" y="76"/>
                  <a:pt x="38" y="76"/>
                  <a:pt x="38" y="76"/>
                </a:cubicBezTo>
                <a:cubicBezTo>
                  <a:pt x="29" y="64"/>
                  <a:pt x="29" y="64"/>
                  <a:pt x="29" y="64"/>
                </a:cubicBezTo>
                <a:cubicBezTo>
                  <a:pt x="33" y="63"/>
                  <a:pt x="38" y="64"/>
                  <a:pt x="43" y="67"/>
                </a:cubicBezTo>
                <a:cubicBezTo>
                  <a:pt x="46" y="69"/>
                  <a:pt x="46" y="69"/>
                  <a:pt x="46" y="69"/>
                </a:cubicBezTo>
                <a:cubicBezTo>
                  <a:pt x="48" y="67"/>
                  <a:pt x="48" y="67"/>
                  <a:pt x="48" y="67"/>
                </a:cubicBezTo>
                <a:cubicBezTo>
                  <a:pt x="56" y="60"/>
                  <a:pt x="65" y="56"/>
                  <a:pt x="75" y="53"/>
                </a:cubicBezTo>
                <a:cubicBezTo>
                  <a:pt x="75" y="53"/>
                  <a:pt x="75" y="53"/>
                  <a:pt x="75" y="53"/>
                </a:cubicBezTo>
                <a:cubicBezTo>
                  <a:pt x="76" y="54"/>
                  <a:pt x="76" y="54"/>
                  <a:pt x="77" y="55"/>
                </a:cubicBezTo>
                <a:cubicBezTo>
                  <a:pt x="77" y="55"/>
                  <a:pt x="77" y="55"/>
                  <a:pt x="77" y="55"/>
                </a:cubicBezTo>
                <a:cubicBezTo>
                  <a:pt x="78" y="56"/>
                  <a:pt x="79" y="57"/>
                  <a:pt x="80" y="57"/>
                </a:cubicBezTo>
                <a:cubicBezTo>
                  <a:pt x="80" y="57"/>
                  <a:pt x="80" y="57"/>
                  <a:pt x="80" y="57"/>
                </a:cubicBezTo>
                <a:cubicBezTo>
                  <a:pt x="80" y="58"/>
                  <a:pt x="81" y="58"/>
                  <a:pt x="81" y="58"/>
                </a:cubicBezTo>
                <a:cubicBezTo>
                  <a:pt x="76" y="59"/>
                  <a:pt x="71" y="61"/>
                  <a:pt x="66" y="64"/>
                </a:cubicBezTo>
                <a:cubicBezTo>
                  <a:pt x="64" y="65"/>
                  <a:pt x="63" y="67"/>
                  <a:pt x="64" y="69"/>
                </a:cubicBezTo>
                <a:cubicBezTo>
                  <a:pt x="65" y="71"/>
                  <a:pt x="68" y="72"/>
                  <a:pt x="70" y="71"/>
                </a:cubicBezTo>
                <a:cubicBezTo>
                  <a:pt x="79" y="66"/>
                  <a:pt x="89" y="64"/>
                  <a:pt x="100" y="64"/>
                </a:cubicBezTo>
                <a:cubicBezTo>
                  <a:pt x="111" y="64"/>
                  <a:pt x="122" y="67"/>
                  <a:pt x="131" y="72"/>
                </a:cubicBezTo>
                <a:cubicBezTo>
                  <a:pt x="132" y="72"/>
                  <a:pt x="132" y="72"/>
                  <a:pt x="133" y="72"/>
                </a:cubicBezTo>
                <a:cubicBezTo>
                  <a:pt x="135" y="72"/>
                  <a:pt x="136" y="71"/>
                  <a:pt x="137" y="70"/>
                </a:cubicBezTo>
                <a:cubicBezTo>
                  <a:pt x="138" y="68"/>
                  <a:pt x="137" y="66"/>
                  <a:pt x="135" y="65"/>
                </a:cubicBezTo>
                <a:cubicBezTo>
                  <a:pt x="129" y="62"/>
                  <a:pt x="123" y="59"/>
                  <a:pt x="117" y="58"/>
                </a:cubicBezTo>
                <a:cubicBezTo>
                  <a:pt x="117" y="58"/>
                  <a:pt x="118" y="58"/>
                  <a:pt x="118" y="57"/>
                </a:cubicBezTo>
                <a:cubicBezTo>
                  <a:pt x="118" y="57"/>
                  <a:pt x="118" y="57"/>
                  <a:pt x="119" y="57"/>
                </a:cubicBezTo>
                <a:cubicBezTo>
                  <a:pt x="119" y="56"/>
                  <a:pt x="120" y="56"/>
                  <a:pt x="120" y="55"/>
                </a:cubicBezTo>
                <a:cubicBezTo>
                  <a:pt x="121" y="55"/>
                  <a:pt x="121" y="55"/>
                  <a:pt x="121" y="55"/>
                </a:cubicBezTo>
                <a:cubicBezTo>
                  <a:pt x="122" y="54"/>
                  <a:pt x="122" y="53"/>
                  <a:pt x="123" y="53"/>
                </a:cubicBezTo>
                <a:cubicBezTo>
                  <a:pt x="123" y="53"/>
                  <a:pt x="123" y="52"/>
                  <a:pt x="123" y="52"/>
                </a:cubicBezTo>
                <a:cubicBezTo>
                  <a:pt x="155" y="61"/>
                  <a:pt x="177" y="87"/>
                  <a:pt x="177" y="116"/>
                </a:cubicBezTo>
                <a:cubicBezTo>
                  <a:pt x="177" y="139"/>
                  <a:pt x="164" y="160"/>
                  <a:pt x="142" y="173"/>
                </a:cubicBezTo>
                <a:close/>
                <a:moveTo>
                  <a:pt x="196" y="107"/>
                </a:moveTo>
                <a:cubicBezTo>
                  <a:pt x="195" y="107"/>
                  <a:pt x="195" y="107"/>
                  <a:pt x="195" y="107"/>
                </a:cubicBezTo>
                <a:cubicBezTo>
                  <a:pt x="194" y="107"/>
                  <a:pt x="193" y="107"/>
                  <a:pt x="193" y="106"/>
                </a:cubicBezTo>
                <a:cubicBezTo>
                  <a:pt x="192" y="105"/>
                  <a:pt x="193" y="104"/>
                  <a:pt x="193" y="104"/>
                </a:cubicBezTo>
                <a:cubicBezTo>
                  <a:pt x="193" y="104"/>
                  <a:pt x="194" y="104"/>
                  <a:pt x="194" y="104"/>
                </a:cubicBezTo>
                <a:cubicBezTo>
                  <a:pt x="195" y="104"/>
                  <a:pt x="196" y="104"/>
                  <a:pt x="197" y="104"/>
                </a:cubicBezTo>
                <a:cubicBezTo>
                  <a:pt x="196" y="105"/>
                  <a:pt x="196" y="106"/>
                  <a:pt x="196" y="107"/>
                </a:cubicBezTo>
                <a:close/>
                <a:moveTo>
                  <a:pt x="55" y="103"/>
                </a:moveTo>
                <a:cubicBezTo>
                  <a:pt x="55" y="107"/>
                  <a:pt x="52" y="110"/>
                  <a:pt x="49" y="110"/>
                </a:cubicBezTo>
                <a:cubicBezTo>
                  <a:pt x="45" y="110"/>
                  <a:pt x="42" y="107"/>
                  <a:pt x="42" y="103"/>
                </a:cubicBezTo>
                <a:cubicBezTo>
                  <a:pt x="42" y="99"/>
                  <a:pt x="45" y="96"/>
                  <a:pt x="49" y="96"/>
                </a:cubicBezTo>
                <a:cubicBezTo>
                  <a:pt x="52" y="96"/>
                  <a:pt x="55" y="99"/>
                  <a:pt x="55" y="103"/>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1pPr>
            <a:lvl2pPr marL="457200"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2pPr>
            <a:lvl3pPr marL="914400"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3pPr>
            <a:lvl4pPr marL="1371600"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4pPr>
            <a:lvl5pPr marL="1828800"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5pPr>
            <a:lvl6pPr marL="2286000" algn="l" defTabSz="914400" rtl="0" eaLnBrk="1" latinLnBrk="0" hangingPunct="1">
              <a:defRPr kern="1200">
                <a:solidFill>
                  <a:schemeClr val="tx1"/>
                </a:solidFill>
                <a:latin typeface="Calibri" pitchFamily="34" charset="0"/>
                <a:ea typeface="宋体" pitchFamily="2" charset="-122"/>
                <a:cs typeface="+mn-cs"/>
              </a:defRPr>
            </a:lvl6pPr>
            <a:lvl7pPr marL="2743200" algn="l" defTabSz="914400" rtl="0" eaLnBrk="1" latinLnBrk="0" hangingPunct="1">
              <a:defRPr kern="1200">
                <a:solidFill>
                  <a:schemeClr val="tx1"/>
                </a:solidFill>
                <a:latin typeface="Calibri" pitchFamily="34" charset="0"/>
                <a:ea typeface="宋体" pitchFamily="2" charset="-122"/>
                <a:cs typeface="+mn-cs"/>
              </a:defRPr>
            </a:lvl7pPr>
            <a:lvl8pPr marL="3200400" algn="l" defTabSz="914400" rtl="0" eaLnBrk="1" latinLnBrk="0" hangingPunct="1">
              <a:defRPr kern="1200">
                <a:solidFill>
                  <a:schemeClr val="tx1"/>
                </a:solidFill>
                <a:latin typeface="Calibri" pitchFamily="34" charset="0"/>
                <a:ea typeface="宋体" pitchFamily="2" charset="-122"/>
                <a:cs typeface="+mn-cs"/>
              </a:defRPr>
            </a:lvl8pPr>
            <a:lvl9pPr marL="3657600" algn="l" defTabSz="914400" rtl="0" eaLnBrk="1" latinLnBrk="0" hangingPunct="1">
              <a:defRPr kern="1200">
                <a:solidFill>
                  <a:schemeClr val="tx1"/>
                </a:solidFill>
                <a:latin typeface="Calibri" pitchFamily="34" charset="0"/>
                <a:ea typeface="宋体" pitchFamily="2" charset="-122"/>
                <a:cs typeface="+mn-cs"/>
              </a:defRPr>
            </a:lvl9pPr>
          </a:lstStyle>
          <a:p>
            <a:endParaRPr lang="zh-CN" altLang="en-US"/>
          </a:p>
        </p:txBody>
      </p:sp>
      <p:grpSp>
        <p:nvGrpSpPr>
          <p:cNvPr id="18" name="组合 17"/>
          <p:cNvGrpSpPr>
            <a:grpSpLocks/>
          </p:cNvGrpSpPr>
          <p:nvPr/>
        </p:nvGrpSpPr>
        <p:grpSpPr bwMode="auto">
          <a:xfrm>
            <a:off x="3906838" y="2102643"/>
            <a:ext cx="1728787" cy="1728788"/>
            <a:chOff x="3640853" y="1914525"/>
            <a:chExt cx="1728787" cy="1728787"/>
          </a:xfrm>
        </p:grpSpPr>
        <p:sp>
          <p:nvSpPr>
            <p:cNvPr id="19" name="椭圆 18"/>
            <p:cNvSpPr/>
            <p:nvPr/>
          </p:nvSpPr>
          <p:spPr>
            <a:xfrm>
              <a:off x="3640853" y="1914525"/>
              <a:ext cx="1728787" cy="172878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p>
          </p:txBody>
        </p:sp>
        <p:sp>
          <p:nvSpPr>
            <p:cNvPr id="20" name="Freeform 133"/>
            <p:cNvSpPr>
              <a:spLocks noEditPoints="1"/>
            </p:cNvSpPr>
            <p:nvPr/>
          </p:nvSpPr>
          <p:spPr bwMode="auto">
            <a:xfrm>
              <a:off x="4112754" y="2386427"/>
              <a:ext cx="784984" cy="784982"/>
            </a:xfrm>
            <a:custGeom>
              <a:avLst/>
              <a:gdLst>
                <a:gd name="T0" fmla="*/ 0 w 80"/>
                <a:gd name="T1" fmla="*/ 2147483646 h 80"/>
                <a:gd name="T2" fmla="*/ 2147483646 w 80"/>
                <a:gd name="T3" fmla="*/ 2147483646 h 80"/>
                <a:gd name="T4" fmla="*/ 2147483646 w 80"/>
                <a:gd name="T5" fmla="*/ 2147483646 h 80"/>
                <a:gd name="T6" fmla="*/ 2147483646 w 80"/>
                <a:gd name="T7" fmla="*/ 2147483646 h 80"/>
                <a:gd name="T8" fmla="*/ 2147483646 w 80"/>
                <a:gd name="T9" fmla="*/ 2147483646 h 80"/>
                <a:gd name="T10" fmla="*/ 1733058238 w 80"/>
                <a:gd name="T11" fmla="*/ 2147483646 h 80"/>
                <a:gd name="T12" fmla="*/ 770245925 w 80"/>
                <a:gd name="T13" fmla="*/ 2147483646 h 80"/>
                <a:gd name="T14" fmla="*/ 2147483646 w 80"/>
                <a:gd name="T15" fmla="*/ 1829331865 h 80"/>
                <a:gd name="T16" fmla="*/ 2147483646 w 80"/>
                <a:gd name="T17" fmla="*/ 288843939 h 80"/>
                <a:gd name="T18" fmla="*/ 2147483646 w 80"/>
                <a:gd name="T19" fmla="*/ 1829331865 h 80"/>
                <a:gd name="T20" fmla="*/ 2147483646 w 80"/>
                <a:gd name="T21" fmla="*/ 2147483646 h 80"/>
                <a:gd name="T22" fmla="*/ 2147483646 w 80"/>
                <a:gd name="T23" fmla="*/ 2118175804 h 80"/>
                <a:gd name="T24" fmla="*/ 2147483646 w 80"/>
                <a:gd name="T25" fmla="*/ 1829331865 h 80"/>
                <a:gd name="T26" fmla="*/ 2147483646 w 80"/>
                <a:gd name="T27" fmla="*/ 288843939 h 80"/>
                <a:gd name="T28" fmla="*/ 2147483646 w 80"/>
                <a:gd name="T29" fmla="*/ 1829331865 h 80"/>
                <a:gd name="T30" fmla="*/ 2147483646 w 80"/>
                <a:gd name="T31" fmla="*/ 2147483646 h 80"/>
                <a:gd name="T32" fmla="*/ 2147483646 w 80"/>
                <a:gd name="T33" fmla="*/ 2118175804 h 80"/>
                <a:gd name="T34" fmla="*/ 1733058238 w 80"/>
                <a:gd name="T35" fmla="*/ 2147483646 h 80"/>
                <a:gd name="T36" fmla="*/ 770245925 w 80"/>
                <a:gd name="T37" fmla="*/ 2118175804 h 80"/>
                <a:gd name="T38" fmla="*/ 1733058238 w 80"/>
                <a:gd name="T39" fmla="*/ 2147483646 h 80"/>
                <a:gd name="T40" fmla="*/ 2147483646 w 80"/>
                <a:gd name="T41" fmla="*/ 2147483646 h 80"/>
                <a:gd name="T42" fmla="*/ 2147483646 w 80"/>
                <a:gd name="T43" fmla="*/ 2147483646 h 80"/>
                <a:gd name="T44" fmla="*/ 2147483646 w 80"/>
                <a:gd name="T45" fmla="*/ 2147483646 h 80"/>
                <a:gd name="T46" fmla="*/ 2147483646 w 80"/>
                <a:gd name="T47" fmla="*/ 2147483646 h 80"/>
                <a:gd name="T48" fmla="*/ 2147483646 w 80"/>
                <a:gd name="T49" fmla="*/ 2147483646 h 80"/>
                <a:gd name="T50" fmla="*/ 2147483646 w 80"/>
                <a:gd name="T51" fmla="*/ 2147483646 h 80"/>
                <a:gd name="T52" fmla="*/ 2147483646 w 80"/>
                <a:gd name="T53" fmla="*/ 2147483646 h 80"/>
                <a:gd name="T54" fmla="*/ 2147483646 w 80"/>
                <a:gd name="T55" fmla="*/ 2147483646 h 80"/>
                <a:gd name="T56" fmla="*/ 2147483646 w 80"/>
                <a:gd name="T57" fmla="*/ 2147483646 h 80"/>
                <a:gd name="T58" fmla="*/ 2147483646 w 80"/>
                <a:gd name="T59" fmla="*/ 2147483646 h 80"/>
                <a:gd name="T60" fmla="*/ 2147483646 w 80"/>
                <a:gd name="T61" fmla="*/ 2147483646 h 80"/>
                <a:gd name="T62" fmla="*/ 2147483646 w 80"/>
                <a:gd name="T63" fmla="*/ 2118175804 h 80"/>
                <a:gd name="T64" fmla="*/ 2147483646 w 80"/>
                <a:gd name="T65" fmla="*/ 2147483646 h 80"/>
                <a:gd name="T66" fmla="*/ 2147483646 w 80"/>
                <a:gd name="T67" fmla="*/ 1829331865 h 80"/>
                <a:gd name="T68" fmla="*/ 2147483646 w 80"/>
                <a:gd name="T69" fmla="*/ 1251653799 h 80"/>
                <a:gd name="T70" fmla="*/ 1347935276 w 80"/>
                <a:gd name="T71" fmla="*/ 1251653799 h 80"/>
                <a:gd name="T72" fmla="*/ 2118191013 w 80"/>
                <a:gd name="T73" fmla="*/ 1829331865 h 80"/>
                <a:gd name="T74" fmla="*/ 1347935276 w 80"/>
                <a:gd name="T75" fmla="*/ 1251653799 h 80"/>
                <a:gd name="T76" fmla="*/ 2118191013 w 80"/>
                <a:gd name="T77" fmla="*/ 2147483646 h 80"/>
                <a:gd name="T78" fmla="*/ 1347935276 w 80"/>
                <a:gd name="T79" fmla="*/ 2147483646 h 80"/>
                <a:gd name="T80" fmla="*/ 2147483646 w 80"/>
                <a:gd name="T81" fmla="*/ 2147483646 h 80"/>
                <a:gd name="T82" fmla="*/ 2147483646 w 80"/>
                <a:gd name="T83" fmla="*/ 2147483646 h 80"/>
                <a:gd name="T84" fmla="*/ 2147483646 w 80"/>
                <a:gd name="T85" fmla="*/ 2147483646 h 8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80" h="80">
                  <a:moveTo>
                    <a:pt x="40" y="0"/>
                  </a:moveTo>
                  <a:cubicBezTo>
                    <a:pt x="18" y="0"/>
                    <a:pt x="0" y="18"/>
                    <a:pt x="0" y="40"/>
                  </a:cubicBezTo>
                  <a:cubicBezTo>
                    <a:pt x="0" y="62"/>
                    <a:pt x="18" y="80"/>
                    <a:pt x="40" y="80"/>
                  </a:cubicBezTo>
                  <a:cubicBezTo>
                    <a:pt x="62" y="80"/>
                    <a:pt x="80" y="62"/>
                    <a:pt x="80" y="40"/>
                  </a:cubicBezTo>
                  <a:cubicBezTo>
                    <a:pt x="80" y="18"/>
                    <a:pt x="62" y="0"/>
                    <a:pt x="40" y="0"/>
                  </a:cubicBezTo>
                  <a:close/>
                  <a:moveTo>
                    <a:pt x="33" y="76"/>
                  </a:moveTo>
                  <a:cubicBezTo>
                    <a:pt x="30" y="72"/>
                    <a:pt x="27" y="67"/>
                    <a:pt x="25" y="61"/>
                  </a:cubicBezTo>
                  <a:cubicBezTo>
                    <a:pt x="39" y="61"/>
                    <a:pt x="39" y="61"/>
                    <a:pt x="39" y="61"/>
                  </a:cubicBezTo>
                  <a:cubicBezTo>
                    <a:pt x="39" y="77"/>
                    <a:pt x="39" y="77"/>
                    <a:pt x="39" y="77"/>
                  </a:cubicBezTo>
                  <a:cubicBezTo>
                    <a:pt x="37" y="77"/>
                    <a:pt x="35" y="77"/>
                    <a:pt x="33" y="76"/>
                  </a:cubicBezTo>
                  <a:close/>
                  <a:moveTo>
                    <a:pt x="3" y="41"/>
                  </a:moveTo>
                  <a:cubicBezTo>
                    <a:pt x="18" y="41"/>
                    <a:pt x="18" y="41"/>
                    <a:pt x="18" y="41"/>
                  </a:cubicBezTo>
                  <a:cubicBezTo>
                    <a:pt x="19" y="47"/>
                    <a:pt x="19" y="53"/>
                    <a:pt x="21" y="58"/>
                  </a:cubicBezTo>
                  <a:cubicBezTo>
                    <a:pt x="8" y="58"/>
                    <a:pt x="8" y="58"/>
                    <a:pt x="8" y="58"/>
                  </a:cubicBezTo>
                  <a:cubicBezTo>
                    <a:pt x="5" y="53"/>
                    <a:pt x="3" y="47"/>
                    <a:pt x="3" y="41"/>
                  </a:cubicBezTo>
                  <a:close/>
                  <a:moveTo>
                    <a:pt x="42" y="19"/>
                  </a:moveTo>
                  <a:cubicBezTo>
                    <a:pt x="42" y="3"/>
                    <a:pt x="42" y="3"/>
                    <a:pt x="42" y="3"/>
                  </a:cubicBezTo>
                  <a:cubicBezTo>
                    <a:pt x="43" y="3"/>
                    <a:pt x="45" y="3"/>
                    <a:pt x="46" y="3"/>
                  </a:cubicBezTo>
                  <a:cubicBezTo>
                    <a:pt x="50" y="8"/>
                    <a:pt x="53" y="13"/>
                    <a:pt x="55" y="19"/>
                  </a:cubicBezTo>
                  <a:lnTo>
                    <a:pt x="42" y="19"/>
                  </a:lnTo>
                  <a:close/>
                  <a:moveTo>
                    <a:pt x="56" y="22"/>
                  </a:moveTo>
                  <a:cubicBezTo>
                    <a:pt x="58" y="27"/>
                    <a:pt x="58" y="33"/>
                    <a:pt x="59" y="38"/>
                  </a:cubicBezTo>
                  <a:cubicBezTo>
                    <a:pt x="42" y="38"/>
                    <a:pt x="42" y="38"/>
                    <a:pt x="42" y="38"/>
                  </a:cubicBezTo>
                  <a:cubicBezTo>
                    <a:pt x="42" y="22"/>
                    <a:pt x="42" y="22"/>
                    <a:pt x="42" y="22"/>
                  </a:cubicBezTo>
                  <a:lnTo>
                    <a:pt x="56" y="22"/>
                  </a:lnTo>
                  <a:close/>
                  <a:moveTo>
                    <a:pt x="39" y="19"/>
                  </a:moveTo>
                  <a:cubicBezTo>
                    <a:pt x="25" y="19"/>
                    <a:pt x="25" y="19"/>
                    <a:pt x="25" y="19"/>
                  </a:cubicBezTo>
                  <a:cubicBezTo>
                    <a:pt x="27" y="13"/>
                    <a:pt x="30" y="8"/>
                    <a:pt x="33" y="3"/>
                  </a:cubicBezTo>
                  <a:cubicBezTo>
                    <a:pt x="35" y="3"/>
                    <a:pt x="37" y="3"/>
                    <a:pt x="39" y="3"/>
                  </a:cubicBezTo>
                  <a:lnTo>
                    <a:pt x="39" y="19"/>
                  </a:lnTo>
                  <a:close/>
                  <a:moveTo>
                    <a:pt x="39" y="22"/>
                  </a:moveTo>
                  <a:cubicBezTo>
                    <a:pt x="39" y="38"/>
                    <a:pt x="39" y="38"/>
                    <a:pt x="39" y="38"/>
                  </a:cubicBezTo>
                  <a:cubicBezTo>
                    <a:pt x="21" y="38"/>
                    <a:pt x="21" y="38"/>
                    <a:pt x="21" y="38"/>
                  </a:cubicBezTo>
                  <a:cubicBezTo>
                    <a:pt x="21" y="33"/>
                    <a:pt x="22" y="27"/>
                    <a:pt x="24" y="22"/>
                  </a:cubicBezTo>
                  <a:lnTo>
                    <a:pt x="39" y="22"/>
                  </a:lnTo>
                  <a:close/>
                  <a:moveTo>
                    <a:pt x="18" y="38"/>
                  </a:moveTo>
                  <a:cubicBezTo>
                    <a:pt x="3" y="38"/>
                    <a:pt x="3" y="38"/>
                    <a:pt x="3" y="38"/>
                  </a:cubicBezTo>
                  <a:cubicBezTo>
                    <a:pt x="3" y="32"/>
                    <a:pt x="5" y="27"/>
                    <a:pt x="8" y="22"/>
                  </a:cubicBezTo>
                  <a:cubicBezTo>
                    <a:pt x="21" y="22"/>
                    <a:pt x="21" y="22"/>
                    <a:pt x="21" y="22"/>
                  </a:cubicBezTo>
                  <a:cubicBezTo>
                    <a:pt x="19" y="27"/>
                    <a:pt x="19" y="33"/>
                    <a:pt x="18" y="38"/>
                  </a:cubicBezTo>
                  <a:close/>
                  <a:moveTo>
                    <a:pt x="21" y="41"/>
                  </a:moveTo>
                  <a:cubicBezTo>
                    <a:pt x="39" y="41"/>
                    <a:pt x="39" y="41"/>
                    <a:pt x="39" y="41"/>
                  </a:cubicBezTo>
                  <a:cubicBezTo>
                    <a:pt x="39" y="58"/>
                    <a:pt x="39" y="58"/>
                    <a:pt x="39" y="58"/>
                  </a:cubicBezTo>
                  <a:cubicBezTo>
                    <a:pt x="24" y="58"/>
                    <a:pt x="24" y="58"/>
                    <a:pt x="24" y="58"/>
                  </a:cubicBezTo>
                  <a:cubicBezTo>
                    <a:pt x="22" y="53"/>
                    <a:pt x="21" y="47"/>
                    <a:pt x="21" y="41"/>
                  </a:cubicBezTo>
                  <a:close/>
                  <a:moveTo>
                    <a:pt x="42" y="61"/>
                  </a:moveTo>
                  <a:cubicBezTo>
                    <a:pt x="55" y="61"/>
                    <a:pt x="55" y="61"/>
                    <a:pt x="55" y="61"/>
                  </a:cubicBezTo>
                  <a:cubicBezTo>
                    <a:pt x="53" y="67"/>
                    <a:pt x="50" y="72"/>
                    <a:pt x="46" y="77"/>
                  </a:cubicBezTo>
                  <a:cubicBezTo>
                    <a:pt x="45" y="77"/>
                    <a:pt x="43" y="77"/>
                    <a:pt x="42" y="77"/>
                  </a:cubicBezTo>
                  <a:lnTo>
                    <a:pt x="42" y="61"/>
                  </a:lnTo>
                  <a:close/>
                  <a:moveTo>
                    <a:pt x="42" y="58"/>
                  </a:moveTo>
                  <a:cubicBezTo>
                    <a:pt x="42" y="41"/>
                    <a:pt x="42" y="41"/>
                    <a:pt x="42" y="41"/>
                  </a:cubicBezTo>
                  <a:cubicBezTo>
                    <a:pt x="59" y="41"/>
                    <a:pt x="59" y="41"/>
                    <a:pt x="59" y="41"/>
                  </a:cubicBezTo>
                  <a:cubicBezTo>
                    <a:pt x="58" y="47"/>
                    <a:pt x="58" y="53"/>
                    <a:pt x="56" y="58"/>
                  </a:cubicBezTo>
                  <a:lnTo>
                    <a:pt x="42" y="58"/>
                  </a:lnTo>
                  <a:close/>
                  <a:moveTo>
                    <a:pt x="61" y="41"/>
                  </a:moveTo>
                  <a:cubicBezTo>
                    <a:pt x="78" y="41"/>
                    <a:pt x="78" y="41"/>
                    <a:pt x="78" y="41"/>
                  </a:cubicBezTo>
                  <a:cubicBezTo>
                    <a:pt x="77" y="47"/>
                    <a:pt x="76" y="53"/>
                    <a:pt x="73" y="58"/>
                  </a:cubicBezTo>
                  <a:cubicBezTo>
                    <a:pt x="73" y="58"/>
                    <a:pt x="73" y="58"/>
                    <a:pt x="73" y="58"/>
                  </a:cubicBezTo>
                  <a:cubicBezTo>
                    <a:pt x="59" y="58"/>
                    <a:pt x="59" y="58"/>
                    <a:pt x="59" y="58"/>
                  </a:cubicBezTo>
                  <a:cubicBezTo>
                    <a:pt x="60" y="53"/>
                    <a:pt x="61" y="47"/>
                    <a:pt x="61" y="41"/>
                  </a:cubicBezTo>
                  <a:close/>
                  <a:moveTo>
                    <a:pt x="61" y="38"/>
                  </a:moveTo>
                  <a:cubicBezTo>
                    <a:pt x="61" y="33"/>
                    <a:pt x="60" y="27"/>
                    <a:pt x="59" y="22"/>
                  </a:cubicBezTo>
                  <a:cubicBezTo>
                    <a:pt x="73" y="22"/>
                    <a:pt x="73" y="22"/>
                    <a:pt x="73" y="22"/>
                  </a:cubicBezTo>
                  <a:cubicBezTo>
                    <a:pt x="76" y="27"/>
                    <a:pt x="77" y="32"/>
                    <a:pt x="78" y="38"/>
                  </a:cubicBezTo>
                  <a:lnTo>
                    <a:pt x="61" y="38"/>
                  </a:lnTo>
                  <a:close/>
                  <a:moveTo>
                    <a:pt x="71" y="19"/>
                  </a:moveTo>
                  <a:cubicBezTo>
                    <a:pt x="58" y="19"/>
                    <a:pt x="58" y="19"/>
                    <a:pt x="58" y="19"/>
                  </a:cubicBezTo>
                  <a:cubicBezTo>
                    <a:pt x="56" y="13"/>
                    <a:pt x="54" y="8"/>
                    <a:pt x="50" y="4"/>
                  </a:cubicBezTo>
                  <a:cubicBezTo>
                    <a:pt x="57" y="6"/>
                    <a:pt x="62" y="9"/>
                    <a:pt x="67" y="13"/>
                  </a:cubicBezTo>
                  <a:cubicBezTo>
                    <a:pt x="68" y="15"/>
                    <a:pt x="70" y="17"/>
                    <a:pt x="71" y="19"/>
                  </a:cubicBezTo>
                  <a:close/>
                  <a:moveTo>
                    <a:pt x="14" y="13"/>
                  </a:moveTo>
                  <a:cubicBezTo>
                    <a:pt x="18" y="9"/>
                    <a:pt x="23" y="6"/>
                    <a:pt x="29" y="4"/>
                  </a:cubicBezTo>
                  <a:cubicBezTo>
                    <a:pt x="26" y="9"/>
                    <a:pt x="24" y="14"/>
                    <a:pt x="22" y="19"/>
                  </a:cubicBezTo>
                  <a:cubicBezTo>
                    <a:pt x="9" y="19"/>
                    <a:pt x="9" y="19"/>
                    <a:pt x="9" y="19"/>
                  </a:cubicBezTo>
                  <a:cubicBezTo>
                    <a:pt x="11" y="17"/>
                    <a:pt x="12" y="15"/>
                    <a:pt x="14" y="13"/>
                  </a:cubicBezTo>
                  <a:close/>
                  <a:moveTo>
                    <a:pt x="9" y="61"/>
                  </a:moveTo>
                  <a:cubicBezTo>
                    <a:pt x="22" y="61"/>
                    <a:pt x="22" y="61"/>
                    <a:pt x="22" y="61"/>
                  </a:cubicBezTo>
                  <a:cubicBezTo>
                    <a:pt x="24" y="66"/>
                    <a:pt x="26" y="71"/>
                    <a:pt x="29" y="75"/>
                  </a:cubicBezTo>
                  <a:cubicBezTo>
                    <a:pt x="23" y="74"/>
                    <a:pt x="18" y="70"/>
                    <a:pt x="14" y="66"/>
                  </a:cubicBezTo>
                  <a:cubicBezTo>
                    <a:pt x="12" y="65"/>
                    <a:pt x="11" y="63"/>
                    <a:pt x="9" y="61"/>
                  </a:cubicBezTo>
                  <a:close/>
                  <a:moveTo>
                    <a:pt x="67" y="66"/>
                  </a:moveTo>
                  <a:cubicBezTo>
                    <a:pt x="62" y="71"/>
                    <a:pt x="57" y="74"/>
                    <a:pt x="50" y="76"/>
                  </a:cubicBezTo>
                  <a:cubicBezTo>
                    <a:pt x="54" y="71"/>
                    <a:pt x="56" y="66"/>
                    <a:pt x="58" y="61"/>
                  </a:cubicBezTo>
                  <a:cubicBezTo>
                    <a:pt x="71" y="61"/>
                    <a:pt x="71" y="61"/>
                    <a:pt x="71" y="61"/>
                  </a:cubicBezTo>
                  <a:cubicBezTo>
                    <a:pt x="70" y="63"/>
                    <a:pt x="68" y="65"/>
                    <a:pt x="67" y="66"/>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1pPr>
              <a:lvl2pPr marL="457200"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2pPr>
              <a:lvl3pPr marL="914400"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3pPr>
              <a:lvl4pPr marL="1371600"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4pPr>
              <a:lvl5pPr marL="1828800"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5pPr>
              <a:lvl6pPr marL="2286000" algn="l" defTabSz="914400" rtl="0" eaLnBrk="1" latinLnBrk="0" hangingPunct="1">
                <a:defRPr kern="1200">
                  <a:solidFill>
                    <a:schemeClr val="tx1"/>
                  </a:solidFill>
                  <a:latin typeface="Calibri" pitchFamily="34" charset="0"/>
                  <a:ea typeface="宋体" pitchFamily="2" charset="-122"/>
                  <a:cs typeface="+mn-cs"/>
                </a:defRPr>
              </a:lvl6pPr>
              <a:lvl7pPr marL="2743200" algn="l" defTabSz="914400" rtl="0" eaLnBrk="1" latinLnBrk="0" hangingPunct="1">
                <a:defRPr kern="1200">
                  <a:solidFill>
                    <a:schemeClr val="tx1"/>
                  </a:solidFill>
                  <a:latin typeface="Calibri" pitchFamily="34" charset="0"/>
                  <a:ea typeface="宋体" pitchFamily="2" charset="-122"/>
                  <a:cs typeface="+mn-cs"/>
                </a:defRPr>
              </a:lvl7pPr>
              <a:lvl8pPr marL="3200400" algn="l" defTabSz="914400" rtl="0" eaLnBrk="1" latinLnBrk="0" hangingPunct="1">
                <a:defRPr kern="1200">
                  <a:solidFill>
                    <a:schemeClr val="tx1"/>
                  </a:solidFill>
                  <a:latin typeface="Calibri" pitchFamily="34" charset="0"/>
                  <a:ea typeface="宋体" pitchFamily="2" charset="-122"/>
                  <a:cs typeface="+mn-cs"/>
                </a:defRPr>
              </a:lvl8pPr>
              <a:lvl9pPr marL="3657600" algn="l" defTabSz="914400" rtl="0" eaLnBrk="1" latinLnBrk="0" hangingPunct="1">
                <a:defRPr kern="1200">
                  <a:solidFill>
                    <a:schemeClr val="tx1"/>
                  </a:solidFill>
                  <a:latin typeface="Calibri" pitchFamily="34" charset="0"/>
                  <a:ea typeface="宋体" pitchFamily="2" charset="-122"/>
                  <a:cs typeface="+mn-cs"/>
                </a:defRPr>
              </a:lvl9pPr>
            </a:lstStyle>
            <a:p>
              <a:endParaRPr lang="zh-CN" altLang="en-US"/>
            </a:p>
          </p:txBody>
        </p:sp>
      </p:grpSp>
      <p:sp>
        <p:nvSpPr>
          <p:cNvPr id="21" name="右箭头 12"/>
          <p:cNvSpPr/>
          <p:nvPr/>
        </p:nvSpPr>
        <p:spPr>
          <a:xfrm>
            <a:off x="3197225" y="2774156"/>
            <a:ext cx="520700" cy="385762"/>
          </a:xfrm>
          <a:prstGeom prst="rightArrow">
            <a:avLst>
              <a:gd name="adj1" fmla="val 50000"/>
              <a:gd name="adj2" fmla="val 64815"/>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p>
        </p:txBody>
      </p:sp>
      <p:sp>
        <p:nvSpPr>
          <p:cNvPr id="22" name="右箭头 13"/>
          <p:cNvSpPr/>
          <p:nvPr/>
        </p:nvSpPr>
        <p:spPr>
          <a:xfrm>
            <a:off x="5826125" y="2774156"/>
            <a:ext cx="520700" cy="385762"/>
          </a:xfrm>
          <a:prstGeom prst="rightArrow">
            <a:avLst>
              <a:gd name="adj1" fmla="val 50000"/>
              <a:gd name="adj2" fmla="val 64815"/>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p>
        </p:txBody>
      </p:sp>
      <p:sp>
        <p:nvSpPr>
          <p:cNvPr id="23" name="右箭头 14"/>
          <p:cNvSpPr/>
          <p:nvPr/>
        </p:nvSpPr>
        <p:spPr>
          <a:xfrm>
            <a:off x="8455025" y="2774156"/>
            <a:ext cx="520700" cy="385762"/>
          </a:xfrm>
          <a:prstGeom prst="rightArrow">
            <a:avLst>
              <a:gd name="adj1" fmla="val 50000"/>
              <a:gd name="adj2" fmla="val 64815"/>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p>
        </p:txBody>
      </p:sp>
      <p:grpSp>
        <p:nvGrpSpPr>
          <p:cNvPr id="24" name="组合 23"/>
          <p:cNvGrpSpPr>
            <a:grpSpLocks/>
          </p:cNvGrpSpPr>
          <p:nvPr/>
        </p:nvGrpSpPr>
        <p:grpSpPr bwMode="auto">
          <a:xfrm>
            <a:off x="735496" y="3940971"/>
            <a:ext cx="2690037" cy="3077706"/>
            <a:chOff x="940651" y="3609990"/>
            <a:chExt cx="1989370" cy="3077883"/>
          </a:xfrm>
        </p:grpSpPr>
        <p:sp>
          <p:nvSpPr>
            <p:cNvPr id="25" name="文本框 19"/>
            <p:cNvSpPr txBox="1"/>
            <p:nvPr/>
          </p:nvSpPr>
          <p:spPr>
            <a:xfrm>
              <a:off x="945995" y="3609990"/>
              <a:ext cx="1978680" cy="400133"/>
            </a:xfrm>
            <a:prstGeom prst="rect">
              <a:avLst/>
            </a:prstGeom>
            <a:noFill/>
          </p:spPr>
          <p:txBody>
            <a:bodyPr wrap="none">
              <a:spAutoFit/>
            </a:bodyPr>
            <a:lstStyle>
              <a:defPPr>
                <a:defRPr lang="zh-CN"/>
              </a:defPPr>
              <a:lvl1pPr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1pPr>
              <a:lvl2pPr marL="457200"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2pPr>
              <a:lvl3pPr marL="914400"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3pPr>
              <a:lvl4pPr marL="1371600"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4pPr>
              <a:lvl5pPr marL="1828800"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5pPr>
              <a:lvl6pPr marL="2286000" algn="l" defTabSz="914400" rtl="0" eaLnBrk="1" latinLnBrk="0" hangingPunct="1">
                <a:defRPr kern="1200">
                  <a:solidFill>
                    <a:schemeClr val="tx1"/>
                  </a:solidFill>
                  <a:latin typeface="Calibri" pitchFamily="34" charset="0"/>
                  <a:ea typeface="宋体" pitchFamily="2" charset="-122"/>
                  <a:cs typeface="+mn-cs"/>
                </a:defRPr>
              </a:lvl6pPr>
              <a:lvl7pPr marL="2743200" algn="l" defTabSz="914400" rtl="0" eaLnBrk="1" latinLnBrk="0" hangingPunct="1">
                <a:defRPr kern="1200">
                  <a:solidFill>
                    <a:schemeClr val="tx1"/>
                  </a:solidFill>
                  <a:latin typeface="Calibri" pitchFamily="34" charset="0"/>
                  <a:ea typeface="宋体" pitchFamily="2" charset="-122"/>
                  <a:cs typeface="+mn-cs"/>
                </a:defRPr>
              </a:lvl7pPr>
              <a:lvl8pPr marL="3200400" algn="l" defTabSz="914400" rtl="0" eaLnBrk="1" latinLnBrk="0" hangingPunct="1">
                <a:defRPr kern="1200">
                  <a:solidFill>
                    <a:schemeClr val="tx1"/>
                  </a:solidFill>
                  <a:latin typeface="Calibri" pitchFamily="34" charset="0"/>
                  <a:ea typeface="宋体" pitchFamily="2" charset="-122"/>
                  <a:cs typeface="+mn-cs"/>
                </a:defRPr>
              </a:lvl8pPr>
              <a:lvl9pPr marL="3657600" algn="l" defTabSz="914400" rtl="0" eaLnBrk="1" latinLnBrk="0" hangingPunct="1">
                <a:defRPr kern="1200">
                  <a:solidFill>
                    <a:schemeClr val="tx1"/>
                  </a:solidFill>
                  <a:latin typeface="Calibri" pitchFamily="34" charset="0"/>
                  <a:ea typeface="宋体" pitchFamily="2" charset="-122"/>
                  <a:cs typeface="+mn-cs"/>
                </a:defRPr>
              </a:lvl9pPr>
            </a:lstStyle>
            <a:p>
              <a:pPr algn="ctr" eaLnBrk="1" fontAlgn="auto" hangingPunct="1">
                <a:spcBef>
                  <a:spcPts val="0"/>
                </a:spcBef>
                <a:spcAft>
                  <a:spcPts val="0"/>
                </a:spcAft>
                <a:defRPr/>
              </a:pPr>
              <a:r>
                <a:rPr lang="zh-CN" altLang="en-US" sz="2000" dirty="0">
                  <a:latin typeface="微软雅黑" panose="020B0503020204020204" pitchFamily="34" charset="-122"/>
                  <a:ea typeface="微软雅黑" panose="020B0503020204020204" pitchFamily="34" charset="-122"/>
                </a:rPr>
                <a:t>前后端职责不清</a:t>
              </a:r>
            </a:p>
          </p:txBody>
        </p:sp>
        <p:sp>
          <p:nvSpPr>
            <p:cNvPr id="26" name="矩形 25"/>
            <p:cNvSpPr/>
            <p:nvPr/>
          </p:nvSpPr>
          <p:spPr>
            <a:xfrm>
              <a:off x="940651" y="4010063"/>
              <a:ext cx="1989370" cy="2677810"/>
            </a:xfrm>
            <a:prstGeom prst="rect">
              <a:avLst/>
            </a:prstGeom>
          </p:spPr>
          <p:txBody>
            <a:bodyPr>
              <a:spAutoFit/>
            </a:bodyPr>
            <a:lstStyle>
              <a:defPPr>
                <a:defRPr lang="zh-CN"/>
              </a:defPPr>
              <a:lvl1pPr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1pPr>
              <a:lvl2pPr marL="457200"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2pPr>
              <a:lvl3pPr marL="914400"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3pPr>
              <a:lvl4pPr marL="1371600"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4pPr>
              <a:lvl5pPr marL="1828800"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5pPr>
              <a:lvl6pPr marL="2286000" algn="l" defTabSz="914400" rtl="0" eaLnBrk="1" latinLnBrk="0" hangingPunct="1">
                <a:defRPr kern="1200">
                  <a:solidFill>
                    <a:schemeClr val="tx1"/>
                  </a:solidFill>
                  <a:latin typeface="Calibri" pitchFamily="34" charset="0"/>
                  <a:ea typeface="宋体" pitchFamily="2" charset="-122"/>
                  <a:cs typeface="+mn-cs"/>
                </a:defRPr>
              </a:lvl6pPr>
              <a:lvl7pPr marL="2743200" algn="l" defTabSz="914400" rtl="0" eaLnBrk="1" latinLnBrk="0" hangingPunct="1">
                <a:defRPr kern="1200">
                  <a:solidFill>
                    <a:schemeClr val="tx1"/>
                  </a:solidFill>
                  <a:latin typeface="Calibri" pitchFamily="34" charset="0"/>
                  <a:ea typeface="宋体" pitchFamily="2" charset="-122"/>
                  <a:cs typeface="+mn-cs"/>
                </a:defRPr>
              </a:lvl7pPr>
              <a:lvl8pPr marL="3200400" algn="l" defTabSz="914400" rtl="0" eaLnBrk="1" latinLnBrk="0" hangingPunct="1">
                <a:defRPr kern="1200">
                  <a:solidFill>
                    <a:schemeClr val="tx1"/>
                  </a:solidFill>
                  <a:latin typeface="Calibri" pitchFamily="34" charset="0"/>
                  <a:ea typeface="宋体" pitchFamily="2" charset="-122"/>
                  <a:cs typeface="+mn-cs"/>
                </a:defRPr>
              </a:lvl8pPr>
              <a:lvl9pPr marL="3657600" algn="l" defTabSz="914400" rtl="0" eaLnBrk="1" latinLnBrk="0" hangingPunct="1">
                <a:defRPr kern="1200">
                  <a:solidFill>
                    <a:schemeClr val="tx1"/>
                  </a:solidFill>
                  <a:latin typeface="Calibri" pitchFamily="34" charset="0"/>
                  <a:ea typeface="宋体" pitchFamily="2" charset="-122"/>
                  <a:cs typeface="+mn-cs"/>
                </a:defRPr>
              </a:lvl9pPr>
            </a:lstStyle>
            <a:p>
              <a:pPr algn="ctr" eaLnBrk="1" fontAlgn="auto" hangingPunct="1">
                <a:spcBef>
                  <a:spcPts val="0"/>
                </a:spcBef>
                <a:spcAft>
                  <a:spcPts val="0"/>
                </a:spcAft>
                <a:defRPr/>
              </a:pPr>
              <a:r>
                <a:rPr lang="zh-CN" altLang="en-US" sz="1400" dirty="0">
                  <a:latin typeface="微软雅黑" panose="020B0503020204020204" pitchFamily="34" charset="-122"/>
                  <a:ea typeface="微软雅黑" panose="020B0503020204020204" pitchFamily="34" charset="-122"/>
                </a:rPr>
                <a:t>在业务逻辑复杂的系统里，我们最怕维护前后端混杂在一起的代码，因为没有约束，</a:t>
              </a:r>
              <a:r>
                <a:rPr lang="en-US" altLang="zh-CN" sz="1400" dirty="0">
                  <a:latin typeface="微软雅黑" panose="020B0503020204020204" pitchFamily="34" charset="-122"/>
                  <a:ea typeface="微软雅黑" panose="020B0503020204020204" pitchFamily="34" charset="-122"/>
                </a:rPr>
                <a:t>M-V-C</a:t>
              </a:r>
              <a:r>
                <a:rPr lang="zh-CN" altLang="en-US" sz="1400" dirty="0">
                  <a:latin typeface="微软雅黑" panose="020B0503020204020204" pitchFamily="34" charset="-122"/>
                  <a:ea typeface="微软雅黑" panose="020B0503020204020204" pitchFamily="34" charset="-122"/>
                </a:rPr>
                <a:t>每一层都可能出现别的层的代码，日积月累，完全没有维护性可言。</a:t>
              </a:r>
            </a:p>
            <a:p>
              <a:pPr algn="ctr" eaLnBrk="1" fontAlgn="auto" hangingPunct="1">
                <a:spcBef>
                  <a:spcPts val="0"/>
                </a:spcBef>
                <a:spcAft>
                  <a:spcPts val="0"/>
                </a:spcAft>
                <a:defRPr/>
              </a:pPr>
              <a:r>
                <a:rPr lang="zh-CN" altLang="en-US" sz="1400" dirty="0">
                  <a:latin typeface="微软雅黑" panose="020B0503020204020204" pitchFamily="34" charset="-122"/>
                  <a:ea typeface="微软雅黑" panose="020B0503020204020204" pitchFamily="34" charset="-122"/>
                </a:rPr>
                <a:t>虽然前后端分离没办法完全解决这种问题，但是可以大大缓解。因为从物理层次上保证了你不可能这么做。</a:t>
              </a:r>
            </a:p>
          </p:txBody>
        </p:sp>
      </p:grpSp>
      <p:sp>
        <p:nvSpPr>
          <p:cNvPr id="27" name="椭圆 26"/>
          <p:cNvSpPr/>
          <p:nvPr/>
        </p:nvSpPr>
        <p:spPr>
          <a:xfrm>
            <a:off x="1209675" y="2143918"/>
            <a:ext cx="231775" cy="23336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p>
        </p:txBody>
      </p:sp>
      <p:sp>
        <p:nvSpPr>
          <p:cNvPr id="28" name="椭圆 27"/>
          <p:cNvSpPr/>
          <p:nvPr/>
        </p:nvSpPr>
        <p:spPr>
          <a:xfrm>
            <a:off x="876300" y="2890043"/>
            <a:ext cx="153988" cy="153988"/>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p>
        </p:txBody>
      </p:sp>
      <p:sp>
        <p:nvSpPr>
          <p:cNvPr id="29" name="椭圆 28"/>
          <p:cNvSpPr/>
          <p:nvPr/>
        </p:nvSpPr>
        <p:spPr>
          <a:xfrm>
            <a:off x="2930525" y="3567906"/>
            <a:ext cx="153988" cy="155575"/>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p>
        </p:txBody>
      </p:sp>
      <p:sp>
        <p:nvSpPr>
          <p:cNvPr id="30" name="椭圆 29"/>
          <p:cNvSpPr/>
          <p:nvPr/>
        </p:nvSpPr>
        <p:spPr>
          <a:xfrm>
            <a:off x="4110038" y="2143918"/>
            <a:ext cx="231775" cy="23336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p>
        </p:txBody>
      </p:sp>
      <p:sp>
        <p:nvSpPr>
          <p:cNvPr id="31" name="椭圆 30"/>
          <p:cNvSpPr/>
          <p:nvPr/>
        </p:nvSpPr>
        <p:spPr>
          <a:xfrm>
            <a:off x="5718175" y="3439318"/>
            <a:ext cx="104775" cy="104775"/>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p>
        </p:txBody>
      </p:sp>
      <p:sp>
        <p:nvSpPr>
          <p:cNvPr id="32" name="椭圆 31"/>
          <p:cNvSpPr/>
          <p:nvPr/>
        </p:nvSpPr>
        <p:spPr>
          <a:xfrm>
            <a:off x="5481638" y="3567906"/>
            <a:ext cx="153987" cy="155575"/>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p>
        </p:txBody>
      </p:sp>
      <p:sp>
        <p:nvSpPr>
          <p:cNvPr id="33" name="椭圆 32"/>
          <p:cNvSpPr/>
          <p:nvPr/>
        </p:nvSpPr>
        <p:spPr>
          <a:xfrm rot="10800000">
            <a:off x="7908925" y="3523456"/>
            <a:ext cx="231775" cy="233362"/>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p>
        </p:txBody>
      </p:sp>
      <p:sp>
        <p:nvSpPr>
          <p:cNvPr id="34" name="椭圆 33"/>
          <p:cNvSpPr/>
          <p:nvPr/>
        </p:nvSpPr>
        <p:spPr>
          <a:xfrm rot="10800000">
            <a:off x="6427788" y="2356643"/>
            <a:ext cx="104775" cy="104775"/>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p>
        </p:txBody>
      </p:sp>
      <p:sp>
        <p:nvSpPr>
          <p:cNvPr id="35" name="椭圆 34"/>
          <p:cNvSpPr/>
          <p:nvPr/>
        </p:nvSpPr>
        <p:spPr>
          <a:xfrm rot="10800000">
            <a:off x="8264525" y="3377406"/>
            <a:ext cx="155575" cy="1539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p>
        </p:txBody>
      </p:sp>
      <p:sp>
        <p:nvSpPr>
          <p:cNvPr id="36" name="椭圆 35"/>
          <p:cNvSpPr/>
          <p:nvPr/>
        </p:nvSpPr>
        <p:spPr>
          <a:xfrm rot="10800000">
            <a:off x="11083925" y="3086893"/>
            <a:ext cx="231775" cy="231775"/>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p>
        </p:txBody>
      </p:sp>
      <p:sp>
        <p:nvSpPr>
          <p:cNvPr id="37" name="椭圆 36"/>
          <p:cNvSpPr/>
          <p:nvPr/>
        </p:nvSpPr>
        <p:spPr>
          <a:xfrm rot="10800000">
            <a:off x="10514013" y="3491706"/>
            <a:ext cx="315912" cy="315912"/>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p>
        </p:txBody>
      </p:sp>
      <p:sp>
        <p:nvSpPr>
          <p:cNvPr id="38" name="椭圆 37"/>
          <p:cNvSpPr/>
          <p:nvPr/>
        </p:nvSpPr>
        <p:spPr>
          <a:xfrm rot="10800000">
            <a:off x="10987088" y="2812256"/>
            <a:ext cx="153987" cy="15398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p>
        </p:txBody>
      </p:sp>
      <p:grpSp>
        <p:nvGrpSpPr>
          <p:cNvPr id="39" name="组合 38"/>
          <p:cNvGrpSpPr>
            <a:grpSpLocks/>
          </p:cNvGrpSpPr>
          <p:nvPr/>
        </p:nvGrpSpPr>
        <p:grpSpPr bwMode="auto">
          <a:xfrm>
            <a:off x="3406687" y="3940970"/>
            <a:ext cx="5640759" cy="2225070"/>
            <a:chOff x="940651" y="3609990"/>
            <a:chExt cx="4076524" cy="2225198"/>
          </a:xfrm>
        </p:grpSpPr>
        <p:sp>
          <p:nvSpPr>
            <p:cNvPr id="40" name="文本框 19"/>
            <p:cNvSpPr txBox="1"/>
            <p:nvPr/>
          </p:nvSpPr>
          <p:spPr>
            <a:xfrm>
              <a:off x="1497894" y="3609990"/>
              <a:ext cx="874881" cy="400133"/>
            </a:xfrm>
            <a:prstGeom prst="rect">
              <a:avLst/>
            </a:prstGeom>
            <a:noFill/>
          </p:spPr>
          <p:txBody>
            <a:bodyPr wrap="none">
              <a:spAutoFit/>
            </a:bodyPr>
            <a:lstStyle>
              <a:defPPr>
                <a:defRPr lang="zh-CN"/>
              </a:defPPr>
              <a:lvl1pPr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1pPr>
              <a:lvl2pPr marL="457200"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2pPr>
              <a:lvl3pPr marL="914400"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3pPr>
              <a:lvl4pPr marL="1371600"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4pPr>
              <a:lvl5pPr marL="1828800"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5pPr>
              <a:lvl6pPr marL="2286000" algn="l" defTabSz="914400" rtl="0" eaLnBrk="1" latinLnBrk="0" hangingPunct="1">
                <a:defRPr kern="1200">
                  <a:solidFill>
                    <a:schemeClr val="tx1"/>
                  </a:solidFill>
                  <a:latin typeface="Calibri" pitchFamily="34" charset="0"/>
                  <a:ea typeface="宋体" pitchFamily="2" charset="-122"/>
                  <a:cs typeface="+mn-cs"/>
                </a:defRPr>
              </a:lvl6pPr>
              <a:lvl7pPr marL="2743200" algn="l" defTabSz="914400" rtl="0" eaLnBrk="1" latinLnBrk="0" hangingPunct="1">
                <a:defRPr kern="1200">
                  <a:solidFill>
                    <a:schemeClr val="tx1"/>
                  </a:solidFill>
                  <a:latin typeface="Calibri" pitchFamily="34" charset="0"/>
                  <a:ea typeface="宋体" pitchFamily="2" charset="-122"/>
                  <a:cs typeface="+mn-cs"/>
                </a:defRPr>
              </a:lvl7pPr>
              <a:lvl8pPr marL="3200400" algn="l" defTabSz="914400" rtl="0" eaLnBrk="1" latinLnBrk="0" hangingPunct="1">
                <a:defRPr kern="1200">
                  <a:solidFill>
                    <a:schemeClr val="tx1"/>
                  </a:solidFill>
                  <a:latin typeface="Calibri" pitchFamily="34" charset="0"/>
                  <a:ea typeface="宋体" pitchFamily="2" charset="-122"/>
                  <a:cs typeface="+mn-cs"/>
                </a:defRPr>
              </a:lvl8pPr>
              <a:lvl9pPr marL="3657600" algn="l" defTabSz="914400" rtl="0" eaLnBrk="1" latinLnBrk="0" hangingPunct="1">
                <a:defRPr kern="1200">
                  <a:solidFill>
                    <a:schemeClr val="tx1"/>
                  </a:solidFill>
                  <a:latin typeface="Calibri" pitchFamily="34" charset="0"/>
                  <a:ea typeface="宋体" pitchFamily="2" charset="-122"/>
                  <a:cs typeface="+mn-cs"/>
                </a:defRPr>
              </a:lvl9pPr>
            </a:lstStyle>
            <a:p>
              <a:pPr algn="ctr" eaLnBrk="1" fontAlgn="auto" hangingPunct="1">
                <a:spcBef>
                  <a:spcPts val="0"/>
                </a:spcBef>
                <a:spcAft>
                  <a:spcPts val="0"/>
                </a:spcAft>
                <a:defRPr/>
              </a:pPr>
              <a:r>
                <a:rPr lang="zh-CN" altLang="en-US" sz="2000" dirty="0">
                  <a:latin typeface="微软雅黑" panose="020B0503020204020204" pitchFamily="34" charset="-122"/>
                  <a:ea typeface="微软雅黑" panose="020B0503020204020204" pitchFamily="34" charset="-122"/>
                </a:rPr>
                <a:t>维护成本</a:t>
              </a:r>
            </a:p>
          </p:txBody>
        </p:sp>
        <p:sp>
          <p:nvSpPr>
            <p:cNvPr id="41" name="矩形 40"/>
            <p:cNvSpPr/>
            <p:nvPr/>
          </p:nvSpPr>
          <p:spPr>
            <a:xfrm>
              <a:off x="940651" y="4010063"/>
              <a:ext cx="1989370" cy="1169618"/>
            </a:xfrm>
            <a:prstGeom prst="rect">
              <a:avLst/>
            </a:prstGeom>
          </p:spPr>
          <p:txBody>
            <a:bodyPr>
              <a:spAutoFit/>
            </a:bodyPr>
            <a:lstStyle>
              <a:defPPr>
                <a:defRPr lang="zh-CN"/>
              </a:defPPr>
              <a:lvl1pPr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1pPr>
              <a:lvl2pPr marL="457200"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2pPr>
              <a:lvl3pPr marL="914400"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3pPr>
              <a:lvl4pPr marL="1371600"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4pPr>
              <a:lvl5pPr marL="1828800"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5pPr>
              <a:lvl6pPr marL="2286000" algn="l" defTabSz="914400" rtl="0" eaLnBrk="1" latinLnBrk="0" hangingPunct="1">
                <a:defRPr kern="1200">
                  <a:solidFill>
                    <a:schemeClr val="tx1"/>
                  </a:solidFill>
                  <a:latin typeface="Calibri" pitchFamily="34" charset="0"/>
                  <a:ea typeface="宋体" pitchFamily="2" charset="-122"/>
                  <a:cs typeface="+mn-cs"/>
                </a:defRPr>
              </a:lvl6pPr>
              <a:lvl7pPr marL="2743200" algn="l" defTabSz="914400" rtl="0" eaLnBrk="1" latinLnBrk="0" hangingPunct="1">
                <a:defRPr kern="1200">
                  <a:solidFill>
                    <a:schemeClr val="tx1"/>
                  </a:solidFill>
                  <a:latin typeface="Calibri" pitchFamily="34" charset="0"/>
                  <a:ea typeface="宋体" pitchFamily="2" charset="-122"/>
                  <a:cs typeface="+mn-cs"/>
                </a:defRPr>
              </a:lvl7pPr>
              <a:lvl8pPr marL="3200400" algn="l" defTabSz="914400" rtl="0" eaLnBrk="1" latinLnBrk="0" hangingPunct="1">
                <a:defRPr kern="1200">
                  <a:solidFill>
                    <a:schemeClr val="tx1"/>
                  </a:solidFill>
                  <a:latin typeface="Calibri" pitchFamily="34" charset="0"/>
                  <a:ea typeface="宋体" pitchFamily="2" charset="-122"/>
                  <a:cs typeface="+mn-cs"/>
                </a:defRPr>
              </a:lvl8pPr>
              <a:lvl9pPr marL="3657600" algn="l" defTabSz="914400" rtl="0" eaLnBrk="1" latinLnBrk="0" hangingPunct="1">
                <a:defRPr kern="1200">
                  <a:solidFill>
                    <a:schemeClr val="tx1"/>
                  </a:solidFill>
                  <a:latin typeface="Calibri" pitchFamily="34" charset="0"/>
                  <a:ea typeface="宋体" pitchFamily="2" charset="-122"/>
                  <a:cs typeface="+mn-cs"/>
                </a:defRPr>
              </a:lvl9pPr>
            </a:lstStyle>
            <a:p>
              <a:pPr algn="ctr" eaLnBrk="1" fontAlgn="auto" hangingPunct="1">
                <a:spcBef>
                  <a:spcPts val="0"/>
                </a:spcBef>
                <a:spcAft>
                  <a:spcPts val="0"/>
                </a:spcAft>
                <a:defRPr/>
              </a:pPr>
              <a:r>
                <a:rPr lang="zh-CN" altLang="en-US" sz="1400" dirty="0">
                  <a:latin typeface="微软雅黑" panose="020B0503020204020204" pitchFamily="34" charset="-122"/>
                  <a:ea typeface="微软雅黑" panose="020B0503020204020204" pitchFamily="34" charset="-122"/>
                </a:rPr>
                <a:t>通过目前主流的前端</a:t>
              </a:r>
              <a:r>
                <a:rPr lang="en-US" altLang="zh-CN" sz="1400" dirty="0">
                  <a:latin typeface="微软雅黑" panose="020B0503020204020204" pitchFamily="34" charset="-122"/>
                  <a:ea typeface="微软雅黑" panose="020B0503020204020204" pitchFamily="34" charset="-122"/>
                </a:rPr>
                <a:t>MVC</a:t>
              </a:r>
              <a:r>
                <a:rPr lang="zh-CN" altLang="en-US" sz="1400" dirty="0">
                  <a:latin typeface="微软雅黑" panose="020B0503020204020204" pitchFamily="34" charset="-122"/>
                  <a:ea typeface="微软雅黑" panose="020B0503020204020204" pitchFamily="34" charset="-122"/>
                </a:rPr>
                <a:t>框架，我们可以非常快速的定位及发现问题的所在，客户端的问题不再需要后台人员参与及调试，代码重构及可维护性增强。</a:t>
              </a:r>
            </a:p>
          </p:txBody>
        </p:sp>
        <p:sp>
          <p:nvSpPr>
            <p:cNvPr id="48" name="矩形 47"/>
            <p:cNvSpPr/>
            <p:nvPr/>
          </p:nvSpPr>
          <p:spPr>
            <a:xfrm>
              <a:off x="3027805" y="4019202"/>
              <a:ext cx="1989370" cy="1815986"/>
            </a:xfrm>
            <a:prstGeom prst="rect">
              <a:avLst/>
            </a:prstGeom>
          </p:spPr>
          <p:txBody>
            <a:bodyPr>
              <a:spAutoFit/>
            </a:bodyPr>
            <a:lstStyle>
              <a:defPPr>
                <a:defRPr lang="zh-CN"/>
              </a:defPPr>
              <a:lvl1pPr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1pPr>
              <a:lvl2pPr marL="457200"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2pPr>
              <a:lvl3pPr marL="914400"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3pPr>
              <a:lvl4pPr marL="1371600"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4pPr>
              <a:lvl5pPr marL="1828800"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5pPr>
              <a:lvl6pPr marL="2286000" algn="l" defTabSz="914400" rtl="0" eaLnBrk="1" latinLnBrk="0" hangingPunct="1">
                <a:defRPr kern="1200">
                  <a:solidFill>
                    <a:schemeClr val="tx1"/>
                  </a:solidFill>
                  <a:latin typeface="Calibri" pitchFamily="34" charset="0"/>
                  <a:ea typeface="宋体" pitchFamily="2" charset="-122"/>
                  <a:cs typeface="+mn-cs"/>
                </a:defRPr>
              </a:lvl6pPr>
              <a:lvl7pPr marL="2743200" algn="l" defTabSz="914400" rtl="0" eaLnBrk="1" latinLnBrk="0" hangingPunct="1">
                <a:defRPr kern="1200">
                  <a:solidFill>
                    <a:schemeClr val="tx1"/>
                  </a:solidFill>
                  <a:latin typeface="Calibri" pitchFamily="34" charset="0"/>
                  <a:ea typeface="宋体" pitchFamily="2" charset="-122"/>
                  <a:cs typeface="+mn-cs"/>
                </a:defRPr>
              </a:lvl7pPr>
              <a:lvl8pPr marL="3200400" algn="l" defTabSz="914400" rtl="0" eaLnBrk="1" latinLnBrk="0" hangingPunct="1">
                <a:defRPr kern="1200">
                  <a:solidFill>
                    <a:schemeClr val="tx1"/>
                  </a:solidFill>
                  <a:latin typeface="Calibri" pitchFamily="34" charset="0"/>
                  <a:ea typeface="宋体" pitchFamily="2" charset="-122"/>
                  <a:cs typeface="+mn-cs"/>
                </a:defRPr>
              </a:lvl8pPr>
              <a:lvl9pPr marL="3657600" algn="l" defTabSz="914400" rtl="0" eaLnBrk="1" latinLnBrk="0" hangingPunct="1">
                <a:defRPr kern="1200">
                  <a:solidFill>
                    <a:schemeClr val="tx1"/>
                  </a:solidFill>
                  <a:latin typeface="Calibri" pitchFamily="34" charset="0"/>
                  <a:ea typeface="宋体" pitchFamily="2" charset="-122"/>
                  <a:cs typeface="+mn-cs"/>
                </a:defRPr>
              </a:lvl9pPr>
            </a:lstStyle>
            <a:p>
              <a:pPr algn="ctr" eaLnBrk="1" fontAlgn="auto" hangingPunct="1">
                <a:spcBef>
                  <a:spcPts val="0"/>
                </a:spcBef>
                <a:spcAft>
                  <a:spcPts val="0"/>
                </a:spcAft>
                <a:defRPr/>
              </a:pPr>
              <a:r>
                <a:rPr lang="zh-CN" altLang="en-US" sz="1400" dirty="0">
                  <a:latin typeface="微软雅黑" panose="020B0503020204020204" pitchFamily="34" charset="-122"/>
                  <a:ea typeface="微软雅黑" panose="020B0503020204020204" pitchFamily="34" charset="-122"/>
                </a:rPr>
                <a:t>前后端分离的工作流程可以使前端只关注前端的事，后台只关心后台的活，两者开发可以同时进行，在后台还没有时间提供接口的时候，前端可以先将数据写死或者调用本地的</a:t>
              </a:r>
              <a:r>
                <a:rPr lang="en-US" altLang="zh-CN" sz="1400" dirty="0" err="1">
                  <a:latin typeface="微软雅黑" panose="020B0503020204020204" pitchFamily="34" charset="-122"/>
                  <a:ea typeface="微软雅黑" panose="020B0503020204020204" pitchFamily="34" charset="-122"/>
                </a:rPr>
                <a:t>json</a:t>
              </a:r>
              <a:r>
                <a:rPr lang="zh-CN" altLang="en-US" sz="1400" dirty="0">
                  <a:latin typeface="微软雅黑" panose="020B0503020204020204" pitchFamily="34" charset="-122"/>
                  <a:ea typeface="微软雅黑" panose="020B0503020204020204" pitchFamily="34" charset="-122"/>
                </a:rPr>
                <a:t>文件即可，页面的增加和路由的修改也不必再去麻烦后台，开发更加灵活。</a:t>
              </a:r>
            </a:p>
          </p:txBody>
        </p:sp>
      </p:grpSp>
      <p:grpSp>
        <p:nvGrpSpPr>
          <p:cNvPr id="42" name="组合 41"/>
          <p:cNvGrpSpPr>
            <a:grpSpLocks/>
          </p:cNvGrpSpPr>
          <p:nvPr/>
        </p:nvGrpSpPr>
        <p:grpSpPr bwMode="auto">
          <a:xfrm>
            <a:off x="6427788" y="3940970"/>
            <a:ext cx="1990726" cy="707827"/>
            <a:chOff x="940651" y="3609990"/>
            <a:chExt cx="1989370" cy="707868"/>
          </a:xfrm>
        </p:grpSpPr>
        <p:sp>
          <p:nvSpPr>
            <p:cNvPr id="43" name="文本框 19"/>
            <p:cNvSpPr txBox="1"/>
            <p:nvPr/>
          </p:nvSpPr>
          <p:spPr>
            <a:xfrm>
              <a:off x="1074148" y="3609990"/>
              <a:ext cx="1722375" cy="400133"/>
            </a:xfrm>
            <a:prstGeom prst="rect">
              <a:avLst/>
            </a:prstGeom>
            <a:noFill/>
          </p:spPr>
          <p:txBody>
            <a:bodyPr wrap="none">
              <a:spAutoFit/>
            </a:bodyPr>
            <a:lstStyle>
              <a:defPPr>
                <a:defRPr lang="zh-CN"/>
              </a:defPPr>
              <a:lvl1pPr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1pPr>
              <a:lvl2pPr marL="457200"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2pPr>
              <a:lvl3pPr marL="914400"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3pPr>
              <a:lvl4pPr marL="1371600"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4pPr>
              <a:lvl5pPr marL="1828800"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5pPr>
              <a:lvl6pPr marL="2286000" algn="l" defTabSz="914400" rtl="0" eaLnBrk="1" latinLnBrk="0" hangingPunct="1">
                <a:defRPr kern="1200">
                  <a:solidFill>
                    <a:schemeClr val="tx1"/>
                  </a:solidFill>
                  <a:latin typeface="Calibri" pitchFamily="34" charset="0"/>
                  <a:ea typeface="宋体" pitchFamily="2" charset="-122"/>
                  <a:cs typeface="+mn-cs"/>
                </a:defRPr>
              </a:lvl6pPr>
              <a:lvl7pPr marL="2743200" algn="l" defTabSz="914400" rtl="0" eaLnBrk="1" latinLnBrk="0" hangingPunct="1">
                <a:defRPr kern="1200">
                  <a:solidFill>
                    <a:schemeClr val="tx1"/>
                  </a:solidFill>
                  <a:latin typeface="Calibri" pitchFamily="34" charset="0"/>
                  <a:ea typeface="宋体" pitchFamily="2" charset="-122"/>
                  <a:cs typeface="+mn-cs"/>
                </a:defRPr>
              </a:lvl7pPr>
              <a:lvl8pPr marL="3200400" algn="l" defTabSz="914400" rtl="0" eaLnBrk="1" latinLnBrk="0" hangingPunct="1">
                <a:defRPr kern="1200">
                  <a:solidFill>
                    <a:schemeClr val="tx1"/>
                  </a:solidFill>
                  <a:latin typeface="Calibri" pitchFamily="34" charset="0"/>
                  <a:ea typeface="宋体" pitchFamily="2" charset="-122"/>
                  <a:cs typeface="+mn-cs"/>
                </a:defRPr>
              </a:lvl8pPr>
              <a:lvl9pPr marL="3657600" algn="l" defTabSz="914400" rtl="0" eaLnBrk="1" latinLnBrk="0" hangingPunct="1">
                <a:defRPr kern="1200">
                  <a:solidFill>
                    <a:schemeClr val="tx1"/>
                  </a:solidFill>
                  <a:latin typeface="Calibri" pitchFamily="34" charset="0"/>
                  <a:ea typeface="宋体" pitchFamily="2" charset="-122"/>
                  <a:cs typeface="+mn-cs"/>
                </a:defRPr>
              </a:lvl9pPr>
            </a:lstStyle>
            <a:p>
              <a:pPr algn="ctr" eaLnBrk="1" fontAlgn="auto" hangingPunct="1">
                <a:spcBef>
                  <a:spcPts val="0"/>
                </a:spcBef>
                <a:spcAft>
                  <a:spcPts val="0"/>
                </a:spcAft>
                <a:defRPr/>
              </a:pPr>
              <a:r>
                <a:rPr lang="zh-CN" altLang="en-US" sz="2000" dirty="0">
                  <a:latin typeface="微软雅黑" panose="020B0503020204020204" pitchFamily="34" charset="-122"/>
                  <a:ea typeface="微软雅黑" panose="020B0503020204020204" pitchFamily="34" charset="-122"/>
                </a:rPr>
                <a:t>开发效率问题</a:t>
              </a:r>
            </a:p>
          </p:txBody>
        </p:sp>
        <p:sp>
          <p:nvSpPr>
            <p:cNvPr id="44" name="矩形 43"/>
            <p:cNvSpPr/>
            <p:nvPr/>
          </p:nvSpPr>
          <p:spPr>
            <a:xfrm>
              <a:off x="940651" y="4010063"/>
              <a:ext cx="1989370" cy="307795"/>
            </a:xfrm>
            <a:prstGeom prst="rect">
              <a:avLst/>
            </a:prstGeom>
          </p:spPr>
          <p:txBody>
            <a:bodyPr>
              <a:spAutoFit/>
            </a:bodyPr>
            <a:lstStyle>
              <a:defPPr>
                <a:defRPr lang="zh-CN"/>
              </a:defPPr>
              <a:lvl1pPr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1pPr>
              <a:lvl2pPr marL="457200"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2pPr>
              <a:lvl3pPr marL="914400"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3pPr>
              <a:lvl4pPr marL="1371600"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4pPr>
              <a:lvl5pPr marL="1828800"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5pPr>
              <a:lvl6pPr marL="2286000" algn="l" defTabSz="914400" rtl="0" eaLnBrk="1" latinLnBrk="0" hangingPunct="1">
                <a:defRPr kern="1200">
                  <a:solidFill>
                    <a:schemeClr val="tx1"/>
                  </a:solidFill>
                  <a:latin typeface="Calibri" pitchFamily="34" charset="0"/>
                  <a:ea typeface="宋体" pitchFamily="2" charset="-122"/>
                  <a:cs typeface="+mn-cs"/>
                </a:defRPr>
              </a:lvl6pPr>
              <a:lvl7pPr marL="2743200" algn="l" defTabSz="914400" rtl="0" eaLnBrk="1" latinLnBrk="0" hangingPunct="1">
                <a:defRPr kern="1200">
                  <a:solidFill>
                    <a:schemeClr val="tx1"/>
                  </a:solidFill>
                  <a:latin typeface="Calibri" pitchFamily="34" charset="0"/>
                  <a:ea typeface="宋体" pitchFamily="2" charset="-122"/>
                  <a:cs typeface="+mn-cs"/>
                </a:defRPr>
              </a:lvl7pPr>
              <a:lvl8pPr marL="3200400" algn="l" defTabSz="914400" rtl="0" eaLnBrk="1" latinLnBrk="0" hangingPunct="1">
                <a:defRPr kern="1200">
                  <a:solidFill>
                    <a:schemeClr val="tx1"/>
                  </a:solidFill>
                  <a:latin typeface="Calibri" pitchFamily="34" charset="0"/>
                  <a:ea typeface="宋体" pitchFamily="2" charset="-122"/>
                  <a:cs typeface="+mn-cs"/>
                </a:defRPr>
              </a:lvl8pPr>
              <a:lvl9pPr marL="3657600" algn="l" defTabSz="914400" rtl="0" eaLnBrk="1" latinLnBrk="0" hangingPunct="1">
                <a:defRPr kern="1200">
                  <a:solidFill>
                    <a:schemeClr val="tx1"/>
                  </a:solidFill>
                  <a:latin typeface="Calibri" pitchFamily="34" charset="0"/>
                  <a:ea typeface="宋体" pitchFamily="2" charset="-122"/>
                  <a:cs typeface="+mn-cs"/>
                </a:defRPr>
              </a:lvl9pPr>
            </a:lstStyle>
            <a:p>
              <a:pPr algn="ctr" eaLnBrk="1" fontAlgn="auto" hangingPunct="1">
                <a:spcBef>
                  <a:spcPts val="0"/>
                </a:spcBef>
                <a:spcAft>
                  <a:spcPts val="0"/>
                </a:spcAft>
                <a:defRPr/>
              </a:pPr>
              <a:endParaRPr lang="zh-CN" altLang="en-US" sz="1400" dirty="0">
                <a:latin typeface="微软雅黑" panose="020B0503020204020204" pitchFamily="34" charset="-122"/>
                <a:ea typeface="微软雅黑" panose="020B0503020204020204" pitchFamily="34" charset="-122"/>
              </a:endParaRPr>
            </a:p>
          </p:txBody>
        </p:sp>
      </p:grpSp>
      <p:grpSp>
        <p:nvGrpSpPr>
          <p:cNvPr id="45" name="组合 44"/>
          <p:cNvGrpSpPr>
            <a:grpSpLocks/>
          </p:cNvGrpSpPr>
          <p:nvPr/>
        </p:nvGrpSpPr>
        <p:grpSpPr bwMode="auto">
          <a:xfrm>
            <a:off x="8970306" y="3940970"/>
            <a:ext cx="2236510" cy="2215932"/>
            <a:chOff x="817842" y="3609990"/>
            <a:chExt cx="2234987" cy="2216060"/>
          </a:xfrm>
        </p:grpSpPr>
        <p:sp>
          <p:nvSpPr>
            <p:cNvPr id="46" name="文本框 19"/>
            <p:cNvSpPr txBox="1"/>
            <p:nvPr/>
          </p:nvSpPr>
          <p:spPr>
            <a:xfrm>
              <a:off x="817842" y="3609990"/>
              <a:ext cx="2234987" cy="400133"/>
            </a:xfrm>
            <a:prstGeom prst="rect">
              <a:avLst/>
            </a:prstGeom>
            <a:noFill/>
          </p:spPr>
          <p:txBody>
            <a:bodyPr wrap="none">
              <a:spAutoFit/>
            </a:bodyPr>
            <a:lstStyle>
              <a:defPPr>
                <a:defRPr lang="zh-CN"/>
              </a:defPPr>
              <a:lvl1pPr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1pPr>
              <a:lvl2pPr marL="457200"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2pPr>
              <a:lvl3pPr marL="914400"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3pPr>
              <a:lvl4pPr marL="1371600"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4pPr>
              <a:lvl5pPr marL="1828800"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5pPr>
              <a:lvl6pPr marL="2286000" algn="l" defTabSz="914400" rtl="0" eaLnBrk="1" latinLnBrk="0" hangingPunct="1">
                <a:defRPr kern="1200">
                  <a:solidFill>
                    <a:schemeClr val="tx1"/>
                  </a:solidFill>
                  <a:latin typeface="Calibri" pitchFamily="34" charset="0"/>
                  <a:ea typeface="宋体" pitchFamily="2" charset="-122"/>
                  <a:cs typeface="+mn-cs"/>
                </a:defRPr>
              </a:lvl6pPr>
              <a:lvl7pPr marL="2743200" algn="l" defTabSz="914400" rtl="0" eaLnBrk="1" latinLnBrk="0" hangingPunct="1">
                <a:defRPr kern="1200">
                  <a:solidFill>
                    <a:schemeClr val="tx1"/>
                  </a:solidFill>
                  <a:latin typeface="Calibri" pitchFamily="34" charset="0"/>
                  <a:ea typeface="宋体" pitchFamily="2" charset="-122"/>
                  <a:cs typeface="+mn-cs"/>
                </a:defRPr>
              </a:lvl7pPr>
              <a:lvl8pPr marL="3200400" algn="l" defTabSz="914400" rtl="0" eaLnBrk="1" latinLnBrk="0" hangingPunct="1">
                <a:defRPr kern="1200">
                  <a:solidFill>
                    <a:schemeClr val="tx1"/>
                  </a:solidFill>
                  <a:latin typeface="Calibri" pitchFamily="34" charset="0"/>
                  <a:ea typeface="宋体" pitchFamily="2" charset="-122"/>
                  <a:cs typeface="+mn-cs"/>
                </a:defRPr>
              </a:lvl8pPr>
              <a:lvl9pPr marL="3657600" algn="l" defTabSz="914400" rtl="0" eaLnBrk="1" latinLnBrk="0" hangingPunct="1">
                <a:defRPr kern="1200">
                  <a:solidFill>
                    <a:schemeClr val="tx1"/>
                  </a:solidFill>
                  <a:latin typeface="Calibri" pitchFamily="34" charset="0"/>
                  <a:ea typeface="宋体" pitchFamily="2" charset="-122"/>
                  <a:cs typeface="+mn-cs"/>
                </a:defRPr>
              </a:lvl9pPr>
            </a:lstStyle>
            <a:p>
              <a:pPr algn="ctr" eaLnBrk="1" fontAlgn="auto" hangingPunct="1">
                <a:spcBef>
                  <a:spcPts val="0"/>
                </a:spcBef>
                <a:spcAft>
                  <a:spcPts val="0"/>
                </a:spcAft>
                <a:defRPr/>
              </a:pPr>
              <a:r>
                <a:rPr lang="zh-CN" altLang="en-US" sz="2000" dirty="0">
                  <a:latin typeface="微软雅黑" panose="020B0503020204020204" pitchFamily="34" charset="-122"/>
                  <a:ea typeface="微软雅黑" panose="020B0503020204020204" pitchFamily="34" charset="-122"/>
                </a:rPr>
                <a:t>对前端发挥的局限</a:t>
              </a:r>
            </a:p>
          </p:txBody>
        </p:sp>
        <p:sp>
          <p:nvSpPr>
            <p:cNvPr id="47" name="矩形 46"/>
            <p:cNvSpPr/>
            <p:nvPr/>
          </p:nvSpPr>
          <p:spPr>
            <a:xfrm>
              <a:off x="940651" y="4010063"/>
              <a:ext cx="1989370" cy="1815987"/>
            </a:xfrm>
            <a:prstGeom prst="rect">
              <a:avLst/>
            </a:prstGeom>
          </p:spPr>
          <p:txBody>
            <a:bodyPr>
              <a:spAutoFit/>
            </a:bodyPr>
            <a:lstStyle>
              <a:defPPr>
                <a:defRPr lang="zh-CN"/>
              </a:defPPr>
              <a:lvl1pPr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1pPr>
              <a:lvl2pPr marL="457200"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2pPr>
              <a:lvl3pPr marL="914400"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3pPr>
              <a:lvl4pPr marL="1371600"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4pPr>
              <a:lvl5pPr marL="1828800"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5pPr>
              <a:lvl6pPr marL="2286000" algn="l" defTabSz="914400" rtl="0" eaLnBrk="1" latinLnBrk="0" hangingPunct="1">
                <a:defRPr kern="1200">
                  <a:solidFill>
                    <a:schemeClr val="tx1"/>
                  </a:solidFill>
                  <a:latin typeface="Calibri" pitchFamily="34" charset="0"/>
                  <a:ea typeface="宋体" pitchFamily="2" charset="-122"/>
                  <a:cs typeface="+mn-cs"/>
                </a:defRPr>
              </a:lvl6pPr>
              <a:lvl7pPr marL="2743200" algn="l" defTabSz="914400" rtl="0" eaLnBrk="1" latinLnBrk="0" hangingPunct="1">
                <a:defRPr kern="1200">
                  <a:solidFill>
                    <a:schemeClr val="tx1"/>
                  </a:solidFill>
                  <a:latin typeface="Calibri" pitchFamily="34" charset="0"/>
                  <a:ea typeface="宋体" pitchFamily="2" charset="-122"/>
                  <a:cs typeface="+mn-cs"/>
                </a:defRPr>
              </a:lvl7pPr>
              <a:lvl8pPr marL="3200400" algn="l" defTabSz="914400" rtl="0" eaLnBrk="1" latinLnBrk="0" hangingPunct="1">
                <a:defRPr kern="1200">
                  <a:solidFill>
                    <a:schemeClr val="tx1"/>
                  </a:solidFill>
                  <a:latin typeface="Calibri" pitchFamily="34" charset="0"/>
                  <a:ea typeface="宋体" pitchFamily="2" charset="-122"/>
                  <a:cs typeface="+mn-cs"/>
                </a:defRPr>
              </a:lvl8pPr>
              <a:lvl9pPr marL="3657600" algn="l" defTabSz="914400" rtl="0" eaLnBrk="1" latinLnBrk="0" hangingPunct="1">
                <a:defRPr kern="1200">
                  <a:solidFill>
                    <a:schemeClr val="tx1"/>
                  </a:solidFill>
                  <a:latin typeface="Calibri" pitchFamily="34" charset="0"/>
                  <a:ea typeface="宋体" pitchFamily="2" charset="-122"/>
                  <a:cs typeface="+mn-cs"/>
                </a:defRPr>
              </a:lvl9pPr>
            </a:lstStyle>
            <a:p>
              <a:pPr algn="ctr" eaLnBrk="1" fontAlgn="auto" hangingPunct="1">
                <a:spcBef>
                  <a:spcPts val="0"/>
                </a:spcBef>
                <a:spcAft>
                  <a:spcPts val="0"/>
                </a:spcAft>
                <a:defRPr/>
              </a:pPr>
              <a:r>
                <a:rPr lang="zh-CN" altLang="en-US" sz="1400" dirty="0">
                  <a:latin typeface="微软雅黑" panose="020B0503020204020204" pitchFamily="34" charset="-122"/>
                  <a:ea typeface="微软雅黑" panose="020B0503020204020204" pitchFamily="34" charset="-122"/>
                </a:rPr>
                <a:t>性能优化如果只在前端做空间非常有限，于是我们经常需要后端合作才能碰撞出火花，但由于后端框架限制，我们很难使用</a:t>
              </a:r>
              <a:r>
                <a:rPr lang="en-US" altLang="zh-CN" sz="1400" dirty="0">
                  <a:latin typeface="微软雅黑" panose="020B0503020204020204" pitchFamily="34" charset="-122"/>
                  <a:ea typeface="微软雅黑" panose="020B0503020204020204" pitchFamily="34" charset="-122"/>
                </a:rPr>
                <a:t>Comet</a:t>
              </a:r>
              <a:r>
                <a:rPr lang="zh-CN" altLang="en-US" sz="1400" dirty="0">
                  <a:latin typeface="微软雅黑" panose="020B0503020204020204" pitchFamily="34" charset="-122"/>
                  <a:ea typeface="微软雅黑" panose="020B0503020204020204" pitchFamily="34" charset="-122"/>
                </a:rPr>
                <a:t>、</a:t>
              </a:r>
              <a:r>
                <a:rPr lang="en-US" altLang="zh-CN" sz="1400" dirty="0" err="1">
                  <a:latin typeface="微软雅黑" panose="020B0503020204020204" pitchFamily="34" charset="-122"/>
                  <a:ea typeface="微软雅黑" panose="020B0503020204020204" pitchFamily="34" charset="-122"/>
                </a:rPr>
                <a:t>Bigpipe</a:t>
              </a:r>
              <a:r>
                <a:rPr lang="zh-CN" altLang="en-US" sz="1400" dirty="0">
                  <a:latin typeface="微软雅黑" panose="020B0503020204020204" pitchFamily="34" charset="-122"/>
                  <a:ea typeface="微软雅黑" panose="020B0503020204020204" pitchFamily="34" charset="-122"/>
                </a:rPr>
                <a:t>等技术方案来优化性能。</a:t>
              </a:r>
            </a:p>
          </p:txBody>
        </p:sp>
      </p:grpSp>
    </p:spTree>
    <p:extLst>
      <p:ext uri="{BB962C8B-B14F-4D97-AF65-F5344CB8AC3E}">
        <p14:creationId xmlns:p14="http://schemas.microsoft.com/office/powerpoint/2010/main" val="16745105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开发模式的改变：前后端分离</a:t>
            </a:r>
          </a:p>
        </p:txBody>
      </p:sp>
      <p:sp>
        <p:nvSpPr>
          <p:cNvPr id="5" name="TextBox 4"/>
          <p:cNvSpPr txBox="1"/>
          <p:nvPr/>
        </p:nvSpPr>
        <p:spPr>
          <a:xfrm>
            <a:off x="6031698" y="1861964"/>
            <a:ext cx="5116286" cy="3046988"/>
          </a:xfrm>
          <a:prstGeom prst="rect">
            <a:avLst/>
          </a:prstGeom>
          <a:noFill/>
        </p:spPr>
        <p:txBody>
          <a:bodyPr wrap="square" rtlCol="0">
            <a:spAutoFit/>
          </a:bodyPr>
          <a:lstStyle/>
          <a:p>
            <a:pPr>
              <a:lnSpc>
                <a:spcPct val="150000"/>
              </a:lnSpc>
            </a:pPr>
            <a:r>
              <a:rPr lang="zh-CN" altLang="en-US" sz="1600" dirty="0">
                <a:latin typeface="微软雅黑" panose="020B0503020204020204" pitchFamily="34" charset="-122"/>
                <a:ea typeface="微软雅黑" panose="020B0503020204020204" pitchFamily="34" charset="-122"/>
              </a:rPr>
              <a:t>前端：负责</a:t>
            </a:r>
            <a:r>
              <a:rPr lang="en-US" altLang="zh-CN" sz="1600" dirty="0">
                <a:latin typeface="微软雅黑" panose="020B0503020204020204" pitchFamily="34" charset="-122"/>
                <a:ea typeface="微软雅黑" panose="020B0503020204020204" pitchFamily="34" charset="-122"/>
              </a:rPr>
              <a:t>View</a:t>
            </a:r>
            <a:r>
              <a:rPr lang="zh-CN" altLang="en-US" sz="1600" dirty="0">
                <a:latin typeface="微软雅黑" panose="020B0503020204020204" pitchFamily="34" charset="-122"/>
                <a:ea typeface="微软雅黑" panose="020B0503020204020204" pitchFamily="34" charset="-122"/>
              </a:rPr>
              <a:t>和</a:t>
            </a:r>
            <a:r>
              <a:rPr lang="en-US" altLang="zh-CN" sz="1600" dirty="0">
                <a:latin typeface="微软雅黑" panose="020B0503020204020204" pitchFamily="34" charset="-122"/>
                <a:ea typeface="微软雅黑" panose="020B0503020204020204" pitchFamily="34" charset="-122"/>
              </a:rPr>
              <a:t>Controller</a:t>
            </a:r>
            <a:r>
              <a:rPr lang="zh-CN" altLang="en-US" sz="1600" dirty="0">
                <a:latin typeface="微软雅黑" panose="020B0503020204020204" pitchFamily="34" charset="-122"/>
                <a:ea typeface="微软雅黑" panose="020B0503020204020204" pitchFamily="34" charset="-122"/>
              </a:rPr>
              <a:t>层。</a:t>
            </a:r>
          </a:p>
          <a:p>
            <a:pPr>
              <a:lnSpc>
                <a:spcPct val="150000"/>
              </a:lnSpc>
            </a:pPr>
            <a:r>
              <a:rPr lang="zh-CN" altLang="en-US" sz="1600" dirty="0">
                <a:latin typeface="微软雅黑" panose="020B0503020204020204" pitchFamily="34" charset="-122"/>
                <a:ea typeface="微软雅黑" panose="020B0503020204020204" pitchFamily="34" charset="-122"/>
              </a:rPr>
              <a:t>后端：负责</a:t>
            </a:r>
            <a:r>
              <a:rPr lang="en-US" altLang="zh-CN" sz="1600" dirty="0">
                <a:latin typeface="微软雅黑" panose="020B0503020204020204" pitchFamily="34" charset="-122"/>
                <a:ea typeface="微软雅黑" panose="020B0503020204020204" pitchFamily="34" charset="-122"/>
              </a:rPr>
              <a:t>Model</a:t>
            </a:r>
            <a:r>
              <a:rPr lang="zh-CN" altLang="en-US" sz="1600" dirty="0">
                <a:latin typeface="微软雅黑" panose="020B0503020204020204" pitchFamily="34" charset="-122"/>
                <a:ea typeface="微软雅黑" panose="020B0503020204020204" pitchFamily="34" charset="-122"/>
              </a:rPr>
              <a:t>层，业务处理</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数据等。</a:t>
            </a:r>
            <a:endParaRPr lang="en-US" altLang="zh-CN" sz="1600" dirty="0">
              <a:latin typeface="微软雅黑" panose="020B0503020204020204" pitchFamily="34" charset="-122"/>
              <a:ea typeface="微软雅黑" panose="020B0503020204020204" pitchFamily="34" charset="-122"/>
            </a:endParaRPr>
          </a:p>
          <a:p>
            <a:pPr>
              <a:lnSpc>
                <a:spcPct val="150000"/>
              </a:lnSpc>
            </a:pPr>
            <a:endParaRPr lang="en-US" altLang="zh-CN" sz="1600" dirty="0">
              <a:latin typeface="微软雅黑" panose="020B0503020204020204" pitchFamily="34" charset="-122"/>
              <a:ea typeface="微软雅黑" panose="020B0503020204020204" pitchFamily="34" charset="-122"/>
            </a:endParaRPr>
          </a:p>
          <a:p>
            <a:pPr>
              <a:lnSpc>
                <a:spcPct val="150000"/>
              </a:lnSpc>
            </a:pPr>
            <a:r>
              <a:rPr lang="zh-CN" altLang="en-US" sz="1600" dirty="0">
                <a:latin typeface="微软雅黑" panose="020B0503020204020204" pitchFamily="34" charset="-122"/>
                <a:ea typeface="微软雅黑" panose="020B0503020204020204" pitchFamily="34" charset="-122"/>
              </a:rPr>
              <a:t>前端掌握了</a:t>
            </a:r>
            <a:r>
              <a:rPr lang="en-US" altLang="zh-CN" sz="1600" dirty="0">
                <a:latin typeface="微软雅黑" panose="020B0503020204020204" pitchFamily="34" charset="-122"/>
                <a:ea typeface="微软雅黑" panose="020B0503020204020204" pitchFamily="34" charset="-122"/>
              </a:rPr>
              <a:t>Controller</a:t>
            </a:r>
            <a:r>
              <a:rPr lang="zh-CN" altLang="en-US" sz="1600" dirty="0">
                <a:latin typeface="微软雅黑" panose="020B0503020204020204" pitchFamily="34" charset="-122"/>
                <a:ea typeface="微软雅黑" panose="020B0503020204020204" pitchFamily="34" charset="-122"/>
              </a:rPr>
              <a:t>，我们可以做</a:t>
            </a:r>
            <a:r>
              <a:rPr lang="en-US" altLang="zh-CN" sz="1600" dirty="0" err="1">
                <a:latin typeface="微软雅黑" panose="020B0503020204020204" pitchFamily="34" charset="-122"/>
                <a:ea typeface="微软雅黑" panose="020B0503020204020204" pitchFamily="34" charset="-122"/>
              </a:rPr>
              <a:t>url</a:t>
            </a:r>
            <a:r>
              <a:rPr lang="en-US" altLang="zh-CN" sz="1600" dirty="0">
                <a:latin typeface="微软雅黑" panose="020B0503020204020204" pitchFamily="34" charset="-122"/>
                <a:ea typeface="微软雅黑" panose="020B0503020204020204" pitchFamily="34" charset="-122"/>
              </a:rPr>
              <a:t> design</a:t>
            </a:r>
            <a:r>
              <a:rPr lang="zh-CN" altLang="en-US" sz="1600" dirty="0">
                <a:latin typeface="微软雅黑" panose="020B0503020204020204" pitchFamily="34" charset="-122"/>
                <a:ea typeface="微软雅黑" panose="020B0503020204020204" pitchFamily="34" charset="-122"/>
              </a:rPr>
              <a:t>，我们可以根据场景决定在服务端同步渲染，还是根据</a:t>
            </a:r>
            <a:r>
              <a:rPr lang="en-US" altLang="zh-CN" sz="1600" dirty="0">
                <a:latin typeface="微软雅黑" panose="020B0503020204020204" pitchFamily="34" charset="-122"/>
                <a:ea typeface="微软雅黑" panose="020B0503020204020204" pitchFamily="34" charset="-122"/>
              </a:rPr>
              <a:t>view</a:t>
            </a:r>
            <a:r>
              <a:rPr lang="zh-CN" altLang="en-US" sz="1600" dirty="0">
                <a:latin typeface="微软雅黑" panose="020B0503020204020204" pitchFamily="34" charset="-122"/>
                <a:ea typeface="微软雅黑" panose="020B0503020204020204" pitchFamily="34" charset="-122"/>
              </a:rPr>
              <a:t>层数据输出</a:t>
            </a:r>
            <a:r>
              <a:rPr lang="en-US" altLang="zh-CN" sz="1600" dirty="0" err="1">
                <a:latin typeface="微软雅黑" panose="020B0503020204020204" pitchFamily="34" charset="-122"/>
                <a:ea typeface="微软雅黑" panose="020B0503020204020204" pitchFamily="34" charset="-122"/>
              </a:rPr>
              <a:t>json</a:t>
            </a:r>
            <a:r>
              <a:rPr lang="zh-CN" altLang="en-US" sz="1600" dirty="0">
                <a:latin typeface="微软雅黑" panose="020B0503020204020204" pitchFamily="34" charset="-122"/>
                <a:ea typeface="微软雅黑" panose="020B0503020204020204" pitchFamily="34" charset="-122"/>
              </a:rPr>
              <a:t>数据，我们还可以根据表现层需求很容易的做</a:t>
            </a:r>
            <a:r>
              <a:rPr lang="en-US" altLang="zh-CN" sz="1600" dirty="0" err="1">
                <a:latin typeface="微软雅黑" panose="020B0503020204020204" pitchFamily="34" charset="-122"/>
                <a:ea typeface="微软雅黑" panose="020B0503020204020204" pitchFamily="34" charset="-122"/>
              </a:rPr>
              <a:t>Bigpipe,Comet,Socket</a:t>
            </a:r>
            <a:r>
              <a:rPr lang="zh-CN" altLang="en-US" sz="1600" dirty="0">
                <a:latin typeface="微软雅黑" panose="020B0503020204020204" pitchFamily="34" charset="-122"/>
                <a:ea typeface="微软雅黑" panose="020B0503020204020204" pitchFamily="34" charset="-122"/>
              </a:rPr>
              <a:t>等等，完全是需求决定使用方式。</a:t>
            </a:r>
            <a:endParaRPr lang="en-US" altLang="zh-CN" sz="1600" dirty="0">
              <a:latin typeface="微软雅黑" panose="020B0503020204020204" pitchFamily="34" charset="-122"/>
              <a:ea typeface="微软雅黑" panose="020B0503020204020204" pitchFamily="34" charset="-122"/>
            </a:endParaRPr>
          </a:p>
        </p:txBody>
      </p:sp>
      <p:sp>
        <p:nvSpPr>
          <p:cNvPr id="12" name="矩形 11"/>
          <p:cNvSpPr/>
          <p:nvPr/>
        </p:nvSpPr>
        <p:spPr>
          <a:xfrm>
            <a:off x="0" y="1073427"/>
            <a:ext cx="1690577"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735496" y="1073426"/>
            <a:ext cx="2411741"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TextBox 16"/>
          <p:cNvSpPr txBox="1"/>
          <p:nvPr/>
        </p:nvSpPr>
        <p:spPr>
          <a:xfrm>
            <a:off x="735498" y="1051963"/>
            <a:ext cx="2092762" cy="369332"/>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怎么做前后端分离</a:t>
            </a:r>
          </a:p>
        </p:txBody>
      </p:sp>
      <p:pic>
        <p:nvPicPr>
          <p:cNvPr id="10242" name="Picture 2" descr="MVC分"/>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5072" y="2132921"/>
            <a:ext cx="5286375" cy="25050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139332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开发模式的改变：前后端分离</a:t>
            </a:r>
          </a:p>
        </p:txBody>
      </p:sp>
      <p:sp>
        <p:nvSpPr>
          <p:cNvPr id="5" name="TextBox 4"/>
          <p:cNvSpPr txBox="1"/>
          <p:nvPr/>
        </p:nvSpPr>
        <p:spPr>
          <a:xfrm>
            <a:off x="5404377" y="2400861"/>
            <a:ext cx="5116286" cy="3046988"/>
          </a:xfrm>
          <a:prstGeom prst="rect">
            <a:avLst/>
          </a:prstGeom>
          <a:noFill/>
        </p:spPr>
        <p:txBody>
          <a:bodyPr wrap="square" rtlCol="0">
            <a:spAutoFit/>
          </a:bodyPr>
          <a:lstStyle/>
          <a:p>
            <a:pPr>
              <a:lnSpc>
                <a:spcPct val="150000"/>
              </a:lnSpc>
            </a:pPr>
            <a:r>
              <a:rPr lang="zh-CN" altLang="en-US" sz="1600" dirty="0">
                <a:latin typeface="微软雅黑" panose="020B0503020204020204" pitchFamily="34" charset="-122"/>
                <a:ea typeface="微软雅黑" panose="020B0503020204020204" pitchFamily="34" charset="-122"/>
              </a:rPr>
              <a:t>前端：负责</a:t>
            </a:r>
            <a:r>
              <a:rPr lang="en-US" altLang="zh-CN" sz="1600" dirty="0">
                <a:latin typeface="微软雅黑" panose="020B0503020204020204" pitchFamily="34" charset="-122"/>
                <a:ea typeface="微软雅黑" panose="020B0503020204020204" pitchFamily="34" charset="-122"/>
              </a:rPr>
              <a:t>View</a:t>
            </a:r>
            <a:r>
              <a:rPr lang="zh-CN" altLang="en-US" sz="1600" dirty="0">
                <a:latin typeface="微软雅黑" panose="020B0503020204020204" pitchFamily="34" charset="-122"/>
                <a:ea typeface="微软雅黑" panose="020B0503020204020204" pitchFamily="34" charset="-122"/>
              </a:rPr>
              <a:t>和</a:t>
            </a:r>
            <a:r>
              <a:rPr lang="en-US" altLang="zh-CN" sz="1600" dirty="0">
                <a:latin typeface="微软雅黑" panose="020B0503020204020204" pitchFamily="34" charset="-122"/>
                <a:ea typeface="微软雅黑" panose="020B0503020204020204" pitchFamily="34" charset="-122"/>
              </a:rPr>
              <a:t>Controller</a:t>
            </a:r>
            <a:r>
              <a:rPr lang="zh-CN" altLang="en-US" sz="1600" dirty="0">
                <a:latin typeface="微软雅黑" panose="020B0503020204020204" pitchFamily="34" charset="-122"/>
                <a:ea typeface="微软雅黑" panose="020B0503020204020204" pitchFamily="34" charset="-122"/>
              </a:rPr>
              <a:t>层。</a:t>
            </a:r>
          </a:p>
          <a:p>
            <a:pPr>
              <a:lnSpc>
                <a:spcPct val="150000"/>
              </a:lnSpc>
            </a:pPr>
            <a:r>
              <a:rPr lang="zh-CN" altLang="en-US" sz="1600" dirty="0">
                <a:latin typeface="微软雅黑" panose="020B0503020204020204" pitchFamily="34" charset="-122"/>
                <a:ea typeface="微软雅黑" panose="020B0503020204020204" pitchFamily="34" charset="-122"/>
              </a:rPr>
              <a:t>后端：负责</a:t>
            </a:r>
            <a:r>
              <a:rPr lang="en-US" altLang="zh-CN" sz="1600" dirty="0">
                <a:latin typeface="微软雅黑" panose="020B0503020204020204" pitchFamily="34" charset="-122"/>
                <a:ea typeface="微软雅黑" panose="020B0503020204020204" pitchFamily="34" charset="-122"/>
              </a:rPr>
              <a:t>Model</a:t>
            </a:r>
            <a:r>
              <a:rPr lang="zh-CN" altLang="en-US" sz="1600" dirty="0">
                <a:latin typeface="微软雅黑" panose="020B0503020204020204" pitchFamily="34" charset="-122"/>
                <a:ea typeface="微软雅黑" panose="020B0503020204020204" pitchFamily="34" charset="-122"/>
              </a:rPr>
              <a:t>层，业务处理</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数据等。</a:t>
            </a:r>
            <a:endParaRPr lang="en-US" altLang="zh-CN" sz="1600" dirty="0">
              <a:latin typeface="微软雅黑" panose="020B0503020204020204" pitchFamily="34" charset="-122"/>
              <a:ea typeface="微软雅黑" panose="020B0503020204020204" pitchFamily="34" charset="-122"/>
            </a:endParaRPr>
          </a:p>
          <a:p>
            <a:pPr>
              <a:lnSpc>
                <a:spcPct val="150000"/>
              </a:lnSpc>
            </a:pPr>
            <a:endParaRPr lang="en-US" altLang="zh-CN" sz="1600" dirty="0">
              <a:latin typeface="微软雅黑" panose="020B0503020204020204" pitchFamily="34" charset="-122"/>
              <a:ea typeface="微软雅黑" panose="020B0503020204020204" pitchFamily="34" charset="-122"/>
            </a:endParaRPr>
          </a:p>
          <a:p>
            <a:pPr>
              <a:lnSpc>
                <a:spcPct val="150000"/>
              </a:lnSpc>
            </a:pPr>
            <a:r>
              <a:rPr lang="zh-CN" altLang="en-US" sz="1600" dirty="0">
                <a:latin typeface="微软雅黑" panose="020B0503020204020204" pitchFamily="34" charset="-122"/>
                <a:ea typeface="微软雅黑" panose="020B0503020204020204" pitchFamily="34" charset="-122"/>
              </a:rPr>
              <a:t>前端掌握了</a:t>
            </a:r>
            <a:r>
              <a:rPr lang="en-US" altLang="zh-CN" sz="1600" dirty="0">
                <a:latin typeface="微软雅黑" panose="020B0503020204020204" pitchFamily="34" charset="-122"/>
                <a:ea typeface="微软雅黑" panose="020B0503020204020204" pitchFamily="34" charset="-122"/>
              </a:rPr>
              <a:t>Controller</a:t>
            </a:r>
            <a:r>
              <a:rPr lang="zh-CN" altLang="en-US" sz="1600" dirty="0">
                <a:latin typeface="微软雅黑" panose="020B0503020204020204" pitchFamily="34" charset="-122"/>
                <a:ea typeface="微软雅黑" panose="020B0503020204020204" pitchFamily="34" charset="-122"/>
              </a:rPr>
              <a:t>，我们可以做</a:t>
            </a:r>
            <a:r>
              <a:rPr lang="en-US" altLang="zh-CN" sz="1600" dirty="0" err="1">
                <a:latin typeface="微软雅黑" panose="020B0503020204020204" pitchFamily="34" charset="-122"/>
                <a:ea typeface="微软雅黑" panose="020B0503020204020204" pitchFamily="34" charset="-122"/>
              </a:rPr>
              <a:t>url</a:t>
            </a:r>
            <a:r>
              <a:rPr lang="en-US" altLang="zh-CN" sz="1600" dirty="0">
                <a:latin typeface="微软雅黑" panose="020B0503020204020204" pitchFamily="34" charset="-122"/>
                <a:ea typeface="微软雅黑" panose="020B0503020204020204" pitchFamily="34" charset="-122"/>
              </a:rPr>
              <a:t> design</a:t>
            </a:r>
            <a:r>
              <a:rPr lang="zh-CN" altLang="en-US" sz="1600" dirty="0">
                <a:latin typeface="微软雅黑" panose="020B0503020204020204" pitchFamily="34" charset="-122"/>
                <a:ea typeface="微软雅黑" panose="020B0503020204020204" pitchFamily="34" charset="-122"/>
              </a:rPr>
              <a:t>，我们可以根据场景决定在服务端同步渲染，还是根据</a:t>
            </a:r>
            <a:r>
              <a:rPr lang="en-US" altLang="zh-CN" sz="1600" dirty="0">
                <a:latin typeface="微软雅黑" panose="020B0503020204020204" pitchFamily="34" charset="-122"/>
                <a:ea typeface="微软雅黑" panose="020B0503020204020204" pitchFamily="34" charset="-122"/>
              </a:rPr>
              <a:t>view</a:t>
            </a:r>
            <a:r>
              <a:rPr lang="zh-CN" altLang="en-US" sz="1600" dirty="0">
                <a:latin typeface="微软雅黑" panose="020B0503020204020204" pitchFamily="34" charset="-122"/>
                <a:ea typeface="微软雅黑" panose="020B0503020204020204" pitchFamily="34" charset="-122"/>
              </a:rPr>
              <a:t>层数据输出</a:t>
            </a:r>
            <a:r>
              <a:rPr lang="en-US" altLang="zh-CN" sz="1600" dirty="0" err="1">
                <a:latin typeface="微软雅黑" panose="020B0503020204020204" pitchFamily="34" charset="-122"/>
                <a:ea typeface="微软雅黑" panose="020B0503020204020204" pitchFamily="34" charset="-122"/>
              </a:rPr>
              <a:t>json</a:t>
            </a:r>
            <a:r>
              <a:rPr lang="zh-CN" altLang="en-US" sz="1600" dirty="0">
                <a:latin typeface="微软雅黑" panose="020B0503020204020204" pitchFamily="34" charset="-122"/>
                <a:ea typeface="微软雅黑" panose="020B0503020204020204" pitchFamily="34" charset="-122"/>
              </a:rPr>
              <a:t>数据，我们还可以根据表现层需求很容易的做</a:t>
            </a:r>
            <a:r>
              <a:rPr lang="en-US" altLang="zh-CN" sz="1600" dirty="0" err="1">
                <a:latin typeface="微软雅黑" panose="020B0503020204020204" pitchFamily="34" charset="-122"/>
                <a:ea typeface="微软雅黑" panose="020B0503020204020204" pitchFamily="34" charset="-122"/>
              </a:rPr>
              <a:t>Bigpipe,Comet,Socket</a:t>
            </a:r>
            <a:r>
              <a:rPr lang="zh-CN" altLang="en-US" sz="1600" dirty="0">
                <a:latin typeface="微软雅黑" panose="020B0503020204020204" pitchFamily="34" charset="-122"/>
                <a:ea typeface="微软雅黑" panose="020B0503020204020204" pitchFamily="34" charset="-122"/>
              </a:rPr>
              <a:t>等等，完全是需求决定使用方式。</a:t>
            </a:r>
            <a:endParaRPr lang="en-US" altLang="zh-CN" sz="1600" dirty="0">
              <a:latin typeface="微软雅黑" panose="020B0503020204020204" pitchFamily="34" charset="-122"/>
              <a:ea typeface="微软雅黑" panose="020B0503020204020204" pitchFamily="34" charset="-122"/>
            </a:endParaRPr>
          </a:p>
        </p:txBody>
      </p:sp>
      <p:sp>
        <p:nvSpPr>
          <p:cNvPr id="12" name="矩形 11"/>
          <p:cNvSpPr/>
          <p:nvPr/>
        </p:nvSpPr>
        <p:spPr>
          <a:xfrm>
            <a:off x="0" y="1073427"/>
            <a:ext cx="1690577"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735496" y="1073426"/>
            <a:ext cx="2411741"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TextBox 16"/>
          <p:cNvSpPr txBox="1"/>
          <p:nvPr/>
        </p:nvSpPr>
        <p:spPr>
          <a:xfrm>
            <a:off x="735498" y="1051963"/>
            <a:ext cx="2092762" cy="369332"/>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怎么做前后端分离</a:t>
            </a:r>
          </a:p>
        </p:txBody>
      </p:sp>
      <p:pic>
        <p:nvPicPr>
          <p:cNvPr id="2" name="图片 1"/>
          <p:cNvPicPr>
            <a:picLocks noChangeAspect="1"/>
          </p:cNvPicPr>
          <p:nvPr/>
        </p:nvPicPr>
        <p:blipFill>
          <a:blip r:embed="rId2"/>
          <a:stretch>
            <a:fillRect/>
          </a:stretch>
        </p:blipFill>
        <p:spPr>
          <a:xfrm>
            <a:off x="170914" y="1658679"/>
            <a:ext cx="4375611" cy="4531353"/>
          </a:xfrm>
          <a:prstGeom prst="rect">
            <a:avLst/>
          </a:prstGeom>
        </p:spPr>
      </p:pic>
    </p:spTree>
    <p:extLst>
      <p:ext uri="{BB962C8B-B14F-4D97-AF65-F5344CB8AC3E}">
        <p14:creationId xmlns:p14="http://schemas.microsoft.com/office/powerpoint/2010/main" val="37381600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p:cNvSpPr/>
          <p:nvPr/>
        </p:nvSpPr>
        <p:spPr>
          <a:xfrm>
            <a:off x="0" y="1073427"/>
            <a:ext cx="23555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735496" y="1073426"/>
            <a:ext cx="3336774"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TextBox 22"/>
          <p:cNvSpPr txBox="1"/>
          <p:nvPr/>
        </p:nvSpPr>
        <p:spPr>
          <a:xfrm>
            <a:off x="1051891" y="1065798"/>
            <a:ext cx="3147969" cy="369332"/>
          </a:xfrm>
          <a:prstGeom prst="rect">
            <a:avLst/>
          </a:prstGeom>
          <a:noFill/>
        </p:spPr>
        <p:txBody>
          <a:bodyPr wrap="squar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WEB</a:t>
            </a:r>
            <a:r>
              <a:rPr lang="zh-CN" altLang="en-US" dirty="0">
                <a:solidFill>
                  <a:schemeClr val="bg1"/>
                </a:solidFill>
                <a:latin typeface="微软雅黑" panose="020B0503020204020204" pitchFamily="34" charset="-122"/>
                <a:ea typeface="微软雅黑" panose="020B0503020204020204" pitchFamily="34" charset="-122"/>
              </a:rPr>
              <a:t>技术发展与</a:t>
            </a:r>
            <a:r>
              <a:rPr lang="en-US" altLang="zh-CN" dirty="0">
                <a:solidFill>
                  <a:schemeClr val="bg1"/>
                </a:solidFill>
                <a:latin typeface="微软雅黑" panose="020B0503020204020204" pitchFamily="34" charset="-122"/>
                <a:ea typeface="微软雅黑" panose="020B0503020204020204" pitchFamily="34" charset="-122"/>
              </a:rPr>
              <a:t>REST</a:t>
            </a:r>
            <a:r>
              <a:rPr lang="zh-CN" altLang="en-US" dirty="0">
                <a:solidFill>
                  <a:schemeClr val="bg1"/>
                </a:solidFill>
                <a:latin typeface="微软雅黑" panose="020B0503020204020204" pitchFamily="34" charset="-122"/>
                <a:ea typeface="微软雅黑" panose="020B0503020204020204" pitchFamily="34" charset="-122"/>
              </a:rPr>
              <a:t>的由来</a:t>
            </a:r>
          </a:p>
        </p:txBody>
      </p:sp>
      <p:sp>
        <p:nvSpPr>
          <p:cNvPr id="24" name="TextBox 23"/>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南京老山项目总体架构：</a:t>
            </a:r>
            <a:r>
              <a:rPr lang="en-US" altLang="zh-CN" sz="2400" b="1" dirty="0">
                <a:solidFill>
                  <a:schemeClr val="bg1"/>
                </a:solidFill>
                <a:latin typeface="微软雅黑" panose="020B0503020204020204" pitchFamily="34" charset="-122"/>
                <a:ea typeface="微软雅黑" panose="020B0503020204020204" pitchFamily="34" charset="-122"/>
              </a:rPr>
              <a:t>REST</a:t>
            </a:r>
            <a:r>
              <a:rPr lang="zh-CN" altLang="en-US" sz="2400" b="1" dirty="0">
                <a:solidFill>
                  <a:schemeClr val="bg1"/>
                </a:solidFill>
                <a:latin typeface="微软雅黑" panose="020B0503020204020204" pitchFamily="34" charset="-122"/>
                <a:ea typeface="微软雅黑" panose="020B0503020204020204" pitchFamily="34" charset="-122"/>
              </a:rPr>
              <a:t>架构风格介绍</a:t>
            </a:r>
          </a:p>
        </p:txBody>
      </p:sp>
      <p:graphicFrame>
        <p:nvGraphicFramePr>
          <p:cNvPr id="25" name="图示 24"/>
          <p:cNvGraphicFramePr/>
          <p:nvPr>
            <p:extLst>
              <p:ext uri="{D42A27DB-BD31-4B8C-83A1-F6EECF244321}">
                <p14:modId xmlns:p14="http://schemas.microsoft.com/office/powerpoint/2010/main" val="2894118518"/>
              </p:ext>
            </p:extLst>
          </p:nvPr>
        </p:nvGraphicFramePr>
        <p:xfrm>
          <a:off x="390418" y="2092441"/>
          <a:ext cx="5788808" cy="348119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6" name="文本框 4"/>
          <p:cNvSpPr txBox="1"/>
          <p:nvPr/>
        </p:nvSpPr>
        <p:spPr>
          <a:xfrm>
            <a:off x="6537252" y="2166869"/>
            <a:ext cx="5071730" cy="874407"/>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lnSpc>
                <a:spcPct val="150000"/>
              </a:lnSpc>
            </a:pPr>
            <a:r>
              <a:rPr lang="en-US" altLang="zh-CN" dirty="0">
                <a:latin typeface="微软雅黑" panose="020B0503020204020204" pitchFamily="34" charset="-122"/>
                <a:ea typeface="微软雅黑" panose="020B0503020204020204" pitchFamily="34" charset="-122"/>
              </a:rPr>
              <a:t>URI: Uniform Resource Identifier</a:t>
            </a:r>
            <a:r>
              <a:rPr lang="zh-CN" altLang="en-US" dirty="0">
                <a:latin typeface="微软雅黑" panose="020B0503020204020204" pitchFamily="34" charset="-122"/>
                <a:ea typeface="微软雅黑" panose="020B0503020204020204" pitchFamily="34" charset="-122"/>
              </a:rPr>
              <a:t>统一资源标识符，用于标识某一个互联网资源名称的字符串</a:t>
            </a:r>
          </a:p>
        </p:txBody>
      </p:sp>
      <p:sp>
        <p:nvSpPr>
          <p:cNvPr id="27" name="文本框 5"/>
          <p:cNvSpPr txBox="1"/>
          <p:nvPr/>
        </p:nvSpPr>
        <p:spPr>
          <a:xfrm>
            <a:off x="6645349" y="3609269"/>
            <a:ext cx="4963633" cy="1338828"/>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lnSpc>
                <a:spcPct val="150000"/>
              </a:lnSpc>
            </a:pPr>
            <a:r>
              <a:rPr lang="en-US" altLang="zh-CN" dirty="0">
                <a:latin typeface="微软雅黑" panose="020B0503020204020204" pitchFamily="34" charset="-122"/>
                <a:ea typeface="微软雅黑" panose="020B0503020204020204" pitchFamily="34" charset="-122"/>
              </a:rPr>
              <a:t>MIME: Multipurpose Internet Mail Extensions</a:t>
            </a:r>
            <a:r>
              <a:rPr lang="zh-CN" altLang="en-US" dirty="0">
                <a:latin typeface="微软雅黑" panose="020B0503020204020204" pitchFamily="34" charset="-122"/>
                <a:ea typeface="微软雅黑" panose="020B0503020204020204" pitchFamily="34" charset="-122"/>
              </a:rPr>
              <a:t>多用途互联网邮件扩展，是目前互联网电子邮件普遍遵循的邮件技术规范</a:t>
            </a:r>
          </a:p>
        </p:txBody>
      </p:sp>
      <p:sp>
        <p:nvSpPr>
          <p:cNvPr id="2" name="矩形 1"/>
          <p:cNvSpPr/>
          <p:nvPr/>
        </p:nvSpPr>
        <p:spPr>
          <a:xfrm>
            <a:off x="2245691" y="1608397"/>
            <a:ext cx="2078261" cy="458908"/>
          </a:xfrm>
          <a:prstGeom prst="rect">
            <a:avLst/>
          </a:prstGeom>
        </p:spPr>
        <p:txBody>
          <a:bodyPr wrap="none">
            <a:spAutoFit/>
          </a:bodyPr>
          <a:lstStyle/>
          <a:p>
            <a:pPr>
              <a:lnSpc>
                <a:spcPct val="150000"/>
              </a:lnSpc>
            </a:pPr>
            <a:r>
              <a:rPr lang="en-US" altLang="zh-CN" dirty="0">
                <a:latin typeface="微软雅黑" panose="020B0503020204020204" pitchFamily="34" charset="-122"/>
                <a:ea typeface="微软雅黑" panose="020B0503020204020204" pitchFamily="34" charset="-122"/>
              </a:rPr>
              <a:t>Web</a:t>
            </a:r>
            <a:r>
              <a:rPr lang="zh-CN" altLang="en-US" dirty="0">
                <a:latin typeface="微软雅黑" panose="020B0503020204020204" pitchFamily="34" charset="-122"/>
                <a:ea typeface="微软雅黑" panose="020B0503020204020204" pitchFamily="34" charset="-122"/>
              </a:rPr>
              <a:t>技术架构基石</a:t>
            </a:r>
          </a:p>
        </p:txBody>
      </p:sp>
    </p:spTree>
    <p:extLst>
      <p:ext uri="{BB962C8B-B14F-4D97-AF65-F5344CB8AC3E}">
        <p14:creationId xmlns:p14="http://schemas.microsoft.com/office/powerpoint/2010/main" val="8399351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开发模式的改变：前后端分离</a:t>
            </a:r>
          </a:p>
        </p:txBody>
      </p:sp>
      <p:sp>
        <p:nvSpPr>
          <p:cNvPr id="5" name="TextBox 4"/>
          <p:cNvSpPr txBox="1"/>
          <p:nvPr/>
        </p:nvSpPr>
        <p:spPr>
          <a:xfrm>
            <a:off x="131647" y="1643961"/>
            <a:ext cx="12060353" cy="4893647"/>
          </a:xfrm>
          <a:prstGeom prst="rect">
            <a:avLst/>
          </a:prstGeom>
          <a:noFill/>
        </p:spPr>
        <p:txBody>
          <a:bodyPr wrap="square" rtlCol="0">
            <a:spAutoFit/>
          </a:bodyPr>
          <a:lstStyle/>
          <a:p>
            <a:pPr>
              <a:lnSpc>
                <a:spcPct val="150000"/>
              </a:lnSpc>
            </a:pPr>
            <a:r>
              <a:rPr lang="zh-CN" altLang="en-US" sz="1600" dirty="0">
                <a:latin typeface="微软雅黑" panose="020B0503020204020204" pitchFamily="34" charset="-122"/>
                <a:ea typeface="微软雅黑" panose="020B0503020204020204" pitchFamily="34" charset="-122"/>
              </a:rPr>
              <a:t>跨站脚本攻击（</a:t>
            </a:r>
            <a:r>
              <a:rPr lang="en-US" altLang="zh-CN" sz="1600" dirty="0">
                <a:latin typeface="微软雅黑" panose="020B0503020204020204" pitchFamily="34" charset="-122"/>
                <a:ea typeface="微软雅黑" panose="020B0503020204020204" pitchFamily="34" charset="-122"/>
              </a:rPr>
              <a:t>XSS</a:t>
            </a:r>
            <a:r>
              <a:rPr lang="zh-CN" altLang="en-US" sz="1600" dirty="0">
                <a:latin typeface="微软雅黑" panose="020B0503020204020204" pitchFamily="34" charset="-122"/>
                <a:ea typeface="微软雅黑" panose="020B0503020204020204" pitchFamily="34" charset="-122"/>
              </a:rPr>
              <a:t>，</a:t>
            </a:r>
            <a:r>
              <a:rPr lang="en-US" altLang="zh-CN" sz="1600" dirty="0">
                <a:latin typeface="微软雅黑" panose="020B0503020204020204" pitchFamily="34" charset="-122"/>
                <a:ea typeface="微软雅黑" panose="020B0503020204020204" pitchFamily="34" charset="-122"/>
              </a:rPr>
              <a:t>Cross-site scripting</a:t>
            </a:r>
            <a:r>
              <a:rPr lang="zh-CN" altLang="en-US" sz="1600" dirty="0">
                <a:latin typeface="微软雅黑" panose="020B0503020204020204" pitchFamily="34" charset="-122"/>
                <a:ea typeface="微软雅黑" panose="020B0503020204020204" pitchFamily="34" charset="-122"/>
              </a:rPr>
              <a:t>）是最常见和基本的攻击</a:t>
            </a:r>
            <a:r>
              <a:rPr lang="en-US" altLang="zh-CN" sz="1600" dirty="0">
                <a:latin typeface="微软雅黑" panose="020B0503020204020204" pitchFamily="34" charset="-122"/>
                <a:ea typeface="微软雅黑" panose="020B0503020204020204" pitchFamily="34" charset="-122"/>
              </a:rPr>
              <a:t>Web</a:t>
            </a:r>
            <a:r>
              <a:rPr lang="zh-CN" altLang="en-US" sz="1600" dirty="0">
                <a:latin typeface="微软雅黑" panose="020B0503020204020204" pitchFamily="34" charset="-122"/>
                <a:ea typeface="微软雅黑" panose="020B0503020204020204" pitchFamily="34" charset="-122"/>
              </a:rPr>
              <a:t>网站的方法。攻击者可以在网页上发布包含攻击性代码的数据，当浏览者看到此网页时，特定的脚本就会以浏览者用户的身份和权限来执行。通过</a:t>
            </a:r>
            <a:r>
              <a:rPr lang="en-US" altLang="zh-CN" sz="1600" dirty="0">
                <a:latin typeface="微软雅黑" panose="020B0503020204020204" pitchFamily="34" charset="-122"/>
                <a:ea typeface="微软雅黑" panose="020B0503020204020204" pitchFamily="34" charset="-122"/>
              </a:rPr>
              <a:t>XSS</a:t>
            </a:r>
            <a:r>
              <a:rPr lang="zh-CN" altLang="en-US" sz="1600" dirty="0">
                <a:latin typeface="微软雅黑" panose="020B0503020204020204" pitchFamily="34" charset="-122"/>
                <a:ea typeface="微软雅黑" panose="020B0503020204020204" pitchFamily="34" charset="-122"/>
              </a:rPr>
              <a:t>可以比较容易地修改用户数据、窃取用户信息以及造成其它类型的攻击，例如：</a:t>
            </a:r>
            <a:r>
              <a:rPr lang="en-US" altLang="zh-CN" sz="1600" dirty="0">
                <a:latin typeface="微软雅黑" panose="020B0503020204020204" pitchFamily="34" charset="-122"/>
                <a:ea typeface="微软雅黑" panose="020B0503020204020204" pitchFamily="34" charset="-122"/>
              </a:rPr>
              <a:t>CSRF</a:t>
            </a:r>
            <a:r>
              <a:rPr lang="zh-CN" altLang="en-US" sz="1600" dirty="0">
                <a:latin typeface="微软雅黑" panose="020B0503020204020204" pitchFamily="34" charset="-122"/>
                <a:ea typeface="微软雅黑" panose="020B0503020204020204" pitchFamily="34" charset="-122"/>
              </a:rPr>
              <a:t>攻击。</a:t>
            </a:r>
          </a:p>
          <a:p>
            <a:pPr>
              <a:lnSpc>
                <a:spcPct val="150000"/>
              </a:lnSpc>
            </a:pPr>
            <a:r>
              <a:rPr lang="zh-CN" altLang="en-US" sz="1600" dirty="0">
                <a:latin typeface="微软雅黑" panose="020B0503020204020204" pitchFamily="34" charset="-122"/>
                <a:ea typeface="微软雅黑" panose="020B0503020204020204" pitchFamily="34" charset="-122"/>
              </a:rPr>
              <a:t>预防</a:t>
            </a:r>
            <a:r>
              <a:rPr lang="en-US" altLang="zh-CN" sz="1600" dirty="0">
                <a:latin typeface="微软雅黑" panose="020B0503020204020204" pitchFamily="34" charset="-122"/>
                <a:ea typeface="微软雅黑" panose="020B0503020204020204" pitchFamily="34" charset="-122"/>
              </a:rPr>
              <a:t>XSS</a:t>
            </a:r>
            <a:r>
              <a:rPr lang="zh-CN" altLang="en-US" sz="1600" dirty="0">
                <a:latin typeface="微软雅黑" panose="020B0503020204020204" pitchFamily="34" charset="-122"/>
                <a:ea typeface="微软雅黑" panose="020B0503020204020204" pitchFamily="34" charset="-122"/>
              </a:rPr>
              <a:t>攻击的基本方法是：确保任何被输出到</a:t>
            </a:r>
            <a:r>
              <a:rPr lang="en-US" altLang="zh-CN" sz="1600" dirty="0">
                <a:latin typeface="微软雅黑" panose="020B0503020204020204" pitchFamily="34" charset="-122"/>
                <a:ea typeface="微软雅黑" panose="020B0503020204020204" pitchFamily="34" charset="-122"/>
              </a:rPr>
              <a:t>HTML</a:t>
            </a:r>
            <a:r>
              <a:rPr lang="zh-CN" altLang="en-US" sz="1600" dirty="0">
                <a:latin typeface="微软雅黑" panose="020B0503020204020204" pitchFamily="34" charset="-122"/>
                <a:ea typeface="微软雅黑" panose="020B0503020204020204" pitchFamily="34" charset="-122"/>
              </a:rPr>
              <a:t>页面中的数据以</a:t>
            </a:r>
            <a:r>
              <a:rPr lang="en-US" altLang="zh-CN" sz="1600" dirty="0">
                <a:latin typeface="微软雅黑" panose="020B0503020204020204" pitchFamily="34" charset="-122"/>
                <a:ea typeface="微软雅黑" panose="020B0503020204020204" pitchFamily="34" charset="-122"/>
              </a:rPr>
              <a:t>HTML</a:t>
            </a:r>
            <a:r>
              <a:rPr lang="zh-CN" altLang="en-US" sz="1600" dirty="0">
                <a:latin typeface="微软雅黑" panose="020B0503020204020204" pitchFamily="34" charset="-122"/>
                <a:ea typeface="微软雅黑" panose="020B0503020204020204" pitchFamily="34" charset="-122"/>
              </a:rPr>
              <a:t>的方式进行转义（</a:t>
            </a:r>
            <a:r>
              <a:rPr lang="en-US" altLang="zh-CN" sz="1600" dirty="0">
                <a:latin typeface="微软雅黑" panose="020B0503020204020204" pitchFamily="34" charset="-122"/>
                <a:ea typeface="微软雅黑" panose="020B0503020204020204" pitchFamily="34" charset="-122"/>
              </a:rPr>
              <a:t>HTML escape</a:t>
            </a:r>
            <a:r>
              <a:rPr lang="zh-CN" altLang="en-US" sz="1600" dirty="0">
                <a:latin typeface="微软雅黑" panose="020B0503020204020204" pitchFamily="34" charset="-122"/>
                <a:ea typeface="微软雅黑" panose="020B0503020204020204" pitchFamily="34" charset="-122"/>
              </a:rPr>
              <a:t>）。例如下面的模板代码：</a:t>
            </a:r>
            <a:endParaRPr lang="en-US" altLang="zh-CN" sz="1600" dirty="0">
              <a:latin typeface="微软雅黑" panose="020B0503020204020204" pitchFamily="34" charset="-122"/>
              <a:ea typeface="微软雅黑" panose="020B0503020204020204" pitchFamily="34" charset="-122"/>
            </a:endParaRPr>
          </a:p>
          <a:p>
            <a:pPr>
              <a:lnSpc>
                <a:spcPct val="150000"/>
              </a:lnSpc>
            </a:pPr>
            <a:r>
              <a:rPr lang="en-US" altLang="zh-CN" sz="1600" i="1" dirty="0">
                <a:latin typeface="微软雅黑" panose="020B0503020204020204" pitchFamily="34" charset="-122"/>
                <a:ea typeface="微软雅黑" panose="020B0503020204020204" pitchFamily="34" charset="-122"/>
              </a:rPr>
              <a:t>&lt;</a:t>
            </a:r>
            <a:r>
              <a:rPr lang="en-US" altLang="zh-CN" sz="1600" i="1" dirty="0" err="1">
                <a:latin typeface="微软雅黑" panose="020B0503020204020204" pitchFamily="34" charset="-122"/>
                <a:ea typeface="微软雅黑" panose="020B0503020204020204" pitchFamily="34" charset="-122"/>
              </a:rPr>
              <a:t>textarea</a:t>
            </a:r>
            <a:r>
              <a:rPr lang="en-US" altLang="zh-CN" sz="1600" i="1" dirty="0">
                <a:latin typeface="微软雅黑" panose="020B0503020204020204" pitchFamily="34" charset="-122"/>
                <a:ea typeface="微软雅黑" panose="020B0503020204020204" pitchFamily="34" charset="-122"/>
              </a:rPr>
              <a:t> name="description"&gt;$description&lt;/</a:t>
            </a:r>
            <a:r>
              <a:rPr lang="en-US" altLang="zh-CN" sz="1600" i="1" dirty="0" err="1">
                <a:latin typeface="微软雅黑" panose="020B0503020204020204" pitchFamily="34" charset="-122"/>
                <a:ea typeface="微软雅黑" panose="020B0503020204020204" pitchFamily="34" charset="-122"/>
              </a:rPr>
              <a:t>textarea</a:t>
            </a:r>
            <a:r>
              <a:rPr lang="en-US" altLang="zh-CN" sz="1600" i="1" dirty="0">
                <a:latin typeface="微软雅黑" panose="020B0503020204020204" pitchFamily="34" charset="-122"/>
                <a:ea typeface="微软雅黑" panose="020B0503020204020204" pitchFamily="34" charset="-122"/>
              </a:rPr>
              <a:t>&gt;</a:t>
            </a:r>
          </a:p>
          <a:p>
            <a:pPr>
              <a:lnSpc>
                <a:spcPct val="150000"/>
              </a:lnSpc>
            </a:pPr>
            <a:r>
              <a:rPr lang="zh-CN" altLang="en-US" sz="1600" dirty="0">
                <a:latin typeface="微软雅黑" panose="020B0503020204020204" pitchFamily="34" charset="-122"/>
                <a:ea typeface="微软雅黑" panose="020B0503020204020204" pitchFamily="34" charset="-122"/>
              </a:rPr>
              <a:t>这段代码中的</a:t>
            </a:r>
            <a:r>
              <a:rPr lang="en-US" altLang="zh-CN" sz="1600" dirty="0">
                <a:latin typeface="微软雅黑" panose="020B0503020204020204" pitchFamily="34" charset="-122"/>
                <a:ea typeface="微软雅黑" panose="020B0503020204020204" pitchFamily="34" charset="-122"/>
              </a:rPr>
              <a:t>$description</a:t>
            </a:r>
            <a:r>
              <a:rPr lang="zh-CN" altLang="en-US" sz="1600" dirty="0">
                <a:latin typeface="微软雅黑" panose="020B0503020204020204" pitchFamily="34" charset="-122"/>
                <a:ea typeface="微软雅黑" panose="020B0503020204020204" pitchFamily="34" charset="-122"/>
              </a:rPr>
              <a:t>为模板的变量（不同模板中定义的变量语法不同，这里只是示意一下），由用户提交的数据，那么攻击者可以输入一段包含”</a:t>
            </a:r>
            <a:r>
              <a:rPr lang="en-US" altLang="zh-CN" sz="1600" dirty="0">
                <a:latin typeface="微软雅黑" panose="020B0503020204020204" pitchFamily="34" charset="-122"/>
                <a:ea typeface="微软雅黑" panose="020B0503020204020204" pitchFamily="34" charset="-122"/>
              </a:rPr>
              <a:t>JavaScript”</a:t>
            </a:r>
            <a:r>
              <a:rPr lang="zh-CN" altLang="en-US" sz="1600" dirty="0">
                <a:latin typeface="微软雅黑" panose="020B0503020204020204" pitchFamily="34" charset="-122"/>
                <a:ea typeface="微软雅黑" panose="020B0503020204020204" pitchFamily="34" charset="-122"/>
              </a:rPr>
              <a:t>的代码，使得上述模板语句的结果变成如下的结果：</a:t>
            </a:r>
            <a:endParaRPr lang="en-US" altLang="zh-CN" sz="1600" dirty="0">
              <a:latin typeface="微软雅黑" panose="020B0503020204020204" pitchFamily="34" charset="-122"/>
              <a:ea typeface="微软雅黑" panose="020B0503020204020204" pitchFamily="34" charset="-122"/>
            </a:endParaRPr>
          </a:p>
          <a:p>
            <a:pPr>
              <a:lnSpc>
                <a:spcPct val="150000"/>
              </a:lnSpc>
            </a:pPr>
            <a:r>
              <a:rPr lang="en-US" altLang="zh-CN" sz="1600" i="1" dirty="0">
                <a:latin typeface="微软雅黑" panose="020B0503020204020204" pitchFamily="34" charset="-122"/>
                <a:ea typeface="微软雅黑" panose="020B0503020204020204" pitchFamily="34" charset="-122"/>
              </a:rPr>
              <a:t>&lt;</a:t>
            </a:r>
            <a:r>
              <a:rPr lang="en-US" altLang="zh-CN" sz="1600" i="1" dirty="0" err="1">
                <a:latin typeface="微软雅黑" panose="020B0503020204020204" pitchFamily="34" charset="-122"/>
                <a:ea typeface="微软雅黑" panose="020B0503020204020204" pitchFamily="34" charset="-122"/>
              </a:rPr>
              <a:t>textarea</a:t>
            </a:r>
            <a:r>
              <a:rPr lang="en-US" altLang="zh-CN" sz="1600" i="1" dirty="0">
                <a:latin typeface="微软雅黑" panose="020B0503020204020204" pitchFamily="34" charset="-122"/>
                <a:ea typeface="微软雅黑" panose="020B0503020204020204" pitchFamily="34" charset="-122"/>
              </a:rPr>
              <a:t> name="description"&gt;</a:t>
            </a:r>
          </a:p>
          <a:p>
            <a:pPr>
              <a:lnSpc>
                <a:spcPct val="150000"/>
              </a:lnSpc>
            </a:pPr>
            <a:r>
              <a:rPr lang="en-US" altLang="zh-CN" sz="1600" i="1" dirty="0">
                <a:latin typeface="微软雅黑" panose="020B0503020204020204" pitchFamily="34" charset="-122"/>
                <a:ea typeface="微软雅黑" panose="020B0503020204020204" pitchFamily="34" charset="-122"/>
              </a:rPr>
              <a:t>&lt;/</a:t>
            </a:r>
            <a:r>
              <a:rPr lang="en-US" altLang="zh-CN" sz="1600" i="1" dirty="0" err="1">
                <a:latin typeface="微软雅黑" panose="020B0503020204020204" pitchFamily="34" charset="-122"/>
                <a:ea typeface="微软雅黑" panose="020B0503020204020204" pitchFamily="34" charset="-122"/>
              </a:rPr>
              <a:t>textarea</a:t>
            </a:r>
            <a:r>
              <a:rPr lang="en-US" altLang="zh-CN" sz="1600" i="1" dirty="0">
                <a:latin typeface="微软雅黑" panose="020B0503020204020204" pitchFamily="34" charset="-122"/>
                <a:ea typeface="微软雅黑" panose="020B0503020204020204" pitchFamily="34" charset="-122"/>
              </a:rPr>
              <a:t>&gt;&lt;script&gt;alert('hello')'&lt;/script&gt;</a:t>
            </a:r>
          </a:p>
          <a:p>
            <a:pPr>
              <a:lnSpc>
                <a:spcPct val="150000"/>
              </a:lnSpc>
            </a:pPr>
            <a:r>
              <a:rPr lang="en-US" altLang="zh-CN" sz="1600" i="1" dirty="0">
                <a:latin typeface="微软雅黑" panose="020B0503020204020204" pitchFamily="34" charset="-122"/>
                <a:ea typeface="微软雅黑" panose="020B0503020204020204" pitchFamily="34" charset="-122"/>
              </a:rPr>
              <a:t>&lt;/</a:t>
            </a:r>
            <a:r>
              <a:rPr lang="en-US" altLang="zh-CN" sz="1600" i="1" dirty="0" err="1">
                <a:latin typeface="微软雅黑" panose="020B0503020204020204" pitchFamily="34" charset="-122"/>
                <a:ea typeface="微软雅黑" panose="020B0503020204020204" pitchFamily="34" charset="-122"/>
              </a:rPr>
              <a:t>textarea</a:t>
            </a:r>
            <a:r>
              <a:rPr lang="en-US" altLang="zh-CN" sz="1600" i="1" dirty="0">
                <a:latin typeface="微软雅黑" panose="020B0503020204020204" pitchFamily="34" charset="-122"/>
                <a:ea typeface="微软雅黑" panose="020B0503020204020204" pitchFamily="34" charset="-122"/>
              </a:rPr>
              <a:t>&gt;</a:t>
            </a:r>
          </a:p>
          <a:p>
            <a:pPr>
              <a:lnSpc>
                <a:spcPct val="150000"/>
              </a:lnSpc>
            </a:pPr>
            <a:r>
              <a:rPr lang="zh-CN" altLang="en-US" sz="1600" dirty="0">
                <a:latin typeface="微软雅黑" panose="020B0503020204020204" pitchFamily="34" charset="-122"/>
                <a:ea typeface="微软雅黑" panose="020B0503020204020204" pitchFamily="34" charset="-122"/>
              </a:rPr>
              <a:t>上述代码，在浏览器中渲染，将会执行</a:t>
            </a:r>
            <a:r>
              <a:rPr lang="en-US" altLang="zh-CN" sz="1600" dirty="0">
                <a:latin typeface="微软雅黑" panose="020B0503020204020204" pitchFamily="34" charset="-122"/>
                <a:ea typeface="微软雅黑" panose="020B0503020204020204" pitchFamily="34" charset="-122"/>
              </a:rPr>
              <a:t>JavaScript</a:t>
            </a:r>
            <a:r>
              <a:rPr lang="zh-CN" altLang="en-US" sz="1600" dirty="0">
                <a:latin typeface="微软雅黑" panose="020B0503020204020204" pitchFamily="34" charset="-122"/>
                <a:ea typeface="微软雅黑" panose="020B0503020204020204" pitchFamily="34" charset="-122"/>
              </a:rPr>
              <a:t>代码并在屏幕上</a:t>
            </a:r>
            <a:r>
              <a:rPr lang="en-US" altLang="zh-CN" sz="1600" dirty="0">
                <a:latin typeface="微软雅黑" panose="020B0503020204020204" pitchFamily="34" charset="-122"/>
                <a:ea typeface="微软雅黑" panose="020B0503020204020204" pitchFamily="34" charset="-122"/>
              </a:rPr>
              <a:t>alert hello</a:t>
            </a:r>
            <a:r>
              <a:rPr lang="zh-CN" altLang="en-US" sz="1600" dirty="0">
                <a:latin typeface="微软雅黑" panose="020B0503020204020204" pitchFamily="34" charset="-122"/>
                <a:ea typeface="微软雅黑" panose="020B0503020204020204" pitchFamily="34" charset="-122"/>
              </a:rPr>
              <a:t>。当然这个代码是无害的，但攻击者完全可以创建一个</a:t>
            </a:r>
            <a:r>
              <a:rPr lang="en-US" altLang="zh-CN" sz="1600" dirty="0">
                <a:latin typeface="微软雅黑" panose="020B0503020204020204" pitchFamily="34" charset="-122"/>
                <a:ea typeface="微软雅黑" panose="020B0503020204020204" pitchFamily="34" charset="-122"/>
              </a:rPr>
              <a:t>JavaScript</a:t>
            </a:r>
            <a:r>
              <a:rPr lang="zh-CN" altLang="en-US" sz="1600" dirty="0">
                <a:latin typeface="微软雅黑" panose="020B0503020204020204" pitchFamily="34" charset="-122"/>
                <a:ea typeface="微软雅黑" panose="020B0503020204020204" pitchFamily="34" charset="-122"/>
              </a:rPr>
              <a:t>来修改用户资料或者窃取</a:t>
            </a:r>
            <a:r>
              <a:rPr lang="en-US" altLang="zh-CN" sz="1600" dirty="0">
                <a:latin typeface="微软雅黑" panose="020B0503020204020204" pitchFamily="34" charset="-122"/>
                <a:ea typeface="微软雅黑" panose="020B0503020204020204" pitchFamily="34" charset="-122"/>
              </a:rPr>
              <a:t>cookie</a:t>
            </a:r>
            <a:r>
              <a:rPr lang="zh-CN" altLang="en-US" sz="1600" dirty="0">
                <a:latin typeface="微软雅黑" panose="020B0503020204020204" pitchFamily="34" charset="-122"/>
                <a:ea typeface="微软雅黑" panose="020B0503020204020204" pitchFamily="34" charset="-122"/>
              </a:rPr>
              <a:t>数据。</a:t>
            </a:r>
            <a:endParaRPr lang="en-US" altLang="zh-CN" sz="1600" dirty="0">
              <a:latin typeface="微软雅黑" panose="020B0503020204020204" pitchFamily="34" charset="-122"/>
              <a:ea typeface="微软雅黑" panose="020B0503020204020204" pitchFamily="34" charset="-122"/>
            </a:endParaRPr>
          </a:p>
        </p:txBody>
      </p:sp>
      <p:sp>
        <p:nvSpPr>
          <p:cNvPr id="12" name="矩形 11"/>
          <p:cNvSpPr/>
          <p:nvPr/>
        </p:nvSpPr>
        <p:spPr>
          <a:xfrm>
            <a:off x="0" y="1073427"/>
            <a:ext cx="1690577"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735495" y="1073426"/>
            <a:ext cx="3783341"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TextBox 16"/>
          <p:cNvSpPr txBox="1"/>
          <p:nvPr/>
        </p:nvSpPr>
        <p:spPr>
          <a:xfrm>
            <a:off x="735497" y="1051963"/>
            <a:ext cx="3783339" cy="369332"/>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安全性：跨站脚本攻击</a:t>
            </a:r>
            <a:r>
              <a:rPr lang="en-US" altLang="zh-CN" dirty="0">
                <a:solidFill>
                  <a:schemeClr val="bg1"/>
                </a:solidFill>
                <a:latin typeface="微软雅黑" panose="020B0503020204020204" pitchFamily="34" charset="-122"/>
                <a:ea typeface="微软雅黑" panose="020B0503020204020204" pitchFamily="34" charset="-122"/>
              </a:rPr>
              <a:t>(XSS)</a:t>
            </a:r>
            <a:r>
              <a:rPr lang="zh-CN" altLang="en-US" dirty="0">
                <a:solidFill>
                  <a:schemeClr val="bg1"/>
                </a:solidFill>
                <a:latin typeface="微软雅黑" panose="020B0503020204020204" pitchFamily="34" charset="-122"/>
                <a:ea typeface="微软雅黑" panose="020B0503020204020204" pitchFamily="34" charset="-122"/>
              </a:rPr>
              <a:t>的防御</a:t>
            </a:r>
          </a:p>
        </p:txBody>
      </p:sp>
    </p:spTree>
    <p:extLst>
      <p:ext uri="{BB962C8B-B14F-4D97-AF65-F5344CB8AC3E}">
        <p14:creationId xmlns:p14="http://schemas.microsoft.com/office/powerpoint/2010/main" val="2816599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开发模式的改变：前后端分离</a:t>
            </a:r>
          </a:p>
        </p:txBody>
      </p:sp>
      <p:sp>
        <p:nvSpPr>
          <p:cNvPr id="5" name="TextBox 4"/>
          <p:cNvSpPr txBox="1"/>
          <p:nvPr/>
        </p:nvSpPr>
        <p:spPr>
          <a:xfrm>
            <a:off x="131647" y="1643961"/>
            <a:ext cx="12060353" cy="2677656"/>
          </a:xfrm>
          <a:prstGeom prst="rect">
            <a:avLst/>
          </a:prstGeom>
          <a:noFill/>
        </p:spPr>
        <p:txBody>
          <a:bodyPr wrap="square" rtlCol="0">
            <a:spAutoFit/>
          </a:bodyPr>
          <a:lstStyle/>
          <a:p>
            <a:pPr>
              <a:lnSpc>
                <a:spcPct val="150000"/>
              </a:lnSpc>
            </a:pPr>
            <a:r>
              <a:rPr lang="zh-CN" altLang="en-US" sz="1600" dirty="0">
                <a:latin typeface="微软雅黑" panose="020B0503020204020204" pitchFamily="34" charset="-122"/>
                <a:ea typeface="微软雅黑" panose="020B0503020204020204" pitchFamily="34" charset="-122"/>
              </a:rPr>
              <a:t>解决方法很简单，就是将</a:t>
            </a:r>
            <a:r>
              <a:rPr lang="en-US" altLang="zh-CN" sz="1600" dirty="0">
                <a:latin typeface="微软雅黑" panose="020B0503020204020204" pitchFamily="34" charset="-122"/>
                <a:ea typeface="微软雅黑" panose="020B0503020204020204" pitchFamily="34" charset="-122"/>
              </a:rPr>
              <a:t>$description</a:t>
            </a:r>
            <a:r>
              <a:rPr lang="zh-CN" altLang="en-US" sz="1600" dirty="0">
                <a:latin typeface="微软雅黑" panose="020B0503020204020204" pitchFamily="34" charset="-122"/>
                <a:ea typeface="微软雅黑" panose="020B0503020204020204" pitchFamily="34" charset="-122"/>
              </a:rPr>
              <a:t>的值进行</a:t>
            </a:r>
            <a:r>
              <a:rPr lang="en-US" altLang="zh-CN" sz="1600" dirty="0">
                <a:latin typeface="微软雅黑" panose="020B0503020204020204" pitchFamily="34" charset="-122"/>
                <a:ea typeface="微软雅黑" panose="020B0503020204020204" pitchFamily="34" charset="-122"/>
              </a:rPr>
              <a:t>html escape</a:t>
            </a:r>
            <a:r>
              <a:rPr lang="zh-CN" altLang="en-US" sz="1600" dirty="0">
                <a:latin typeface="微软雅黑" panose="020B0503020204020204" pitchFamily="34" charset="-122"/>
                <a:ea typeface="微软雅黑" panose="020B0503020204020204" pitchFamily="34" charset="-122"/>
              </a:rPr>
              <a:t>，转义后的输出代码如下</a:t>
            </a:r>
          </a:p>
          <a:p>
            <a:pPr>
              <a:lnSpc>
                <a:spcPct val="150000"/>
              </a:lnSpc>
            </a:pPr>
            <a:endParaRPr lang="zh-CN" altLang="en-US" sz="1600" dirty="0">
              <a:latin typeface="微软雅黑" panose="020B0503020204020204" pitchFamily="34" charset="-122"/>
              <a:ea typeface="微软雅黑" panose="020B0503020204020204" pitchFamily="34" charset="-122"/>
            </a:endParaRPr>
          </a:p>
          <a:p>
            <a:pPr>
              <a:lnSpc>
                <a:spcPct val="150000"/>
              </a:lnSpc>
            </a:pPr>
            <a:r>
              <a:rPr lang="en-US" altLang="zh-CN" sz="1600" i="1" dirty="0">
                <a:latin typeface="微软雅黑" panose="020B0503020204020204" pitchFamily="34" charset="-122"/>
                <a:ea typeface="微软雅黑" panose="020B0503020204020204" pitchFamily="34" charset="-122"/>
              </a:rPr>
              <a:t>&lt;</a:t>
            </a:r>
            <a:r>
              <a:rPr lang="en-US" altLang="zh-CN" sz="1600" i="1" dirty="0" err="1">
                <a:latin typeface="微软雅黑" panose="020B0503020204020204" pitchFamily="34" charset="-122"/>
                <a:ea typeface="微软雅黑" panose="020B0503020204020204" pitchFamily="34" charset="-122"/>
              </a:rPr>
              <a:t>textarea</a:t>
            </a:r>
            <a:r>
              <a:rPr lang="en-US" altLang="zh-CN" sz="1600" i="1" dirty="0">
                <a:latin typeface="微软雅黑" panose="020B0503020204020204" pitchFamily="34" charset="-122"/>
                <a:ea typeface="微软雅黑" panose="020B0503020204020204" pitchFamily="34" charset="-122"/>
              </a:rPr>
              <a:t> name="description"&gt;</a:t>
            </a:r>
          </a:p>
          <a:p>
            <a:pPr>
              <a:lnSpc>
                <a:spcPct val="150000"/>
              </a:lnSpc>
            </a:pPr>
            <a:r>
              <a:rPr lang="en-US" altLang="zh-CN" sz="1600" i="1" dirty="0">
                <a:latin typeface="微软雅黑" panose="020B0503020204020204" pitchFamily="34" charset="-122"/>
                <a:ea typeface="微软雅黑" panose="020B0503020204020204" pitchFamily="34" charset="-122"/>
              </a:rPr>
              <a:t>&amp;</a:t>
            </a:r>
            <a:r>
              <a:rPr lang="en-US" altLang="zh-CN" sz="1600" i="1" dirty="0" err="1">
                <a:latin typeface="微软雅黑" panose="020B0503020204020204" pitchFamily="34" charset="-122"/>
                <a:ea typeface="微软雅黑" panose="020B0503020204020204" pitchFamily="34" charset="-122"/>
              </a:rPr>
              <a:t>lt</a:t>
            </a:r>
            <a:r>
              <a:rPr lang="en-US" altLang="zh-CN" sz="1600" i="1" dirty="0">
                <a:latin typeface="微软雅黑" panose="020B0503020204020204" pitchFamily="34" charset="-122"/>
                <a:ea typeface="微软雅黑" panose="020B0503020204020204" pitchFamily="34" charset="-122"/>
              </a:rPr>
              <a:t>;/</a:t>
            </a:r>
            <a:r>
              <a:rPr lang="en-US" altLang="zh-CN" sz="1600" i="1" dirty="0" err="1">
                <a:latin typeface="微软雅黑" panose="020B0503020204020204" pitchFamily="34" charset="-122"/>
                <a:ea typeface="微软雅黑" panose="020B0503020204020204" pitchFamily="34" charset="-122"/>
              </a:rPr>
              <a:t>textarea&amp;gt</a:t>
            </a:r>
            <a:r>
              <a:rPr lang="en-US" altLang="zh-CN" sz="1600" i="1" dirty="0">
                <a:latin typeface="微软雅黑" panose="020B0503020204020204" pitchFamily="34" charset="-122"/>
                <a:ea typeface="微软雅黑" panose="020B0503020204020204" pitchFamily="34" charset="-122"/>
              </a:rPr>
              <a:t>;&amp;</a:t>
            </a:r>
            <a:r>
              <a:rPr lang="en-US" altLang="zh-CN" sz="1600" i="1" dirty="0" err="1">
                <a:latin typeface="微软雅黑" panose="020B0503020204020204" pitchFamily="34" charset="-122"/>
                <a:ea typeface="微软雅黑" panose="020B0503020204020204" pitchFamily="34" charset="-122"/>
              </a:rPr>
              <a:t>lt;script&amp;gt;alert</a:t>
            </a:r>
            <a:r>
              <a:rPr lang="en-US" altLang="zh-CN" sz="1600" i="1" dirty="0">
                <a:latin typeface="微软雅黑" panose="020B0503020204020204" pitchFamily="34" charset="-122"/>
                <a:ea typeface="微软雅黑" panose="020B0503020204020204" pitchFamily="34" charset="-122"/>
              </a:rPr>
              <a:t>(&amp;</a:t>
            </a:r>
            <a:r>
              <a:rPr lang="en-US" altLang="zh-CN" sz="1600" i="1" dirty="0" err="1">
                <a:latin typeface="微软雅黑" panose="020B0503020204020204" pitchFamily="34" charset="-122"/>
                <a:ea typeface="微软雅黑" panose="020B0503020204020204" pitchFamily="34" charset="-122"/>
              </a:rPr>
              <a:t>quot;hello</a:t>
            </a:r>
            <a:r>
              <a:rPr lang="en-US" altLang="zh-CN" sz="1600" i="1" dirty="0">
                <a:latin typeface="微软雅黑" panose="020B0503020204020204" pitchFamily="34" charset="-122"/>
                <a:ea typeface="微软雅黑" panose="020B0503020204020204" pitchFamily="34" charset="-122"/>
              </a:rPr>
              <a:t>!&amp;</a:t>
            </a:r>
            <a:r>
              <a:rPr lang="en-US" altLang="zh-CN" sz="1600" i="1" dirty="0" err="1">
                <a:latin typeface="微软雅黑" panose="020B0503020204020204" pitchFamily="34" charset="-122"/>
                <a:ea typeface="微软雅黑" panose="020B0503020204020204" pitchFamily="34" charset="-122"/>
              </a:rPr>
              <a:t>quot</a:t>
            </a:r>
            <a:r>
              <a:rPr lang="en-US" altLang="zh-CN" sz="1600" i="1" dirty="0">
                <a:latin typeface="微软雅黑" panose="020B0503020204020204" pitchFamily="34" charset="-122"/>
                <a:ea typeface="微软雅黑" panose="020B0503020204020204" pitchFamily="34" charset="-122"/>
              </a:rPr>
              <a:t>;)&amp;</a:t>
            </a:r>
            <a:r>
              <a:rPr lang="en-US" altLang="zh-CN" sz="1600" i="1" dirty="0" err="1">
                <a:latin typeface="微软雅黑" panose="020B0503020204020204" pitchFamily="34" charset="-122"/>
                <a:ea typeface="微软雅黑" panose="020B0503020204020204" pitchFamily="34" charset="-122"/>
              </a:rPr>
              <a:t>lt</a:t>
            </a:r>
            <a:r>
              <a:rPr lang="en-US" altLang="zh-CN" sz="1600" i="1" dirty="0">
                <a:latin typeface="微软雅黑" panose="020B0503020204020204" pitchFamily="34" charset="-122"/>
                <a:ea typeface="微软雅黑" panose="020B0503020204020204" pitchFamily="34" charset="-122"/>
              </a:rPr>
              <a:t>;/</a:t>
            </a:r>
            <a:r>
              <a:rPr lang="en-US" altLang="zh-CN" sz="1600" i="1" dirty="0" err="1">
                <a:latin typeface="微软雅黑" panose="020B0503020204020204" pitchFamily="34" charset="-122"/>
                <a:ea typeface="微软雅黑" panose="020B0503020204020204" pitchFamily="34" charset="-122"/>
              </a:rPr>
              <a:t>script&amp;gt</a:t>
            </a:r>
            <a:r>
              <a:rPr lang="en-US" altLang="zh-CN" sz="1600" i="1" dirty="0">
                <a:latin typeface="微软雅黑" panose="020B0503020204020204" pitchFamily="34" charset="-122"/>
                <a:ea typeface="微软雅黑" panose="020B0503020204020204" pitchFamily="34" charset="-122"/>
              </a:rPr>
              <a:t>;</a:t>
            </a:r>
          </a:p>
          <a:p>
            <a:pPr>
              <a:lnSpc>
                <a:spcPct val="150000"/>
              </a:lnSpc>
            </a:pPr>
            <a:r>
              <a:rPr lang="en-US" altLang="zh-CN" sz="1600" i="1" dirty="0">
                <a:latin typeface="微软雅黑" panose="020B0503020204020204" pitchFamily="34" charset="-122"/>
                <a:ea typeface="微软雅黑" panose="020B0503020204020204" pitchFamily="34" charset="-122"/>
              </a:rPr>
              <a:t>&lt;/</a:t>
            </a:r>
            <a:r>
              <a:rPr lang="en-US" altLang="zh-CN" sz="1600" i="1" dirty="0" err="1">
                <a:latin typeface="微软雅黑" panose="020B0503020204020204" pitchFamily="34" charset="-122"/>
                <a:ea typeface="微软雅黑" panose="020B0503020204020204" pitchFamily="34" charset="-122"/>
              </a:rPr>
              <a:t>textarea</a:t>
            </a:r>
            <a:r>
              <a:rPr lang="en-US" altLang="zh-CN" sz="1600" i="1" dirty="0">
                <a:latin typeface="微软雅黑" panose="020B0503020204020204" pitchFamily="34" charset="-122"/>
                <a:ea typeface="微软雅黑" panose="020B0503020204020204" pitchFamily="34" charset="-122"/>
              </a:rPr>
              <a:t>&gt;</a:t>
            </a:r>
          </a:p>
          <a:p>
            <a:pPr>
              <a:lnSpc>
                <a:spcPct val="150000"/>
              </a:lnSpc>
            </a:pPr>
            <a:endParaRPr lang="en-US" altLang="zh-CN" sz="1600" dirty="0">
              <a:latin typeface="微软雅黑" panose="020B0503020204020204" pitchFamily="34" charset="-122"/>
              <a:ea typeface="微软雅黑" panose="020B0503020204020204" pitchFamily="34" charset="-122"/>
            </a:endParaRPr>
          </a:p>
          <a:p>
            <a:pPr>
              <a:lnSpc>
                <a:spcPct val="150000"/>
              </a:lnSpc>
            </a:pPr>
            <a:r>
              <a:rPr lang="zh-CN" altLang="en-US" sz="1600" dirty="0">
                <a:latin typeface="微软雅黑" panose="020B0503020204020204" pitchFamily="34" charset="-122"/>
                <a:ea typeface="微软雅黑" panose="020B0503020204020204" pitchFamily="34" charset="-122"/>
              </a:rPr>
              <a:t>以上经过转义后的</a:t>
            </a:r>
            <a:r>
              <a:rPr lang="en-US" altLang="zh-CN" sz="1600" dirty="0">
                <a:latin typeface="微软雅黑" panose="020B0503020204020204" pitchFamily="34" charset="-122"/>
                <a:ea typeface="微软雅黑" panose="020B0503020204020204" pitchFamily="34" charset="-122"/>
              </a:rPr>
              <a:t>HTML</a:t>
            </a:r>
            <a:r>
              <a:rPr lang="zh-CN" altLang="en-US" sz="1600" dirty="0">
                <a:latin typeface="微软雅黑" panose="020B0503020204020204" pitchFamily="34" charset="-122"/>
                <a:ea typeface="微软雅黑" panose="020B0503020204020204" pitchFamily="34" charset="-122"/>
              </a:rPr>
              <a:t>代码是没有任何危害的。</a:t>
            </a:r>
            <a:endParaRPr lang="en-US" altLang="zh-CN" sz="1600" dirty="0">
              <a:latin typeface="微软雅黑" panose="020B0503020204020204" pitchFamily="34" charset="-122"/>
              <a:ea typeface="微软雅黑" panose="020B0503020204020204" pitchFamily="34" charset="-122"/>
            </a:endParaRPr>
          </a:p>
        </p:txBody>
      </p:sp>
      <p:sp>
        <p:nvSpPr>
          <p:cNvPr id="12" name="矩形 11"/>
          <p:cNvSpPr/>
          <p:nvPr/>
        </p:nvSpPr>
        <p:spPr>
          <a:xfrm>
            <a:off x="0" y="1073427"/>
            <a:ext cx="1690577"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735496" y="1073426"/>
            <a:ext cx="3751444"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TextBox 16"/>
          <p:cNvSpPr txBox="1"/>
          <p:nvPr/>
        </p:nvSpPr>
        <p:spPr>
          <a:xfrm>
            <a:off x="735498" y="1051963"/>
            <a:ext cx="3751442" cy="369332"/>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安全性：跨站脚本攻击</a:t>
            </a:r>
            <a:r>
              <a:rPr lang="en-US" altLang="zh-CN" dirty="0">
                <a:solidFill>
                  <a:schemeClr val="bg1"/>
                </a:solidFill>
                <a:latin typeface="微软雅黑" panose="020B0503020204020204" pitchFamily="34" charset="-122"/>
                <a:ea typeface="微软雅黑" panose="020B0503020204020204" pitchFamily="34" charset="-122"/>
              </a:rPr>
              <a:t>(XSS)</a:t>
            </a:r>
            <a:r>
              <a:rPr lang="zh-CN" altLang="en-US" dirty="0">
                <a:solidFill>
                  <a:schemeClr val="bg1"/>
                </a:solidFill>
                <a:latin typeface="微软雅黑" panose="020B0503020204020204" pitchFamily="34" charset="-122"/>
                <a:ea typeface="微软雅黑" panose="020B0503020204020204" pitchFamily="34" charset="-122"/>
              </a:rPr>
              <a:t>的防御</a:t>
            </a:r>
          </a:p>
        </p:txBody>
      </p:sp>
    </p:spTree>
    <p:extLst>
      <p:ext uri="{BB962C8B-B14F-4D97-AF65-F5344CB8AC3E}">
        <p14:creationId xmlns:p14="http://schemas.microsoft.com/office/powerpoint/2010/main" val="19055546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开发模式的改变：前后端分离</a:t>
            </a:r>
          </a:p>
        </p:txBody>
      </p:sp>
      <p:sp>
        <p:nvSpPr>
          <p:cNvPr id="5" name="TextBox 4"/>
          <p:cNvSpPr txBox="1"/>
          <p:nvPr/>
        </p:nvSpPr>
        <p:spPr>
          <a:xfrm>
            <a:off x="92150" y="1837851"/>
            <a:ext cx="5341088" cy="2308324"/>
          </a:xfrm>
          <a:prstGeom prst="rect">
            <a:avLst/>
          </a:prstGeom>
          <a:noFill/>
        </p:spPr>
        <p:txBody>
          <a:bodyPr wrap="square" rtlCol="0">
            <a:spAutoFit/>
          </a:bodyPr>
          <a:lstStyle/>
          <a:p>
            <a:pPr>
              <a:lnSpc>
                <a:spcPct val="150000"/>
              </a:lnSpc>
            </a:pPr>
            <a:r>
              <a:rPr lang="zh-CN" altLang="en-US" sz="1600" b="1" dirty="0">
                <a:solidFill>
                  <a:srgbClr val="FF0000"/>
                </a:solidFill>
                <a:latin typeface="微软雅黑" panose="020B0503020204020204" pitchFamily="34" charset="-122"/>
                <a:ea typeface="微软雅黑" panose="020B0503020204020204" pitchFamily="34" charset="-122"/>
              </a:rPr>
              <a:t>前前端开发存在的问题：</a:t>
            </a:r>
            <a:endParaRPr lang="en-US" altLang="zh-CN" sz="1600" b="1" dirty="0">
              <a:solidFill>
                <a:srgbClr val="FF0000"/>
              </a:solidFill>
              <a:latin typeface="微软雅黑" panose="020B0503020204020204" pitchFamily="34" charset="-122"/>
              <a:ea typeface="微软雅黑" panose="020B0503020204020204" pitchFamily="34" charset="-122"/>
            </a:endParaRPr>
          </a:p>
          <a:p>
            <a:pPr marL="342900" indent="-342900">
              <a:lnSpc>
                <a:spcPct val="150000"/>
              </a:lnSpc>
              <a:buFont typeface="+mj-lt"/>
              <a:buAutoNum type="arabicPeriod"/>
            </a:pPr>
            <a:r>
              <a:rPr lang="zh-CN" altLang="en-US" sz="1600" dirty="0">
                <a:latin typeface="微软雅黑" panose="020B0503020204020204" pitchFamily="34" charset="-122"/>
                <a:ea typeface="微软雅黑" panose="020B0503020204020204" pitchFamily="34" charset="-122"/>
              </a:rPr>
              <a:t>同时存在多端，造成开发效率不高</a:t>
            </a:r>
          </a:p>
          <a:p>
            <a:pPr marL="342900" indent="-342900">
              <a:lnSpc>
                <a:spcPct val="150000"/>
              </a:lnSpc>
              <a:buFont typeface="+mj-lt"/>
              <a:buAutoNum type="arabicPeriod"/>
            </a:pPr>
            <a:r>
              <a:rPr lang="zh-CN" altLang="en-US" sz="1600" dirty="0">
                <a:latin typeface="微软雅黑" panose="020B0503020204020204" pitchFamily="34" charset="-122"/>
                <a:ea typeface="微软雅黑" panose="020B0503020204020204" pitchFamily="34" charset="-122"/>
              </a:rPr>
              <a:t>项目没有模块化，组件化的概念，代码复用率低</a:t>
            </a:r>
          </a:p>
          <a:p>
            <a:pPr marL="342900" indent="-342900">
              <a:lnSpc>
                <a:spcPct val="150000"/>
              </a:lnSpc>
              <a:buFont typeface="+mj-lt"/>
              <a:buAutoNum type="arabicPeriod"/>
            </a:pPr>
            <a:r>
              <a:rPr lang="zh-CN" altLang="en-US" sz="1600" dirty="0">
                <a:latin typeface="微软雅黑" panose="020B0503020204020204" pitchFamily="34" charset="-122"/>
                <a:ea typeface="微软雅黑" panose="020B0503020204020204" pitchFamily="34" charset="-122"/>
              </a:rPr>
              <a:t>部署困难，没有自动生成版本号，每次都要手动修改</a:t>
            </a:r>
            <a:r>
              <a:rPr lang="en-US" altLang="zh-CN" sz="1600" dirty="0" err="1">
                <a:latin typeface="微软雅黑" panose="020B0503020204020204" pitchFamily="34" charset="-122"/>
                <a:ea typeface="微软雅黑" panose="020B0503020204020204" pitchFamily="34" charset="-122"/>
              </a:rPr>
              <a:t>js</a:t>
            </a:r>
            <a:r>
              <a:rPr lang="zh-CN" altLang="en-US" sz="1600" dirty="0">
                <a:latin typeface="微软雅黑" panose="020B0503020204020204" pitchFamily="34" charset="-122"/>
                <a:ea typeface="微软雅黑" panose="020B0503020204020204" pitchFamily="34" charset="-122"/>
              </a:rPr>
              <a:t>的版本号</a:t>
            </a:r>
          </a:p>
          <a:p>
            <a:pPr marL="342900" indent="-342900">
              <a:lnSpc>
                <a:spcPct val="150000"/>
              </a:lnSpc>
              <a:buFont typeface="+mj-lt"/>
              <a:buAutoNum type="arabicPeriod"/>
            </a:pPr>
            <a:r>
              <a:rPr lang="zh-CN" altLang="en-US" sz="1600" dirty="0">
                <a:latin typeface="微软雅黑" panose="020B0503020204020204" pitchFamily="34" charset="-122"/>
                <a:ea typeface="微软雅黑" panose="020B0503020204020204" pitchFamily="34" charset="-122"/>
              </a:rPr>
              <a:t>面条式的代码，开发任务重，没有做很好的规划</a:t>
            </a:r>
            <a:endParaRPr lang="en-US" altLang="zh-CN" sz="1600" dirty="0">
              <a:latin typeface="微软雅黑" panose="020B0503020204020204" pitchFamily="34" charset="-122"/>
              <a:ea typeface="微软雅黑" panose="020B0503020204020204" pitchFamily="34" charset="-122"/>
            </a:endParaRPr>
          </a:p>
        </p:txBody>
      </p:sp>
      <p:sp>
        <p:nvSpPr>
          <p:cNvPr id="12" name="矩形 11"/>
          <p:cNvSpPr/>
          <p:nvPr/>
        </p:nvSpPr>
        <p:spPr>
          <a:xfrm>
            <a:off x="0" y="1073427"/>
            <a:ext cx="23555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735496" y="1073426"/>
            <a:ext cx="2241620"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TextBox 16"/>
          <p:cNvSpPr txBox="1"/>
          <p:nvPr/>
        </p:nvSpPr>
        <p:spPr>
          <a:xfrm>
            <a:off x="735498" y="1051963"/>
            <a:ext cx="2241618" cy="369332"/>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前端工程化：现状</a:t>
            </a:r>
          </a:p>
        </p:txBody>
      </p:sp>
      <p:sp>
        <p:nvSpPr>
          <p:cNvPr id="36" name="TextBox 4"/>
          <p:cNvSpPr txBox="1"/>
          <p:nvPr/>
        </p:nvSpPr>
        <p:spPr>
          <a:xfrm>
            <a:off x="6290932" y="1837851"/>
            <a:ext cx="5341088" cy="2677656"/>
          </a:xfrm>
          <a:prstGeom prst="rect">
            <a:avLst/>
          </a:prstGeom>
          <a:noFill/>
        </p:spPr>
        <p:txBody>
          <a:bodyPr wrap="square" rtlCol="0">
            <a:spAutoFit/>
          </a:bodyPr>
          <a:lstStyle/>
          <a:p>
            <a:pPr>
              <a:lnSpc>
                <a:spcPct val="150000"/>
              </a:lnSpc>
            </a:pPr>
            <a:r>
              <a:rPr lang="zh-CN" altLang="en-US" sz="1600" b="1" dirty="0">
                <a:solidFill>
                  <a:srgbClr val="FF0000"/>
                </a:solidFill>
                <a:latin typeface="微软雅黑" panose="020B0503020204020204" pitchFamily="34" charset="-122"/>
                <a:ea typeface="微软雅黑" panose="020B0503020204020204" pitchFamily="34" charset="-122"/>
              </a:rPr>
              <a:t>改进目标：</a:t>
            </a:r>
            <a:endParaRPr lang="en-US" altLang="zh-CN" sz="1600" b="1" dirty="0">
              <a:solidFill>
                <a:srgbClr val="FF0000"/>
              </a:solidFill>
              <a:latin typeface="微软雅黑" panose="020B0503020204020204" pitchFamily="34" charset="-122"/>
              <a:ea typeface="微软雅黑" panose="020B0503020204020204" pitchFamily="34" charset="-122"/>
            </a:endParaRPr>
          </a:p>
          <a:p>
            <a:pPr marL="342900" indent="-342900">
              <a:lnSpc>
                <a:spcPct val="150000"/>
              </a:lnSpc>
              <a:buFont typeface="+mj-lt"/>
              <a:buAutoNum type="arabicPeriod"/>
            </a:pPr>
            <a:r>
              <a:rPr lang="zh-CN" altLang="en-US" sz="1600" dirty="0">
                <a:latin typeface="微软雅黑" panose="020B0503020204020204" pitchFamily="34" charset="-122"/>
                <a:ea typeface="微软雅黑" panose="020B0503020204020204" pitchFamily="34" charset="-122"/>
              </a:rPr>
              <a:t>解决多端统一的问题，一处修改，多端同时生效</a:t>
            </a:r>
          </a:p>
          <a:p>
            <a:pPr marL="342900" indent="-342900">
              <a:lnSpc>
                <a:spcPct val="150000"/>
              </a:lnSpc>
              <a:buFont typeface="+mj-lt"/>
              <a:buAutoNum type="arabicPeriod"/>
            </a:pPr>
            <a:r>
              <a:rPr lang="zh-CN" altLang="en-US" sz="1600" dirty="0">
                <a:latin typeface="微软雅黑" panose="020B0503020204020204" pitchFamily="34" charset="-122"/>
                <a:ea typeface="微软雅黑" panose="020B0503020204020204" pitchFamily="34" charset="-122"/>
              </a:rPr>
              <a:t>模块化开发，使代码逻辑更加清晰，更好维护</a:t>
            </a:r>
          </a:p>
          <a:p>
            <a:pPr marL="342900" indent="-342900">
              <a:lnSpc>
                <a:spcPct val="150000"/>
              </a:lnSpc>
              <a:buFont typeface="+mj-lt"/>
              <a:buAutoNum type="arabicPeriod"/>
            </a:pPr>
            <a:r>
              <a:rPr lang="zh-CN" altLang="en-US" sz="1600" dirty="0">
                <a:latin typeface="微软雅黑" panose="020B0503020204020204" pitchFamily="34" charset="-122"/>
                <a:ea typeface="微软雅黑" panose="020B0503020204020204" pitchFamily="34" charset="-122"/>
              </a:rPr>
              <a:t>组件化开发，增强扩展性</a:t>
            </a:r>
          </a:p>
          <a:p>
            <a:pPr marL="342900" indent="-342900">
              <a:lnSpc>
                <a:spcPct val="150000"/>
              </a:lnSpc>
              <a:buFont typeface="+mj-lt"/>
              <a:buAutoNum type="arabicPeriod"/>
            </a:pPr>
            <a:r>
              <a:rPr lang="zh-CN" altLang="en-US" sz="1600" dirty="0">
                <a:latin typeface="微软雅黑" panose="020B0503020204020204" pitchFamily="34" charset="-122"/>
                <a:ea typeface="微软雅黑" panose="020B0503020204020204" pitchFamily="34" charset="-122"/>
              </a:rPr>
              <a:t>按需打包，以及自动构建</a:t>
            </a:r>
          </a:p>
          <a:p>
            <a:pPr marL="342900" indent="-342900">
              <a:lnSpc>
                <a:spcPct val="150000"/>
              </a:lnSpc>
              <a:buFont typeface="+mj-lt"/>
              <a:buAutoNum type="arabicPeriod"/>
            </a:pPr>
            <a:r>
              <a:rPr lang="zh-CN" altLang="en-US" sz="1600" dirty="0">
                <a:latin typeface="微软雅黑" panose="020B0503020204020204" pitchFamily="34" charset="-122"/>
                <a:ea typeface="微软雅黑" panose="020B0503020204020204" pitchFamily="34" charset="-122"/>
              </a:rPr>
              <a:t>自动更新</a:t>
            </a:r>
            <a:r>
              <a:rPr lang="en-US" altLang="zh-CN" sz="1600" dirty="0" err="1">
                <a:latin typeface="微软雅黑" panose="020B0503020204020204" pitchFamily="34" charset="-122"/>
                <a:ea typeface="微软雅黑" panose="020B0503020204020204" pitchFamily="34" charset="-122"/>
              </a:rPr>
              <a:t>js</a:t>
            </a:r>
            <a:r>
              <a:rPr lang="zh-CN" altLang="en-US" sz="1600" dirty="0">
                <a:latin typeface="微软雅黑" panose="020B0503020204020204" pitchFamily="34" charset="-122"/>
                <a:ea typeface="微软雅黑" panose="020B0503020204020204" pitchFamily="34" charset="-122"/>
              </a:rPr>
              <a:t>版本号，实现线上自动更新缓存资源</a:t>
            </a:r>
          </a:p>
          <a:p>
            <a:pPr marL="342900" indent="-342900">
              <a:lnSpc>
                <a:spcPct val="150000"/>
              </a:lnSpc>
              <a:buFont typeface="+mj-lt"/>
              <a:buAutoNum type="arabicPeriod"/>
            </a:pPr>
            <a:r>
              <a:rPr lang="zh-CN" altLang="en-US" sz="1600" dirty="0">
                <a:latin typeface="微软雅黑" panose="020B0503020204020204" pitchFamily="34" charset="-122"/>
                <a:ea typeface="微软雅黑" panose="020B0503020204020204" pitchFamily="34" charset="-122"/>
              </a:rPr>
              <a:t>紧跟发展趋势，使用</a:t>
            </a:r>
            <a:r>
              <a:rPr lang="en-US" altLang="zh-CN" sz="1600" dirty="0">
                <a:latin typeface="微软雅黑" panose="020B0503020204020204" pitchFamily="34" charset="-122"/>
                <a:ea typeface="微软雅黑" panose="020B0503020204020204" pitchFamily="34" charset="-122"/>
              </a:rPr>
              <a:t>ES6</a:t>
            </a:r>
            <a:r>
              <a:rPr lang="zh-CN" altLang="en-US" sz="1600" dirty="0">
                <a:latin typeface="微软雅黑" panose="020B0503020204020204" pitchFamily="34" charset="-122"/>
                <a:ea typeface="微软雅黑" panose="020B0503020204020204" pitchFamily="34" charset="-122"/>
              </a:rPr>
              <a:t>进行开发</a:t>
            </a:r>
            <a:endParaRPr lang="en-US" altLang="zh-CN" sz="16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3719029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开发模式的改变：前后端分离</a:t>
            </a:r>
          </a:p>
        </p:txBody>
      </p:sp>
      <p:sp>
        <p:nvSpPr>
          <p:cNvPr id="5" name="TextBox 4"/>
          <p:cNvSpPr txBox="1"/>
          <p:nvPr/>
        </p:nvSpPr>
        <p:spPr>
          <a:xfrm>
            <a:off x="92150" y="1837851"/>
            <a:ext cx="5341088" cy="4154984"/>
          </a:xfrm>
          <a:prstGeom prst="rect">
            <a:avLst/>
          </a:prstGeom>
          <a:noFill/>
        </p:spPr>
        <p:txBody>
          <a:bodyPr wrap="square" rtlCol="0">
            <a:spAutoFit/>
          </a:bodyPr>
          <a:lstStyle/>
          <a:p>
            <a:pPr>
              <a:lnSpc>
                <a:spcPct val="150000"/>
              </a:lnSpc>
            </a:pPr>
            <a:r>
              <a:rPr lang="en-US" altLang="zh-CN" sz="1600" b="1" dirty="0">
                <a:solidFill>
                  <a:srgbClr val="FF0000"/>
                </a:solidFill>
                <a:latin typeface="微软雅黑" panose="020B0503020204020204" pitchFamily="34" charset="-122"/>
                <a:ea typeface="微软雅黑" panose="020B0503020204020204" pitchFamily="34" charset="-122"/>
              </a:rPr>
              <a:t>Gulp</a:t>
            </a:r>
            <a:r>
              <a:rPr lang="zh-CN" altLang="en-US" sz="1600" dirty="0">
                <a:latin typeface="微软雅黑" panose="020B0503020204020204" pitchFamily="34" charset="-122"/>
                <a:ea typeface="微软雅黑" panose="020B0503020204020204" pitchFamily="34" charset="-122"/>
              </a:rPr>
              <a:t>进行</a:t>
            </a:r>
            <a:r>
              <a:rPr lang="en-US" altLang="zh-CN" sz="1600" dirty="0">
                <a:latin typeface="微软雅黑" panose="020B0503020204020204" pitchFamily="34" charset="-122"/>
                <a:ea typeface="微软雅黑" panose="020B0503020204020204" pitchFamily="34" charset="-122"/>
              </a:rPr>
              <a:t>JS/CSS</a:t>
            </a:r>
            <a:r>
              <a:rPr lang="zh-CN" altLang="en-US" sz="1600" dirty="0">
                <a:latin typeface="微软雅黑" panose="020B0503020204020204" pitchFamily="34" charset="-122"/>
                <a:ea typeface="微软雅黑" panose="020B0503020204020204" pitchFamily="34" charset="-122"/>
              </a:rPr>
              <a:t>压缩，代码合并，代码检查，</a:t>
            </a:r>
            <a:r>
              <a:rPr lang="en-US" altLang="zh-CN" sz="1600" dirty="0">
                <a:latin typeface="微软雅黑" panose="020B0503020204020204" pitchFamily="34" charset="-122"/>
                <a:ea typeface="微软雅黑" panose="020B0503020204020204" pitchFamily="34" charset="-122"/>
              </a:rPr>
              <a:t>sass</a:t>
            </a:r>
            <a:r>
              <a:rPr lang="zh-CN" altLang="en-US" sz="1600" dirty="0">
                <a:latin typeface="微软雅黑" panose="020B0503020204020204" pitchFamily="34" charset="-122"/>
                <a:ea typeface="微软雅黑" panose="020B0503020204020204" pitchFamily="34" charset="-122"/>
              </a:rPr>
              <a:t>编译，</a:t>
            </a:r>
            <a:r>
              <a:rPr lang="en-US" altLang="zh-CN" sz="1600" dirty="0" err="1">
                <a:latin typeface="微软雅黑" panose="020B0503020204020204" pitchFamily="34" charset="-122"/>
                <a:ea typeface="微软雅黑" panose="020B0503020204020204" pitchFamily="34" charset="-122"/>
              </a:rPr>
              <a:t>js</a:t>
            </a:r>
            <a:r>
              <a:rPr lang="zh-CN" altLang="en-US" sz="1600" dirty="0">
                <a:latin typeface="微软雅黑" panose="020B0503020204020204" pitchFamily="34" charset="-122"/>
                <a:ea typeface="微软雅黑" panose="020B0503020204020204" pitchFamily="34" charset="-122"/>
              </a:rPr>
              <a:t>版本替换等</a:t>
            </a:r>
            <a:endParaRPr lang="en-US" altLang="zh-CN" sz="1600" dirty="0">
              <a:latin typeface="微软雅黑" panose="020B0503020204020204" pitchFamily="34" charset="-122"/>
              <a:ea typeface="微软雅黑" panose="020B0503020204020204" pitchFamily="34" charset="-122"/>
            </a:endParaRPr>
          </a:p>
          <a:p>
            <a:pPr>
              <a:lnSpc>
                <a:spcPct val="150000"/>
              </a:lnSpc>
            </a:pPr>
            <a:endParaRPr lang="en-US" altLang="zh-CN" sz="1600" dirty="0">
              <a:latin typeface="微软雅黑" panose="020B0503020204020204" pitchFamily="34" charset="-122"/>
              <a:ea typeface="微软雅黑" panose="020B0503020204020204" pitchFamily="34" charset="-122"/>
            </a:endParaRPr>
          </a:p>
          <a:p>
            <a:pPr>
              <a:lnSpc>
                <a:spcPct val="150000"/>
              </a:lnSpc>
            </a:pPr>
            <a:r>
              <a:rPr lang="en-US" altLang="zh-CN" sz="1600" b="1" dirty="0" err="1">
                <a:solidFill>
                  <a:srgbClr val="FF0000"/>
                </a:solidFill>
                <a:latin typeface="微软雅黑" panose="020B0503020204020204" pitchFamily="34" charset="-122"/>
                <a:ea typeface="微软雅黑" panose="020B0503020204020204" pitchFamily="34" charset="-122"/>
              </a:rPr>
              <a:t>Webpack</a:t>
            </a:r>
            <a:r>
              <a:rPr lang="zh-CN" altLang="en-US" sz="1600" dirty="0">
                <a:latin typeface="微软雅黑" panose="020B0503020204020204" pitchFamily="34" charset="-122"/>
                <a:ea typeface="微软雅黑" panose="020B0503020204020204" pitchFamily="34" charset="-122"/>
              </a:rPr>
              <a:t>只用来进行</a:t>
            </a:r>
            <a:r>
              <a:rPr lang="en-US" altLang="zh-CN" sz="1600" dirty="0">
                <a:latin typeface="微软雅黑" panose="020B0503020204020204" pitchFamily="34" charset="-122"/>
                <a:ea typeface="微软雅黑" panose="020B0503020204020204" pitchFamily="34" charset="-122"/>
              </a:rPr>
              <a:t>ES6</a:t>
            </a:r>
            <a:r>
              <a:rPr lang="zh-CN" altLang="en-US" sz="1600" dirty="0">
                <a:latin typeface="微软雅黑" panose="020B0503020204020204" pitchFamily="34" charset="-122"/>
                <a:ea typeface="微软雅黑" panose="020B0503020204020204" pitchFamily="34" charset="-122"/>
              </a:rPr>
              <a:t>的模块化打包。</a:t>
            </a:r>
            <a:endParaRPr lang="en-US" altLang="zh-CN" sz="1600" dirty="0">
              <a:latin typeface="微软雅黑" panose="020B0503020204020204" pitchFamily="34" charset="-122"/>
              <a:ea typeface="微软雅黑" panose="020B0503020204020204" pitchFamily="34" charset="-122"/>
            </a:endParaRPr>
          </a:p>
          <a:p>
            <a:pPr>
              <a:lnSpc>
                <a:spcPct val="150000"/>
              </a:lnSpc>
            </a:pPr>
            <a:endParaRPr lang="en-US" altLang="zh-CN" sz="1600" dirty="0">
              <a:latin typeface="微软雅黑" panose="020B0503020204020204" pitchFamily="34" charset="-122"/>
              <a:ea typeface="微软雅黑" panose="020B0503020204020204" pitchFamily="34" charset="-122"/>
            </a:endParaRPr>
          </a:p>
          <a:p>
            <a:pPr>
              <a:lnSpc>
                <a:spcPct val="150000"/>
              </a:lnSpc>
            </a:pPr>
            <a:r>
              <a:rPr lang="zh-CN" altLang="en-US" sz="1600" dirty="0">
                <a:latin typeface="微软雅黑" panose="020B0503020204020204" pitchFamily="34" charset="-122"/>
                <a:ea typeface="微软雅黑" panose="020B0503020204020204" pitchFamily="34" charset="-122"/>
              </a:rPr>
              <a:t>开发的时候，执行以下命令，监听文件，自动编译：</a:t>
            </a:r>
            <a:endParaRPr lang="en-US" altLang="zh-CN" sz="1600" dirty="0">
              <a:latin typeface="微软雅黑" panose="020B0503020204020204" pitchFamily="34" charset="-122"/>
              <a:ea typeface="微软雅黑" panose="020B0503020204020204" pitchFamily="34" charset="-122"/>
            </a:endParaRPr>
          </a:p>
          <a:p>
            <a:pPr>
              <a:lnSpc>
                <a:spcPct val="150000"/>
              </a:lnSpc>
            </a:pPr>
            <a:r>
              <a:rPr lang="en-US" altLang="zh-CN" sz="1600" i="1" dirty="0">
                <a:latin typeface="微软雅黑" panose="020B0503020204020204" pitchFamily="34" charset="-122"/>
                <a:ea typeface="微软雅黑" panose="020B0503020204020204" pitchFamily="34" charset="-122"/>
              </a:rPr>
              <a:t>$ gulp </a:t>
            </a:r>
            <a:r>
              <a:rPr lang="en-US" altLang="zh-CN" sz="1600" i="1" dirty="0" err="1">
                <a:latin typeface="微软雅黑" panose="020B0503020204020204" pitchFamily="34" charset="-122"/>
                <a:ea typeface="微软雅黑" panose="020B0503020204020204" pitchFamily="34" charset="-122"/>
              </a:rPr>
              <a:t>build:dev</a:t>
            </a:r>
            <a:endParaRPr lang="en-US" altLang="zh-CN" sz="1600" i="1" dirty="0">
              <a:latin typeface="微软雅黑" panose="020B0503020204020204" pitchFamily="34" charset="-122"/>
              <a:ea typeface="微软雅黑" panose="020B0503020204020204" pitchFamily="34" charset="-122"/>
            </a:endParaRPr>
          </a:p>
          <a:p>
            <a:pPr>
              <a:lnSpc>
                <a:spcPct val="150000"/>
              </a:lnSpc>
            </a:pPr>
            <a:endParaRPr lang="en-US" altLang="zh-CN" sz="1600" i="1" dirty="0">
              <a:latin typeface="微软雅黑" panose="020B0503020204020204" pitchFamily="34" charset="-122"/>
              <a:ea typeface="微软雅黑" panose="020B0503020204020204" pitchFamily="34" charset="-122"/>
            </a:endParaRPr>
          </a:p>
          <a:p>
            <a:pPr>
              <a:lnSpc>
                <a:spcPct val="150000"/>
              </a:lnSpc>
            </a:pPr>
            <a:r>
              <a:rPr lang="zh-CN" altLang="en-US" sz="1600" dirty="0">
                <a:latin typeface="微软雅黑" panose="020B0503020204020204" pitchFamily="34" charset="-122"/>
                <a:ea typeface="微软雅黑" panose="020B0503020204020204" pitchFamily="34" charset="-122"/>
              </a:rPr>
              <a:t>开发测试完成，执行以下命令，进行编译打包，压缩，</a:t>
            </a:r>
            <a:r>
              <a:rPr lang="en-US" altLang="zh-CN" sz="1600" dirty="0" err="1">
                <a:latin typeface="微软雅黑" panose="020B0503020204020204" pitchFamily="34" charset="-122"/>
                <a:ea typeface="微软雅黑" panose="020B0503020204020204" pitchFamily="34" charset="-122"/>
              </a:rPr>
              <a:t>js</a:t>
            </a:r>
            <a:r>
              <a:rPr lang="zh-CN" altLang="en-US" sz="1600" dirty="0">
                <a:latin typeface="微软雅黑" panose="020B0503020204020204" pitchFamily="34" charset="-122"/>
                <a:ea typeface="微软雅黑" panose="020B0503020204020204" pitchFamily="34" charset="-122"/>
              </a:rPr>
              <a:t>版本替换等：</a:t>
            </a:r>
            <a:endParaRPr lang="en-US" altLang="zh-CN" sz="1600" dirty="0">
              <a:latin typeface="微软雅黑" panose="020B0503020204020204" pitchFamily="34" charset="-122"/>
              <a:ea typeface="微软雅黑" panose="020B0503020204020204" pitchFamily="34" charset="-122"/>
            </a:endParaRPr>
          </a:p>
          <a:p>
            <a:pPr>
              <a:lnSpc>
                <a:spcPct val="150000"/>
              </a:lnSpc>
            </a:pPr>
            <a:r>
              <a:rPr lang="en-US" altLang="zh-CN" sz="1600" dirty="0">
                <a:latin typeface="微软雅黑" panose="020B0503020204020204" pitchFamily="34" charset="-122"/>
                <a:ea typeface="微软雅黑" panose="020B0503020204020204" pitchFamily="34" charset="-122"/>
              </a:rPr>
              <a:t>$ gulp </a:t>
            </a:r>
            <a:r>
              <a:rPr lang="en-US" altLang="zh-CN" sz="1600" dirty="0" err="1">
                <a:latin typeface="微软雅黑" panose="020B0503020204020204" pitchFamily="34" charset="-122"/>
                <a:ea typeface="微软雅黑" panose="020B0503020204020204" pitchFamily="34" charset="-122"/>
              </a:rPr>
              <a:t>build:prod</a:t>
            </a:r>
            <a:endParaRPr lang="en-US" altLang="zh-CN" sz="1600" dirty="0">
              <a:latin typeface="微软雅黑" panose="020B0503020204020204" pitchFamily="34" charset="-122"/>
              <a:ea typeface="微软雅黑" panose="020B0503020204020204" pitchFamily="34" charset="-122"/>
            </a:endParaRPr>
          </a:p>
        </p:txBody>
      </p:sp>
      <p:sp>
        <p:nvSpPr>
          <p:cNvPr id="12" name="矩形 11"/>
          <p:cNvSpPr/>
          <p:nvPr/>
        </p:nvSpPr>
        <p:spPr>
          <a:xfrm>
            <a:off x="0" y="1073427"/>
            <a:ext cx="2355574"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735495" y="1073426"/>
            <a:ext cx="2518068"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TextBox 16"/>
          <p:cNvSpPr txBox="1"/>
          <p:nvPr/>
        </p:nvSpPr>
        <p:spPr>
          <a:xfrm>
            <a:off x="735497" y="1051963"/>
            <a:ext cx="2518065" cy="369332"/>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前端工程前端构建方案</a:t>
            </a:r>
          </a:p>
        </p:txBody>
      </p:sp>
      <p:sp>
        <p:nvSpPr>
          <p:cNvPr id="8" name="TextBox 4"/>
          <p:cNvSpPr txBox="1"/>
          <p:nvPr/>
        </p:nvSpPr>
        <p:spPr>
          <a:xfrm>
            <a:off x="5578550" y="1837851"/>
            <a:ext cx="5341088" cy="3416320"/>
          </a:xfrm>
          <a:prstGeom prst="rect">
            <a:avLst/>
          </a:prstGeom>
          <a:noFill/>
        </p:spPr>
        <p:txBody>
          <a:bodyPr wrap="square" rtlCol="0">
            <a:spAutoFit/>
          </a:bodyPr>
          <a:lstStyle/>
          <a:p>
            <a:pPr>
              <a:lnSpc>
                <a:spcPct val="150000"/>
              </a:lnSpc>
            </a:pPr>
            <a:r>
              <a:rPr lang="en-US" altLang="zh-CN" sz="1600" b="1" dirty="0">
                <a:solidFill>
                  <a:srgbClr val="FF0000"/>
                </a:solidFill>
                <a:latin typeface="微软雅黑" panose="020B0503020204020204" pitchFamily="34" charset="-122"/>
                <a:ea typeface="微软雅黑" panose="020B0503020204020204" pitchFamily="34" charset="-122"/>
              </a:rPr>
              <a:t>gulp</a:t>
            </a:r>
            <a:r>
              <a:rPr lang="zh-CN" altLang="en-US" sz="1600" dirty="0">
                <a:latin typeface="微软雅黑" panose="020B0503020204020204" pitchFamily="34" charset="-122"/>
                <a:ea typeface="微软雅黑" panose="020B0503020204020204" pitchFamily="34" charset="-122"/>
              </a:rPr>
              <a:t>是前端开发过程中对代码进行构建的工具，是自动化项目的构建利器；她不仅能对网站资源进行优化，而且在开发过程中很多重复的任务能够使用正确的工具自动完成；使用她，我们不仅可以很愉快的编写代码，而且大大提高我们的工作效率。</a:t>
            </a:r>
            <a:endParaRPr lang="en-US" altLang="zh-CN" sz="1600" dirty="0">
              <a:latin typeface="微软雅黑" panose="020B0503020204020204" pitchFamily="34" charset="-122"/>
              <a:ea typeface="微软雅黑" panose="020B0503020204020204" pitchFamily="34" charset="-122"/>
            </a:endParaRPr>
          </a:p>
          <a:p>
            <a:pPr>
              <a:lnSpc>
                <a:spcPct val="150000"/>
              </a:lnSpc>
            </a:pPr>
            <a:endParaRPr lang="en-US" altLang="zh-CN" sz="1600" dirty="0">
              <a:latin typeface="微软雅黑" panose="020B0503020204020204" pitchFamily="34" charset="-122"/>
              <a:ea typeface="微软雅黑" panose="020B0503020204020204" pitchFamily="34" charset="-122"/>
            </a:endParaRPr>
          </a:p>
          <a:p>
            <a:pPr>
              <a:lnSpc>
                <a:spcPct val="150000"/>
              </a:lnSpc>
            </a:pPr>
            <a:r>
              <a:rPr lang="en-US" altLang="zh-CN" sz="1600" b="1" dirty="0" err="1">
                <a:solidFill>
                  <a:srgbClr val="FF0000"/>
                </a:solidFill>
                <a:latin typeface="微软雅黑" panose="020B0503020204020204" pitchFamily="34" charset="-122"/>
                <a:ea typeface="微软雅黑" panose="020B0503020204020204" pitchFamily="34" charset="-122"/>
              </a:rPr>
              <a:t>webpack</a:t>
            </a:r>
            <a:r>
              <a:rPr lang="zh-CN" altLang="en-US" sz="1600" dirty="0">
                <a:latin typeface="微软雅黑" panose="020B0503020204020204" pitchFamily="34" charset="-122"/>
                <a:ea typeface="微软雅黑" panose="020B0503020204020204" pitchFamily="34" charset="-122"/>
              </a:rPr>
              <a:t>是近期最火的一款模块加载器兼打包工具，它能把各种资源，例如</a:t>
            </a:r>
            <a:r>
              <a:rPr lang="en-US" altLang="zh-CN" sz="1600" dirty="0">
                <a:latin typeface="微软雅黑" panose="020B0503020204020204" pitchFamily="34" charset="-122"/>
                <a:ea typeface="微软雅黑" panose="020B0503020204020204" pitchFamily="34" charset="-122"/>
              </a:rPr>
              <a:t>JS</a:t>
            </a:r>
            <a:r>
              <a:rPr lang="zh-CN" altLang="en-US" sz="1600" dirty="0">
                <a:latin typeface="微软雅黑" panose="020B0503020204020204" pitchFamily="34" charset="-122"/>
                <a:ea typeface="微软雅黑" panose="020B0503020204020204" pitchFamily="34" charset="-122"/>
              </a:rPr>
              <a:t>（含</a:t>
            </a:r>
            <a:r>
              <a:rPr lang="en-US" altLang="zh-CN" sz="1600" dirty="0">
                <a:latin typeface="微软雅黑" panose="020B0503020204020204" pitchFamily="34" charset="-122"/>
                <a:ea typeface="微软雅黑" panose="020B0503020204020204" pitchFamily="34" charset="-122"/>
              </a:rPr>
              <a:t>JSX</a:t>
            </a:r>
            <a:r>
              <a:rPr lang="zh-CN" altLang="en-US" sz="1600" dirty="0">
                <a:latin typeface="微软雅黑" panose="020B0503020204020204" pitchFamily="34" charset="-122"/>
                <a:ea typeface="微软雅黑" panose="020B0503020204020204" pitchFamily="34" charset="-122"/>
              </a:rPr>
              <a:t>）、</a:t>
            </a:r>
            <a:r>
              <a:rPr lang="en-US" altLang="zh-CN" sz="1600" dirty="0">
                <a:latin typeface="微软雅黑" panose="020B0503020204020204" pitchFamily="34" charset="-122"/>
                <a:ea typeface="微软雅黑" panose="020B0503020204020204" pitchFamily="34" charset="-122"/>
              </a:rPr>
              <a:t>coffee</a:t>
            </a:r>
            <a:r>
              <a:rPr lang="zh-CN" altLang="en-US" sz="1600" dirty="0">
                <a:latin typeface="微软雅黑" panose="020B0503020204020204" pitchFamily="34" charset="-122"/>
                <a:ea typeface="微软雅黑" panose="020B0503020204020204" pitchFamily="34" charset="-122"/>
              </a:rPr>
              <a:t>、样式（含</a:t>
            </a:r>
            <a:r>
              <a:rPr lang="en-US" altLang="zh-CN" sz="1600" dirty="0">
                <a:latin typeface="微软雅黑" panose="020B0503020204020204" pitchFamily="34" charset="-122"/>
                <a:ea typeface="微软雅黑" panose="020B0503020204020204" pitchFamily="34" charset="-122"/>
              </a:rPr>
              <a:t>less/sass</a:t>
            </a:r>
            <a:r>
              <a:rPr lang="zh-CN" altLang="en-US" sz="1600" dirty="0">
                <a:latin typeface="微软雅黑" panose="020B0503020204020204" pitchFamily="34" charset="-122"/>
                <a:ea typeface="微软雅黑" panose="020B0503020204020204" pitchFamily="34" charset="-122"/>
              </a:rPr>
              <a:t>）、图片等都作为模块来使用和处理。</a:t>
            </a:r>
            <a:endParaRPr lang="en-US" altLang="zh-CN" sz="16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8748054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开发模式的改变：前后端分离</a:t>
            </a:r>
          </a:p>
        </p:txBody>
      </p:sp>
      <p:sp>
        <p:nvSpPr>
          <p:cNvPr id="5" name="TextBox 4"/>
          <p:cNvSpPr txBox="1"/>
          <p:nvPr/>
        </p:nvSpPr>
        <p:spPr>
          <a:xfrm>
            <a:off x="131647" y="1643961"/>
            <a:ext cx="12060353" cy="4247317"/>
          </a:xfrm>
          <a:prstGeom prst="rect">
            <a:avLst/>
          </a:prstGeom>
          <a:noFill/>
        </p:spPr>
        <p:txBody>
          <a:bodyPr wrap="square" rtlCol="0">
            <a:spAutoFit/>
          </a:bodyPr>
          <a:lstStyle/>
          <a:p>
            <a:pPr>
              <a:lnSpc>
                <a:spcPct val="150000"/>
              </a:lnSpc>
            </a:pPr>
            <a:r>
              <a:rPr lang="zh-CN" altLang="en-US" sz="2000" dirty="0">
                <a:latin typeface="微软雅黑" panose="020B0503020204020204" pitchFamily="34" charset="-122"/>
                <a:ea typeface="微软雅黑" panose="020B0503020204020204" pitchFamily="34" charset="-122"/>
              </a:rPr>
              <a:t>为什么要有框架</a:t>
            </a:r>
            <a:r>
              <a:rPr lang="en-US" altLang="zh-CN" sz="2000" dirty="0">
                <a:latin typeface="微软雅黑" panose="020B0503020204020204" pitchFamily="34" charset="-122"/>
                <a:ea typeface="微软雅黑" panose="020B0503020204020204" pitchFamily="34" charset="-122"/>
              </a:rPr>
              <a:t>?</a:t>
            </a:r>
          </a:p>
          <a:p>
            <a:pPr>
              <a:lnSpc>
                <a:spcPct val="150000"/>
              </a:lnSpc>
            </a:pPr>
            <a:r>
              <a:rPr lang="zh-CN" altLang="en-US" sz="2000" dirty="0">
                <a:latin typeface="微软雅黑" panose="020B0503020204020204" pitchFamily="34" charset="-122"/>
                <a:ea typeface="微软雅黑" panose="020B0503020204020204" pitchFamily="34" charset="-122"/>
              </a:rPr>
              <a:t>前端框架特别多，那么为什么要有框架呢？</a:t>
            </a:r>
            <a:r>
              <a:rPr lang="zh-CN" altLang="en-US" sz="2000" dirty="0">
                <a:highlight>
                  <a:srgbClr val="FFFF00"/>
                </a:highlight>
                <a:latin typeface="微软雅黑" panose="020B0503020204020204" pitchFamily="34" charset="-122"/>
                <a:ea typeface="微软雅黑" panose="020B0503020204020204" pitchFamily="34" charset="-122"/>
              </a:rPr>
              <a:t>框架的存在是为了帮助我们应对复杂度</a:t>
            </a:r>
            <a:r>
              <a:rPr lang="zh-CN" altLang="en-US" sz="2000" dirty="0">
                <a:latin typeface="微软雅黑" panose="020B0503020204020204" pitchFamily="34" charset="-122"/>
                <a:ea typeface="微软雅黑" panose="020B0503020204020204" pitchFamily="34" charset="-122"/>
              </a:rPr>
              <a:t>。当我们需要解决一些前端上工程问题的时候，这些问题会有不同的复杂度。如果你用太简陋的工具应对非常复杂的需求，就会极大地影响你的生产力。所以，框架本身是帮我们把一些重复的并且已经受过验证的模式，抽象到一个已经帮你设计好的</a:t>
            </a:r>
            <a:r>
              <a:rPr lang="en-US" altLang="zh-CN" sz="2000" dirty="0">
                <a:latin typeface="微软雅黑" panose="020B0503020204020204" pitchFamily="34" charset="-122"/>
                <a:ea typeface="微软雅黑" panose="020B0503020204020204" pitchFamily="34" charset="-122"/>
              </a:rPr>
              <a:t>API</a:t>
            </a:r>
            <a:r>
              <a:rPr lang="zh-CN" altLang="en-US" sz="2000" dirty="0">
                <a:latin typeface="微软雅黑" panose="020B0503020204020204" pitchFamily="34" charset="-122"/>
                <a:ea typeface="微软雅黑" panose="020B0503020204020204" pitchFamily="34" charset="-122"/>
              </a:rPr>
              <a:t>封装当中，帮助我们去应对这些复杂的问题。</a:t>
            </a:r>
            <a:endParaRPr lang="en-US" altLang="zh-CN" sz="2000" dirty="0">
              <a:latin typeface="微软雅黑" panose="020B0503020204020204" pitchFamily="34" charset="-122"/>
              <a:ea typeface="微软雅黑" panose="020B0503020204020204" pitchFamily="34" charset="-122"/>
            </a:endParaRPr>
          </a:p>
          <a:p>
            <a:pPr>
              <a:lnSpc>
                <a:spcPct val="150000"/>
              </a:lnSpc>
            </a:pPr>
            <a:endParaRPr lang="en-US" altLang="zh-CN" sz="2000" dirty="0">
              <a:latin typeface="微软雅黑" panose="020B0503020204020204" pitchFamily="34" charset="-122"/>
              <a:ea typeface="微软雅黑" panose="020B0503020204020204" pitchFamily="34" charset="-122"/>
            </a:endParaRPr>
          </a:p>
          <a:p>
            <a:pPr>
              <a:lnSpc>
                <a:spcPct val="150000"/>
              </a:lnSpc>
            </a:pPr>
            <a:r>
              <a:rPr lang="zh-CN" altLang="en-US" sz="2000" dirty="0">
                <a:latin typeface="微软雅黑" panose="020B0503020204020204" pitchFamily="34" charset="-122"/>
                <a:ea typeface="微软雅黑" panose="020B0503020204020204" pitchFamily="34" charset="-122"/>
              </a:rPr>
              <a:t>但是，框架本身也会带来复杂度。相信大家在调研各种框架或学习各种框架时，会遇到学习曲线问题</a:t>
            </a:r>
            <a:r>
              <a:rPr lang="en-US" altLang="zh-CN" sz="2000" dirty="0">
                <a:latin typeface="微软雅黑" panose="020B0503020204020204" pitchFamily="34" charset="-122"/>
                <a:ea typeface="微软雅黑" panose="020B0503020204020204" pitchFamily="34" charset="-122"/>
              </a:rPr>
              <a:t>——</a:t>
            </a:r>
            <a:r>
              <a:rPr lang="zh-CN" altLang="en-US" sz="2000" dirty="0">
                <a:latin typeface="微软雅黑" panose="020B0503020204020204" pitchFamily="34" charset="-122"/>
                <a:ea typeface="微软雅黑" panose="020B0503020204020204" pitchFamily="34" charset="-122"/>
              </a:rPr>
              <a:t>有些框架会让人一时不知如何上手。框架的复杂度是可以理解为是我们为了处理问题内在复杂度所做的投资。</a:t>
            </a:r>
            <a:endParaRPr lang="en-US" altLang="zh-CN" sz="2000" dirty="0">
              <a:latin typeface="微软雅黑" panose="020B0503020204020204" pitchFamily="34" charset="-122"/>
              <a:ea typeface="微软雅黑" panose="020B0503020204020204" pitchFamily="34" charset="-122"/>
            </a:endParaRPr>
          </a:p>
        </p:txBody>
      </p:sp>
      <p:sp>
        <p:nvSpPr>
          <p:cNvPr id="12" name="矩形 11"/>
          <p:cNvSpPr/>
          <p:nvPr/>
        </p:nvSpPr>
        <p:spPr>
          <a:xfrm>
            <a:off x="0" y="1073427"/>
            <a:ext cx="1690577"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735495" y="1073426"/>
            <a:ext cx="2007705"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TextBox 16"/>
          <p:cNvSpPr txBox="1"/>
          <p:nvPr/>
        </p:nvSpPr>
        <p:spPr>
          <a:xfrm>
            <a:off x="735497" y="1051963"/>
            <a:ext cx="2007703" cy="369332"/>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前端框架：</a:t>
            </a:r>
            <a:r>
              <a:rPr lang="en-US" altLang="zh-CN" dirty="0">
                <a:solidFill>
                  <a:schemeClr val="bg1"/>
                </a:solidFill>
                <a:latin typeface="微软雅黑" panose="020B0503020204020204" pitchFamily="34" charset="-122"/>
                <a:ea typeface="微软雅黑" panose="020B0503020204020204" pitchFamily="34" charset="-122"/>
              </a:rPr>
              <a:t>Vue.js</a:t>
            </a:r>
            <a:endParaRPr lang="zh-CN" altLang="en-US"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8967105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开发模式的改变：前后端分离</a:t>
            </a:r>
          </a:p>
        </p:txBody>
      </p:sp>
      <p:sp>
        <p:nvSpPr>
          <p:cNvPr id="5" name="TextBox 4"/>
          <p:cNvSpPr txBox="1"/>
          <p:nvPr/>
        </p:nvSpPr>
        <p:spPr>
          <a:xfrm>
            <a:off x="131647" y="1643961"/>
            <a:ext cx="12060353" cy="4801314"/>
          </a:xfrm>
          <a:prstGeom prst="rect">
            <a:avLst/>
          </a:prstGeom>
          <a:noFill/>
        </p:spPr>
        <p:txBody>
          <a:bodyPr wrap="square" rtlCol="0">
            <a:spAutoFit/>
          </a:bodyPr>
          <a:lstStyle/>
          <a:p>
            <a:pPr>
              <a:lnSpc>
                <a:spcPct val="150000"/>
              </a:lnSpc>
            </a:pPr>
            <a:r>
              <a:rPr lang="zh-CN" altLang="en-US" sz="2000" dirty="0">
                <a:latin typeface="微软雅黑" panose="020B0503020204020204" pitchFamily="34" charset="-122"/>
                <a:ea typeface="微软雅黑" panose="020B0503020204020204" pitchFamily="34" charset="-122"/>
              </a:rPr>
              <a:t>主流框架分析</a:t>
            </a:r>
            <a:endParaRPr lang="en-US" altLang="zh-CN" sz="2000" dirty="0">
              <a:latin typeface="微软雅黑" panose="020B0503020204020204" pitchFamily="34" charset="-122"/>
              <a:ea typeface="微软雅黑" panose="020B0503020204020204" pitchFamily="34" charset="-122"/>
            </a:endParaRPr>
          </a:p>
          <a:p>
            <a:pPr>
              <a:lnSpc>
                <a:spcPct val="150000"/>
              </a:lnSpc>
            </a:pPr>
            <a:endParaRPr lang="en-US" altLang="zh-CN" sz="2000" dirty="0">
              <a:latin typeface="微软雅黑" panose="020B0503020204020204" pitchFamily="34" charset="-122"/>
              <a:ea typeface="微软雅黑" panose="020B0503020204020204" pitchFamily="34" charset="-122"/>
            </a:endParaRPr>
          </a:p>
          <a:p>
            <a:pPr>
              <a:lnSpc>
                <a:spcPct val="150000"/>
              </a:lnSpc>
            </a:pPr>
            <a:endParaRPr lang="en-US" altLang="zh-CN" sz="2000" dirty="0">
              <a:latin typeface="微软雅黑" panose="020B0503020204020204" pitchFamily="34" charset="-122"/>
              <a:ea typeface="微软雅黑" panose="020B0503020204020204" pitchFamily="34" charset="-122"/>
            </a:endParaRPr>
          </a:p>
          <a:p>
            <a:pPr>
              <a:lnSpc>
                <a:spcPct val="150000"/>
              </a:lnSpc>
            </a:pPr>
            <a:endParaRPr lang="en-US" altLang="zh-CN" dirty="0">
              <a:latin typeface="微软雅黑" panose="020B0503020204020204" pitchFamily="34" charset="-122"/>
              <a:ea typeface="微软雅黑" panose="020B0503020204020204" pitchFamily="34" charset="-122"/>
            </a:endParaRPr>
          </a:p>
          <a:p>
            <a:pPr marL="285750" indent="-285750">
              <a:lnSpc>
                <a:spcPct val="150000"/>
              </a:lnSpc>
              <a:buFont typeface="Wingdings" panose="05000000000000000000" pitchFamily="2" charset="2"/>
              <a:buChar char="l"/>
            </a:pPr>
            <a:r>
              <a:rPr lang="zh-CN" altLang="en-US" dirty="0">
                <a:latin typeface="微软雅黑" panose="020B0503020204020204" pitchFamily="34" charset="-122"/>
                <a:ea typeface="微软雅黑" panose="020B0503020204020204" pitchFamily="34" charset="-122"/>
              </a:rPr>
              <a:t>纯模板引擎：最少的就是纯模板引擎，只管状态到界面的映射。</a:t>
            </a:r>
          </a:p>
          <a:p>
            <a:pPr marL="285750" indent="-285750">
              <a:lnSpc>
                <a:spcPct val="150000"/>
              </a:lnSpc>
              <a:buFont typeface="Wingdings" panose="05000000000000000000" pitchFamily="2" charset="2"/>
              <a:buChar char="l"/>
            </a:pPr>
            <a:r>
              <a:rPr lang="en-US" altLang="zh-CN" dirty="0">
                <a:latin typeface="微软雅黑" panose="020B0503020204020204" pitchFamily="34" charset="-122"/>
                <a:ea typeface="微软雅黑" panose="020B0503020204020204" pitchFamily="34" charset="-122"/>
              </a:rPr>
              <a:t>React</a:t>
            </a:r>
            <a:r>
              <a:rPr lang="zh-CN" altLang="en-US" dirty="0">
                <a:latin typeface="微软雅黑" panose="020B0503020204020204" pitchFamily="34" charset="-122"/>
                <a:ea typeface="微软雅黑" panose="020B0503020204020204" pitchFamily="34" charset="-122"/>
              </a:rPr>
              <a:t>和</a:t>
            </a:r>
            <a:r>
              <a:rPr lang="en-US" altLang="zh-CN" dirty="0" err="1">
                <a:latin typeface="微软雅黑" panose="020B0503020204020204" pitchFamily="34" charset="-122"/>
                <a:ea typeface="微软雅黑" panose="020B0503020204020204" pitchFamily="34" charset="-122"/>
              </a:rPr>
              <a:t>Vue</a:t>
            </a:r>
            <a:r>
              <a:rPr lang="zh-CN" altLang="en-US" dirty="0">
                <a:latin typeface="微软雅黑" panose="020B0503020204020204" pitchFamily="34" charset="-122"/>
                <a:ea typeface="微软雅黑" panose="020B0503020204020204" pitchFamily="34" charset="-122"/>
              </a:rPr>
              <a:t>：其实这两者都是非常专注的只做状态到界面映射，以及组件。</a:t>
            </a:r>
          </a:p>
          <a:p>
            <a:pPr marL="285750" indent="-285750">
              <a:lnSpc>
                <a:spcPct val="150000"/>
              </a:lnSpc>
              <a:buFont typeface="Wingdings" panose="05000000000000000000" pitchFamily="2" charset="2"/>
              <a:buChar char="l"/>
            </a:pPr>
            <a:r>
              <a:rPr lang="en-US" altLang="zh-CN" dirty="0">
                <a:latin typeface="微软雅黑" panose="020B0503020204020204" pitchFamily="34" charset="-122"/>
                <a:ea typeface="微软雅黑" panose="020B0503020204020204" pitchFamily="34" charset="-122"/>
              </a:rPr>
              <a:t>Backbone</a:t>
            </a:r>
            <a:r>
              <a:rPr lang="zh-CN" altLang="en-US" dirty="0">
                <a:latin typeface="微软雅黑" panose="020B0503020204020204" pitchFamily="34" charset="-122"/>
                <a:ea typeface="微软雅黑" panose="020B0503020204020204" pitchFamily="34" charset="-122"/>
              </a:rPr>
              <a:t>：它会给你多一些架构上指导，比如它会让你分层。</a:t>
            </a:r>
          </a:p>
          <a:p>
            <a:pPr marL="285750" indent="-285750">
              <a:lnSpc>
                <a:spcPct val="150000"/>
              </a:lnSpc>
              <a:buFont typeface="Wingdings" panose="05000000000000000000" pitchFamily="2" charset="2"/>
              <a:buChar char="l"/>
            </a:pPr>
            <a:r>
              <a:rPr lang="en-US" altLang="zh-CN" dirty="0">
                <a:latin typeface="微软雅黑" panose="020B0503020204020204" pitchFamily="34" charset="-122"/>
                <a:ea typeface="微软雅黑" panose="020B0503020204020204" pitchFamily="34" charset="-122"/>
              </a:rPr>
              <a:t>Angular</a:t>
            </a:r>
            <a:r>
              <a:rPr lang="zh-CN" altLang="en-US" dirty="0">
                <a:latin typeface="微软雅黑" panose="020B0503020204020204" pitchFamily="34" charset="-122"/>
                <a:ea typeface="微软雅黑" panose="020B0503020204020204" pitchFamily="34" charset="-122"/>
              </a:rPr>
              <a:t>：它做的事情就更多，它有自己的路由，这些都会包含在里面。</a:t>
            </a:r>
          </a:p>
          <a:p>
            <a:pPr marL="285750" indent="-285750">
              <a:lnSpc>
                <a:spcPct val="150000"/>
              </a:lnSpc>
              <a:buFont typeface="Wingdings" panose="05000000000000000000" pitchFamily="2" charset="2"/>
              <a:buChar char="l"/>
            </a:pPr>
            <a:r>
              <a:rPr lang="en-US" altLang="zh-CN" dirty="0">
                <a:latin typeface="微软雅黑" panose="020B0503020204020204" pitchFamily="34" charset="-122"/>
                <a:ea typeface="微软雅黑" panose="020B0503020204020204" pitchFamily="34" charset="-122"/>
              </a:rPr>
              <a:t>Ember</a:t>
            </a:r>
            <a:r>
              <a:rPr lang="zh-CN" altLang="en-US" dirty="0">
                <a:latin typeface="微软雅黑" panose="020B0503020204020204" pitchFamily="34" charset="-122"/>
                <a:ea typeface="微软雅黑" panose="020B0503020204020204" pitchFamily="34" charset="-122"/>
              </a:rPr>
              <a:t>：相比</a:t>
            </a:r>
            <a:r>
              <a:rPr lang="en-US" altLang="zh-CN" dirty="0">
                <a:latin typeface="微软雅黑" panose="020B0503020204020204" pitchFamily="34" charset="-122"/>
                <a:ea typeface="微软雅黑" panose="020B0503020204020204" pitchFamily="34" charset="-122"/>
              </a:rPr>
              <a:t>Angular</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Ember</a:t>
            </a:r>
            <a:r>
              <a:rPr lang="zh-CN" altLang="en-US" dirty="0">
                <a:latin typeface="微软雅黑" panose="020B0503020204020204" pitchFamily="34" charset="-122"/>
                <a:ea typeface="微软雅黑" panose="020B0503020204020204" pitchFamily="34" charset="-122"/>
              </a:rPr>
              <a:t>做得就更加彻底，</a:t>
            </a:r>
            <a:r>
              <a:rPr lang="en-US" altLang="zh-CN" dirty="0">
                <a:latin typeface="微软雅黑" panose="020B0503020204020204" pitchFamily="34" charset="-122"/>
                <a:ea typeface="微软雅黑" panose="020B0503020204020204" pitchFamily="34" charset="-122"/>
              </a:rPr>
              <a:t>Ember</a:t>
            </a:r>
            <a:r>
              <a:rPr lang="zh-CN" altLang="en-US" dirty="0">
                <a:latin typeface="微软雅黑" panose="020B0503020204020204" pitchFamily="34" charset="-122"/>
                <a:ea typeface="微软雅黑" panose="020B0503020204020204" pitchFamily="34" charset="-122"/>
              </a:rPr>
              <a:t>信奉的是约定优于配置，它会将一切都帮你设计好打包好，你就开箱用就可以了。</a:t>
            </a:r>
          </a:p>
          <a:p>
            <a:pPr marL="285750" indent="-285750">
              <a:lnSpc>
                <a:spcPct val="150000"/>
              </a:lnSpc>
              <a:buFont typeface="Wingdings" panose="05000000000000000000" pitchFamily="2" charset="2"/>
              <a:buChar char="l"/>
            </a:pPr>
            <a:r>
              <a:rPr lang="en-US" altLang="zh-CN" dirty="0">
                <a:latin typeface="微软雅黑" panose="020B0503020204020204" pitchFamily="34" charset="-122"/>
                <a:ea typeface="微软雅黑" panose="020B0503020204020204" pitchFamily="34" charset="-122"/>
              </a:rPr>
              <a:t>Meteor</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Meteor</a:t>
            </a:r>
            <a:r>
              <a:rPr lang="zh-CN" altLang="en-US" dirty="0">
                <a:latin typeface="微软雅黑" panose="020B0503020204020204" pitchFamily="34" charset="-122"/>
                <a:ea typeface="微软雅黑" panose="020B0503020204020204" pitchFamily="34" charset="-122"/>
              </a:rPr>
              <a:t>只是一个极端，它是从前到后全都包含，从前端到数据层到数据库，全都帮你打包好。</a:t>
            </a:r>
            <a:endParaRPr lang="en-US" altLang="zh-CN" dirty="0">
              <a:latin typeface="微软雅黑" panose="020B0503020204020204" pitchFamily="34" charset="-122"/>
              <a:ea typeface="微软雅黑" panose="020B0503020204020204" pitchFamily="34" charset="-122"/>
            </a:endParaRPr>
          </a:p>
        </p:txBody>
      </p:sp>
      <p:sp>
        <p:nvSpPr>
          <p:cNvPr id="12" name="矩形 11"/>
          <p:cNvSpPr/>
          <p:nvPr/>
        </p:nvSpPr>
        <p:spPr>
          <a:xfrm>
            <a:off x="0" y="1073427"/>
            <a:ext cx="1690577"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735495" y="1073426"/>
            <a:ext cx="2007705"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TextBox 16"/>
          <p:cNvSpPr txBox="1"/>
          <p:nvPr/>
        </p:nvSpPr>
        <p:spPr>
          <a:xfrm>
            <a:off x="735497" y="1051963"/>
            <a:ext cx="2007703" cy="369332"/>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前端框架：</a:t>
            </a:r>
            <a:r>
              <a:rPr lang="en-US" altLang="zh-CN" dirty="0">
                <a:solidFill>
                  <a:schemeClr val="bg1"/>
                </a:solidFill>
                <a:latin typeface="微软雅黑" panose="020B0503020204020204" pitchFamily="34" charset="-122"/>
                <a:ea typeface="微软雅黑" panose="020B0503020204020204" pitchFamily="34" charset="-122"/>
              </a:rPr>
              <a:t>Vue.js</a:t>
            </a:r>
            <a:endParaRPr lang="zh-CN" altLang="en-US" dirty="0">
              <a:solidFill>
                <a:schemeClr val="bg1"/>
              </a:solidFill>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2"/>
          <a:stretch>
            <a:fillRect/>
          </a:stretch>
        </p:blipFill>
        <p:spPr>
          <a:xfrm>
            <a:off x="1947809" y="1643960"/>
            <a:ext cx="6096000" cy="1819275"/>
          </a:xfrm>
          <a:prstGeom prst="rect">
            <a:avLst/>
          </a:prstGeom>
        </p:spPr>
      </p:pic>
    </p:spTree>
    <p:extLst>
      <p:ext uri="{BB962C8B-B14F-4D97-AF65-F5344CB8AC3E}">
        <p14:creationId xmlns:p14="http://schemas.microsoft.com/office/powerpoint/2010/main" val="38749648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开发模式的改变：前后端分离</a:t>
            </a:r>
          </a:p>
        </p:txBody>
      </p:sp>
      <p:sp>
        <p:nvSpPr>
          <p:cNvPr id="5" name="TextBox 4"/>
          <p:cNvSpPr txBox="1"/>
          <p:nvPr/>
        </p:nvSpPr>
        <p:spPr>
          <a:xfrm>
            <a:off x="131647" y="1643961"/>
            <a:ext cx="12060353" cy="2816156"/>
          </a:xfrm>
          <a:prstGeom prst="rect">
            <a:avLst/>
          </a:prstGeom>
          <a:noFill/>
        </p:spPr>
        <p:txBody>
          <a:bodyPr wrap="square" rtlCol="0">
            <a:spAutoFit/>
          </a:bodyPr>
          <a:lstStyle/>
          <a:p>
            <a:pPr>
              <a:lnSpc>
                <a:spcPct val="150000"/>
              </a:lnSpc>
            </a:pPr>
            <a:r>
              <a:rPr lang="zh-CN" altLang="en-US" sz="2000" dirty="0">
                <a:latin typeface="微软雅黑" panose="020B0503020204020204" pitchFamily="34" charset="-122"/>
                <a:ea typeface="微软雅黑" panose="020B0503020204020204" pitchFamily="34" charset="-122"/>
              </a:rPr>
              <a:t>主流框架分析</a:t>
            </a:r>
            <a:endParaRPr lang="en-US" altLang="zh-CN" sz="2000" dirty="0">
              <a:latin typeface="微软雅黑" panose="020B0503020204020204" pitchFamily="34" charset="-122"/>
              <a:ea typeface="微软雅黑" panose="020B0503020204020204" pitchFamily="34" charset="-122"/>
            </a:endParaRPr>
          </a:p>
          <a:p>
            <a:pPr>
              <a:lnSpc>
                <a:spcPct val="150000"/>
              </a:lnSpc>
            </a:pPr>
            <a:r>
              <a:rPr lang="en-US" altLang="zh-CN" sz="2000" dirty="0">
                <a:latin typeface="微软雅黑" panose="020B0503020204020204" pitchFamily="34" charset="-122"/>
                <a:ea typeface="微软雅黑" panose="020B0503020204020204" pitchFamily="34" charset="-122"/>
              </a:rPr>
              <a:t>React</a:t>
            </a:r>
            <a:r>
              <a:rPr lang="zh-CN" altLang="en-US" sz="2000" dirty="0">
                <a:latin typeface="微软雅黑" panose="020B0503020204020204" pitchFamily="34" charset="-122"/>
                <a:ea typeface="微软雅黑" panose="020B0503020204020204" pitchFamily="34" charset="-122"/>
              </a:rPr>
              <a:t>和</a:t>
            </a:r>
            <a:r>
              <a:rPr lang="en-US" altLang="zh-CN" sz="2000" dirty="0" err="1">
                <a:latin typeface="微软雅黑" panose="020B0503020204020204" pitchFamily="34" charset="-122"/>
                <a:ea typeface="微软雅黑" panose="020B0503020204020204" pitchFamily="34" charset="-122"/>
              </a:rPr>
              <a:t>Vue</a:t>
            </a:r>
            <a:r>
              <a:rPr lang="zh-CN" altLang="en-US" sz="2000" dirty="0">
                <a:latin typeface="微软雅黑" panose="020B0503020204020204" pitchFamily="34" charset="-122"/>
                <a:ea typeface="微软雅黑" panose="020B0503020204020204" pitchFamily="34" charset="-122"/>
              </a:rPr>
              <a:t>有一个共同特点，它们都有各自的配套工具，核心虽然只解决一个很小的问题，但它们有生态圈及配套的可选工具，当你把他们一个一个加进来的时候，就可以组合成非常强大的栈，就可以涵盖其他的这些更完整的框架所涵盖的问题。</a:t>
            </a:r>
            <a:endParaRPr lang="en-US" altLang="zh-CN" sz="2000" dirty="0">
              <a:latin typeface="微软雅黑" panose="020B0503020204020204" pitchFamily="34" charset="-122"/>
              <a:ea typeface="微软雅黑" panose="020B0503020204020204" pitchFamily="34" charset="-122"/>
            </a:endParaRPr>
          </a:p>
          <a:p>
            <a:pPr>
              <a:lnSpc>
                <a:spcPct val="150000"/>
              </a:lnSpc>
            </a:pPr>
            <a:endParaRPr lang="en-US" altLang="zh-CN" sz="2000" dirty="0">
              <a:latin typeface="微软雅黑" panose="020B0503020204020204" pitchFamily="34" charset="-122"/>
              <a:ea typeface="微软雅黑" panose="020B0503020204020204" pitchFamily="34" charset="-122"/>
            </a:endParaRPr>
          </a:p>
          <a:p>
            <a:pPr>
              <a:lnSpc>
                <a:spcPct val="150000"/>
              </a:lnSpc>
            </a:pPr>
            <a:endParaRPr lang="en-US" altLang="zh-CN" dirty="0">
              <a:latin typeface="微软雅黑" panose="020B0503020204020204" pitchFamily="34" charset="-122"/>
              <a:ea typeface="微软雅黑" panose="020B0503020204020204" pitchFamily="34" charset="-122"/>
            </a:endParaRPr>
          </a:p>
        </p:txBody>
      </p:sp>
      <p:sp>
        <p:nvSpPr>
          <p:cNvPr id="12" name="矩形 11"/>
          <p:cNvSpPr/>
          <p:nvPr/>
        </p:nvSpPr>
        <p:spPr>
          <a:xfrm>
            <a:off x="0" y="1073427"/>
            <a:ext cx="1690577"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735495" y="1073426"/>
            <a:ext cx="2007705"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TextBox 16"/>
          <p:cNvSpPr txBox="1"/>
          <p:nvPr/>
        </p:nvSpPr>
        <p:spPr>
          <a:xfrm>
            <a:off x="735497" y="1051963"/>
            <a:ext cx="2007703" cy="369332"/>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前端框架：</a:t>
            </a:r>
            <a:r>
              <a:rPr lang="en-US" altLang="zh-CN" dirty="0">
                <a:solidFill>
                  <a:schemeClr val="bg1"/>
                </a:solidFill>
                <a:latin typeface="微软雅黑" panose="020B0503020204020204" pitchFamily="34" charset="-122"/>
                <a:ea typeface="微软雅黑" panose="020B0503020204020204" pitchFamily="34" charset="-122"/>
              </a:rPr>
              <a:t>Vue.js</a:t>
            </a:r>
            <a:endParaRPr lang="zh-CN" altLang="en-US" dirty="0">
              <a:solidFill>
                <a:schemeClr val="bg1"/>
              </a:solidFill>
              <a:latin typeface="微软雅黑" panose="020B0503020204020204" pitchFamily="34" charset="-122"/>
              <a:ea typeface="微软雅黑" panose="020B0503020204020204" pitchFamily="34" charset="-122"/>
            </a:endParaRPr>
          </a:p>
        </p:txBody>
      </p:sp>
      <p:pic>
        <p:nvPicPr>
          <p:cNvPr id="4" name="图片 3"/>
          <p:cNvPicPr>
            <a:picLocks noChangeAspect="1"/>
          </p:cNvPicPr>
          <p:nvPr/>
        </p:nvPicPr>
        <p:blipFill>
          <a:blip r:embed="rId2"/>
          <a:stretch>
            <a:fillRect/>
          </a:stretch>
        </p:blipFill>
        <p:spPr>
          <a:xfrm>
            <a:off x="4451497" y="3196745"/>
            <a:ext cx="6096000" cy="3228975"/>
          </a:xfrm>
          <a:prstGeom prst="rect">
            <a:avLst/>
          </a:prstGeom>
        </p:spPr>
      </p:pic>
    </p:spTree>
    <p:extLst>
      <p:ext uri="{BB962C8B-B14F-4D97-AF65-F5344CB8AC3E}">
        <p14:creationId xmlns:p14="http://schemas.microsoft.com/office/powerpoint/2010/main" val="2457087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开发模式的改变：前后端分离</a:t>
            </a:r>
          </a:p>
        </p:txBody>
      </p:sp>
      <p:sp>
        <p:nvSpPr>
          <p:cNvPr id="5" name="TextBox 4"/>
          <p:cNvSpPr txBox="1"/>
          <p:nvPr/>
        </p:nvSpPr>
        <p:spPr>
          <a:xfrm>
            <a:off x="131647" y="1643961"/>
            <a:ext cx="12060353" cy="4201150"/>
          </a:xfrm>
          <a:prstGeom prst="rect">
            <a:avLst/>
          </a:prstGeom>
          <a:noFill/>
        </p:spPr>
        <p:txBody>
          <a:bodyPr wrap="square" rtlCol="0">
            <a:spAutoFit/>
          </a:bodyPr>
          <a:lstStyle/>
          <a:p>
            <a:pPr>
              <a:lnSpc>
                <a:spcPct val="150000"/>
              </a:lnSpc>
            </a:pPr>
            <a:r>
              <a:rPr lang="zh-CN" altLang="en-US" sz="2000" dirty="0">
                <a:latin typeface="微软雅黑" panose="020B0503020204020204" pitchFamily="34" charset="-122"/>
                <a:ea typeface="微软雅黑" panose="020B0503020204020204" pitchFamily="34" charset="-122"/>
              </a:rPr>
              <a:t>渐进式框架</a:t>
            </a:r>
            <a:r>
              <a:rPr lang="en-US" altLang="zh-CN" sz="2000" dirty="0">
                <a:latin typeface="微软雅黑" panose="020B0503020204020204" pitchFamily="34" charset="-122"/>
                <a:ea typeface="微软雅黑" panose="020B0503020204020204" pitchFamily="34" charset="-122"/>
              </a:rPr>
              <a:t>Vue.js</a:t>
            </a:r>
          </a:p>
          <a:p>
            <a:pPr>
              <a:lnSpc>
                <a:spcPct val="150000"/>
              </a:lnSpc>
            </a:pPr>
            <a:r>
              <a:rPr lang="en-US" altLang="zh-CN" sz="2000" dirty="0">
                <a:latin typeface="微软雅黑" panose="020B0503020204020204" pitchFamily="34" charset="-122"/>
                <a:ea typeface="微软雅黑" panose="020B0503020204020204" pitchFamily="34" charset="-122"/>
              </a:rPr>
              <a:t>Vue.js</a:t>
            </a:r>
            <a:r>
              <a:rPr lang="zh-CN" altLang="en-US" sz="2000" dirty="0">
                <a:latin typeface="微软雅黑" panose="020B0503020204020204" pitchFamily="34" charset="-122"/>
                <a:ea typeface="微软雅黑" panose="020B0503020204020204" pitchFamily="34" charset="-122"/>
              </a:rPr>
              <a:t>与</a:t>
            </a:r>
            <a:r>
              <a:rPr lang="en-US" altLang="zh-CN" sz="2000" dirty="0" err="1">
                <a:latin typeface="微软雅黑" panose="020B0503020204020204" pitchFamily="34" charset="-122"/>
                <a:ea typeface="微软雅黑" panose="020B0503020204020204" pitchFamily="34" charset="-122"/>
              </a:rPr>
              <a:t>ReactJS</a:t>
            </a:r>
            <a:r>
              <a:rPr lang="zh-CN" altLang="en-US" sz="2000" dirty="0">
                <a:latin typeface="微软雅黑" panose="020B0503020204020204" pitchFamily="34" charset="-122"/>
                <a:ea typeface="微软雅黑" panose="020B0503020204020204" pitchFamily="34" charset="-122"/>
              </a:rPr>
              <a:t>、</a:t>
            </a:r>
            <a:r>
              <a:rPr lang="en-US" altLang="zh-CN" sz="2000" dirty="0">
                <a:latin typeface="微软雅黑" panose="020B0503020204020204" pitchFamily="34" charset="-122"/>
                <a:ea typeface="微软雅黑" panose="020B0503020204020204" pitchFamily="34" charset="-122"/>
              </a:rPr>
              <a:t>AngularJS</a:t>
            </a:r>
            <a:r>
              <a:rPr lang="zh-CN" altLang="en-US" sz="2000" dirty="0">
                <a:latin typeface="微软雅黑" panose="020B0503020204020204" pitchFamily="34" charset="-122"/>
                <a:ea typeface="微软雅黑" panose="020B0503020204020204" pitchFamily="34" charset="-122"/>
              </a:rPr>
              <a:t>这些框架一样都持有相同的开发理念，通过扩展原生的</a:t>
            </a:r>
            <a:r>
              <a:rPr lang="en-US" altLang="zh-CN" sz="2000" dirty="0">
                <a:latin typeface="微软雅黑" panose="020B0503020204020204" pitchFamily="34" charset="-122"/>
                <a:ea typeface="微软雅黑" panose="020B0503020204020204" pitchFamily="34" charset="-122"/>
              </a:rPr>
              <a:t>HTML</a:t>
            </a:r>
            <a:r>
              <a:rPr lang="zh-CN" altLang="en-US" sz="2000" dirty="0">
                <a:latin typeface="微软雅黑" panose="020B0503020204020204" pitchFamily="34" charset="-122"/>
                <a:ea typeface="微软雅黑" panose="020B0503020204020204" pitchFamily="34" charset="-122"/>
              </a:rPr>
              <a:t>等结构化标签来作为其模版语言，此外进一步通过语法上的扩展提供了诸如双向数据绑定、交互数据模型等概念，从而使开发者从繁杂的</a:t>
            </a:r>
            <a:r>
              <a:rPr lang="en-US" altLang="zh-CN" sz="2000" dirty="0">
                <a:latin typeface="微软雅黑" panose="020B0503020204020204" pitchFamily="34" charset="-122"/>
                <a:ea typeface="微软雅黑" panose="020B0503020204020204" pitchFamily="34" charset="-122"/>
              </a:rPr>
              <a:t>DOM</a:t>
            </a:r>
            <a:r>
              <a:rPr lang="zh-CN" altLang="en-US" sz="2000" dirty="0">
                <a:latin typeface="微软雅黑" panose="020B0503020204020204" pitchFamily="34" charset="-122"/>
                <a:ea typeface="微软雅黑" panose="020B0503020204020204" pitchFamily="34" charset="-122"/>
              </a:rPr>
              <a:t>操作中解脱出来，将更多的精力用于关注业务本身的内容。</a:t>
            </a:r>
          </a:p>
          <a:p>
            <a:pPr>
              <a:lnSpc>
                <a:spcPct val="150000"/>
              </a:lnSpc>
            </a:pPr>
            <a:endParaRPr lang="zh-CN" altLang="en-US" sz="2000" dirty="0">
              <a:latin typeface="微软雅黑" panose="020B0503020204020204" pitchFamily="34" charset="-122"/>
              <a:ea typeface="微软雅黑" panose="020B0503020204020204" pitchFamily="34" charset="-122"/>
            </a:endParaRPr>
          </a:p>
          <a:p>
            <a:pPr>
              <a:lnSpc>
                <a:spcPct val="150000"/>
              </a:lnSpc>
            </a:pPr>
            <a:r>
              <a:rPr lang="zh-CN" altLang="en-US" sz="2000" dirty="0">
                <a:latin typeface="微软雅黑" panose="020B0503020204020204" pitchFamily="34" charset="-122"/>
                <a:ea typeface="微软雅黑" panose="020B0503020204020204" pitchFamily="34" charset="-122"/>
              </a:rPr>
              <a:t>此外，与</a:t>
            </a:r>
            <a:r>
              <a:rPr lang="en-US" altLang="zh-CN" sz="2000" dirty="0">
                <a:latin typeface="微软雅黑" panose="020B0503020204020204" pitchFamily="34" charset="-122"/>
                <a:ea typeface="微软雅黑" panose="020B0503020204020204" pitchFamily="34" charset="-122"/>
              </a:rPr>
              <a:t>React</a:t>
            </a:r>
            <a:r>
              <a:rPr lang="zh-CN" altLang="en-US" sz="2000" dirty="0">
                <a:latin typeface="微软雅黑" panose="020B0503020204020204" pitchFamily="34" charset="-122"/>
                <a:ea typeface="微软雅黑" panose="020B0503020204020204" pitchFamily="34" charset="-122"/>
              </a:rPr>
              <a:t>类似的是，均提出了包括虚拟</a:t>
            </a:r>
            <a:r>
              <a:rPr lang="en-US" altLang="zh-CN" sz="2000" dirty="0">
                <a:latin typeface="微软雅黑" panose="020B0503020204020204" pitchFamily="34" charset="-122"/>
                <a:ea typeface="微软雅黑" panose="020B0503020204020204" pitchFamily="34" charset="-122"/>
              </a:rPr>
              <a:t>DOM</a:t>
            </a:r>
            <a:r>
              <a:rPr lang="zh-CN" altLang="en-US" sz="2000" dirty="0">
                <a:latin typeface="微软雅黑" panose="020B0503020204020204" pitchFamily="34" charset="-122"/>
                <a:ea typeface="微软雅黑" panose="020B0503020204020204" pitchFamily="34" charset="-122"/>
              </a:rPr>
              <a:t>和组件化开发的理念，从而提高了代码的可维护性和性能。</a:t>
            </a:r>
            <a:r>
              <a:rPr lang="en-US" altLang="zh-CN" sz="2000" dirty="0">
                <a:latin typeface="微软雅黑" panose="020B0503020204020204" pitchFamily="34" charset="-122"/>
                <a:ea typeface="微软雅黑" panose="020B0503020204020204" pitchFamily="34" charset="-122"/>
              </a:rPr>
              <a:t>Vue.js</a:t>
            </a:r>
            <a:r>
              <a:rPr lang="zh-CN" altLang="en-US" sz="2000" dirty="0">
                <a:latin typeface="微软雅黑" panose="020B0503020204020204" pitchFamily="34" charset="-122"/>
                <a:ea typeface="微软雅黑" panose="020B0503020204020204" pitchFamily="34" charset="-122"/>
              </a:rPr>
              <a:t>试图用一种极简的方式来实现以上这些框架带来的优势，因此，相比于</a:t>
            </a:r>
            <a:r>
              <a:rPr lang="en-US" altLang="zh-CN" sz="2000" dirty="0">
                <a:latin typeface="微软雅黑" panose="020B0503020204020204" pitchFamily="34" charset="-122"/>
                <a:ea typeface="微软雅黑" panose="020B0503020204020204" pitchFamily="34" charset="-122"/>
              </a:rPr>
              <a:t>React</a:t>
            </a:r>
            <a:r>
              <a:rPr lang="zh-CN" altLang="en-US" sz="2000" dirty="0">
                <a:latin typeface="微软雅黑" panose="020B0503020204020204" pitchFamily="34" charset="-122"/>
                <a:ea typeface="微软雅黑" panose="020B0503020204020204" pitchFamily="34" charset="-122"/>
              </a:rPr>
              <a:t>和</a:t>
            </a:r>
            <a:r>
              <a:rPr lang="en-US" altLang="zh-CN" sz="2000" dirty="0">
                <a:latin typeface="微软雅黑" panose="020B0503020204020204" pitchFamily="34" charset="-122"/>
                <a:ea typeface="微软雅黑" panose="020B0503020204020204" pitchFamily="34" charset="-122"/>
              </a:rPr>
              <a:t>Angular</a:t>
            </a:r>
            <a:r>
              <a:rPr lang="zh-CN" altLang="en-US" sz="2000" dirty="0">
                <a:latin typeface="微软雅黑" panose="020B0503020204020204" pitchFamily="34" charset="-122"/>
                <a:ea typeface="微软雅黑" panose="020B0503020204020204" pitchFamily="34" charset="-122"/>
              </a:rPr>
              <a:t>来说，</a:t>
            </a:r>
            <a:r>
              <a:rPr lang="en-US" altLang="zh-CN" sz="2000" dirty="0">
                <a:latin typeface="微软雅黑" panose="020B0503020204020204" pitchFamily="34" charset="-122"/>
                <a:ea typeface="微软雅黑" panose="020B0503020204020204" pitchFamily="34" charset="-122"/>
              </a:rPr>
              <a:t>Vue.js</a:t>
            </a:r>
            <a:r>
              <a:rPr lang="zh-CN" altLang="en-US" sz="2000" dirty="0">
                <a:latin typeface="微软雅黑" panose="020B0503020204020204" pitchFamily="34" charset="-122"/>
                <a:ea typeface="微软雅黑" panose="020B0503020204020204" pitchFamily="34" charset="-122"/>
              </a:rPr>
              <a:t>更加轻量、简介和优美。</a:t>
            </a:r>
            <a:endParaRPr lang="en-US" altLang="zh-CN" sz="2000" dirty="0">
              <a:latin typeface="微软雅黑" panose="020B0503020204020204" pitchFamily="34" charset="-122"/>
              <a:ea typeface="微软雅黑" panose="020B0503020204020204" pitchFamily="34" charset="-122"/>
            </a:endParaRPr>
          </a:p>
          <a:p>
            <a:pPr>
              <a:lnSpc>
                <a:spcPct val="150000"/>
              </a:lnSpc>
            </a:pPr>
            <a:endParaRPr lang="en-US" altLang="zh-CN" dirty="0">
              <a:latin typeface="微软雅黑" panose="020B0503020204020204" pitchFamily="34" charset="-122"/>
              <a:ea typeface="微软雅黑" panose="020B0503020204020204" pitchFamily="34" charset="-122"/>
            </a:endParaRPr>
          </a:p>
        </p:txBody>
      </p:sp>
      <p:sp>
        <p:nvSpPr>
          <p:cNvPr id="12" name="矩形 11"/>
          <p:cNvSpPr/>
          <p:nvPr/>
        </p:nvSpPr>
        <p:spPr>
          <a:xfrm>
            <a:off x="0" y="1073427"/>
            <a:ext cx="1690577"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735495" y="1073426"/>
            <a:ext cx="2007705"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TextBox 16"/>
          <p:cNvSpPr txBox="1"/>
          <p:nvPr/>
        </p:nvSpPr>
        <p:spPr>
          <a:xfrm>
            <a:off x="735497" y="1051963"/>
            <a:ext cx="2007703" cy="369332"/>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前端框架：</a:t>
            </a:r>
            <a:r>
              <a:rPr lang="en-US" altLang="zh-CN" dirty="0">
                <a:solidFill>
                  <a:schemeClr val="bg1"/>
                </a:solidFill>
                <a:latin typeface="微软雅黑" panose="020B0503020204020204" pitchFamily="34" charset="-122"/>
                <a:ea typeface="微软雅黑" panose="020B0503020204020204" pitchFamily="34" charset="-122"/>
              </a:rPr>
              <a:t>Vue.js</a:t>
            </a:r>
            <a:endParaRPr lang="zh-CN" altLang="en-US"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7253388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开发模式的改变：前后端分离</a:t>
            </a:r>
          </a:p>
        </p:txBody>
      </p:sp>
      <p:sp>
        <p:nvSpPr>
          <p:cNvPr id="5" name="TextBox 4"/>
          <p:cNvSpPr txBox="1"/>
          <p:nvPr/>
        </p:nvSpPr>
        <p:spPr>
          <a:xfrm>
            <a:off x="131647" y="1643961"/>
            <a:ext cx="12060353" cy="1892826"/>
          </a:xfrm>
          <a:prstGeom prst="rect">
            <a:avLst/>
          </a:prstGeom>
          <a:noFill/>
        </p:spPr>
        <p:txBody>
          <a:bodyPr wrap="square" rtlCol="0">
            <a:spAutoFit/>
          </a:bodyPr>
          <a:lstStyle/>
          <a:p>
            <a:pPr>
              <a:lnSpc>
                <a:spcPct val="150000"/>
              </a:lnSpc>
            </a:pPr>
            <a:r>
              <a:rPr lang="en-US" altLang="zh-CN" sz="2000" dirty="0">
                <a:latin typeface="微软雅黑" panose="020B0503020204020204" pitchFamily="34" charset="-122"/>
                <a:ea typeface="微软雅黑" panose="020B0503020204020204" pitchFamily="34" charset="-122"/>
              </a:rPr>
              <a:t>Vue.js</a:t>
            </a:r>
            <a:r>
              <a:rPr lang="zh-CN" altLang="en-US" sz="2000" dirty="0">
                <a:latin typeface="微软雅黑" panose="020B0503020204020204" pitchFamily="34" charset="-122"/>
                <a:ea typeface="微软雅黑" panose="020B0503020204020204" pitchFamily="34" charset="-122"/>
              </a:rPr>
              <a:t>定位</a:t>
            </a:r>
            <a:endParaRPr lang="en-US" altLang="zh-CN" sz="2000" dirty="0">
              <a:latin typeface="微软雅黑" panose="020B0503020204020204" pitchFamily="34" charset="-122"/>
              <a:ea typeface="微软雅黑" panose="020B0503020204020204" pitchFamily="34" charset="-122"/>
            </a:endParaRPr>
          </a:p>
          <a:p>
            <a:pPr>
              <a:lnSpc>
                <a:spcPct val="150000"/>
              </a:lnSpc>
            </a:pPr>
            <a:r>
              <a:rPr lang="zh-CN" altLang="en-US" sz="2000" dirty="0">
                <a:latin typeface="微软雅黑" panose="020B0503020204020204" pitchFamily="34" charset="-122"/>
                <a:ea typeface="微软雅黑" panose="020B0503020204020204" pitchFamily="34" charset="-122"/>
              </a:rPr>
              <a:t>不需要完全的全家桶，而是可以渐进式的根据需求一点点增加业务复杂度。这样易于上手，也可以更快的应用在老业务上，比侵入式框架易于上手。</a:t>
            </a:r>
            <a:endParaRPr lang="en-US" altLang="zh-CN" sz="2000" dirty="0">
              <a:latin typeface="微软雅黑" panose="020B0503020204020204" pitchFamily="34" charset="-122"/>
              <a:ea typeface="微软雅黑" panose="020B0503020204020204" pitchFamily="34" charset="-122"/>
            </a:endParaRPr>
          </a:p>
          <a:p>
            <a:pPr>
              <a:lnSpc>
                <a:spcPct val="150000"/>
              </a:lnSpc>
            </a:pPr>
            <a:endParaRPr lang="en-US" altLang="zh-CN" dirty="0">
              <a:latin typeface="微软雅黑" panose="020B0503020204020204" pitchFamily="34" charset="-122"/>
              <a:ea typeface="微软雅黑" panose="020B0503020204020204" pitchFamily="34" charset="-122"/>
            </a:endParaRPr>
          </a:p>
        </p:txBody>
      </p:sp>
      <p:sp>
        <p:nvSpPr>
          <p:cNvPr id="12" name="矩形 11"/>
          <p:cNvSpPr/>
          <p:nvPr/>
        </p:nvSpPr>
        <p:spPr>
          <a:xfrm>
            <a:off x="0" y="1073427"/>
            <a:ext cx="1690577"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735495" y="1073426"/>
            <a:ext cx="2007705"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TextBox 16"/>
          <p:cNvSpPr txBox="1"/>
          <p:nvPr/>
        </p:nvSpPr>
        <p:spPr>
          <a:xfrm>
            <a:off x="735497" y="1051963"/>
            <a:ext cx="2007703" cy="369332"/>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前端框架：</a:t>
            </a:r>
            <a:r>
              <a:rPr lang="en-US" altLang="zh-CN" dirty="0">
                <a:solidFill>
                  <a:schemeClr val="bg1"/>
                </a:solidFill>
                <a:latin typeface="微软雅黑" panose="020B0503020204020204" pitchFamily="34" charset="-122"/>
                <a:ea typeface="微软雅黑" panose="020B0503020204020204" pitchFamily="34" charset="-122"/>
              </a:rPr>
              <a:t>Vue.js</a:t>
            </a:r>
            <a:endParaRPr lang="zh-CN" altLang="en-US" dirty="0">
              <a:solidFill>
                <a:schemeClr val="bg1"/>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2"/>
          <a:stretch>
            <a:fillRect/>
          </a:stretch>
        </p:blipFill>
        <p:spPr>
          <a:xfrm>
            <a:off x="248606" y="3158252"/>
            <a:ext cx="5450446" cy="3035211"/>
          </a:xfrm>
          <a:prstGeom prst="rect">
            <a:avLst/>
          </a:prstGeom>
        </p:spPr>
      </p:pic>
    </p:spTree>
    <p:extLst>
      <p:ext uri="{BB962C8B-B14F-4D97-AF65-F5344CB8AC3E}">
        <p14:creationId xmlns:p14="http://schemas.microsoft.com/office/powerpoint/2010/main" val="31079595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0418" y="195206"/>
            <a:ext cx="9210782"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开发模式的改变：前后端分离</a:t>
            </a:r>
          </a:p>
        </p:txBody>
      </p:sp>
      <p:sp>
        <p:nvSpPr>
          <p:cNvPr id="5" name="TextBox 4"/>
          <p:cNvSpPr txBox="1"/>
          <p:nvPr/>
        </p:nvSpPr>
        <p:spPr>
          <a:xfrm>
            <a:off x="131647" y="1643961"/>
            <a:ext cx="12060353" cy="2816156"/>
          </a:xfrm>
          <a:prstGeom prst="rect">
            <a:avLst/>
          </a:prstGeom>
          <a:noFill/>
        </p:spPr>
        <p:txBody>
          <a:bodyPr wrap="square" rtlCol="0">
            <a:spAutoFit/>
          </a:bodyPr>
          <a:lstStyle/>
          <a:p>
            <a:pPr>
              <a:lnSpc>
                <a:spcPct val="150000"/>
              </a:lnSpc>
            </a:pPr>
            <a:r>
              <a:rPr lang="en-US" altLang="zh-CN" sz="2000" dirty="0">
                <a:latin typeface="微软雅黑" panose="020B0503020204020204" pitchFamily="34" charset="-122"/>
                <a:ea typeface="微软雅黑" panose="020B0503020204020204" pitchFamily="34" charset="-122"/>
              </a:rPr>
              <a:t>Vue.js</a:t>
            </a:r>
            <a:r>
              <a:rPr lang="zh-CN" altLang="en-US" sz="2000" dirty="0">
                <a:latin typeface="微软雅黑" panose="020B0503020204020204" pitchFamily="34" charset="-122"/>
                <a:ea typeface="微软雅黑" panose="020B0503020204020204" pitchFamily="34" charset="-122"/>
              </a:rPr>
              <a:t>现状</a:t>
            </a:r>
            <a:endParaRPr lang="en-US" altLang="zh-CN" sz="2000" dirty="0">
              <a:latin typeface="微软雅黑" panose="020B0503020204020204" pitchFamily="34" charset="-122"/>
              <a:ea typeface="微软雅黑" panose="020B0503020204020204" pitchFamily="34" charset="-122"/>
            </a:endParaRPr>
          </a:p>
          <a:p>
            <a:pPr marL="342900" indent="-342900">
              <a:lnSpc>
                <a:spcPct val="150000"/>
              </a:lnSpc>
              <a:buFont typeface="Arial" panose="020B0604020202020204" pitchFamily="34" charset="0"/>
              <a:buChar char="•"/>
            </a:pPr>
            <a:r>
              <a:rPr lang="en-US" altLang="zh-CN" sz="2000" dirty="0">
                <a:latin typeface="微软雅黑" panose="020B0503020204020204" pitchFamily="34" charset="-122"/>
                <a:ea typeface="微软雅黑" panose="020B0503020204020204" pitchFamily="34" charset="-122"/>
              </a:rPr>
              <a:t>GitHub </a:t>
            </a:r>
            <a:r>
              <a:rPr lang="zh-CN" altLang="en-US" sz="2000" dirty="0">
                <a:latin typeface="微软雅黑" panose="020B0503020204020204" pitchFamily="34" charset="-122"/>
                <a:ea typeface="微软雅黑" panose="020B0503020204020204" pitchFamily="34" charset="-122"/>
              </a:rPr>
              <a:t>超过 </a:t>
            </a:r>
            <a:r>
              <a:rPr lang="en-US" altLang="zh-CN" sz="2000" dirty="0">
                <a:latin typeface="微软雅黑" panose="020B0503020204020204" pitchFamily="34" charset="-122"/>
                <a:ea typeface="微软雅黑" panose="020B0503020204020204" pitchFamily="34" charset="-122"/>
              </a:rPr>
              <a:t>53,986 </a:t>
            </a:r>
            <a:r>
              <a:rPr lang="zh-CN" altLang="en-US" sz="2000" dirty="0">
                <a:latin typeface="微软雅黑" panose="020B0503020204020204" pitchFamily="34" charset="-122"/>
                <a:ea typeface="微软雅黑" panose="020B0503020204020204" pitchFamily="34" charset="-122"/>
              </a:rPr>
              <a:t>个 </a:t>
            </a:r>
            <a:r>
              <a:rPr lang="en-US" altLang="zh-CN" sz="2000" dirty="0">
                <a:latin typeface="微软雅黑" panose="020B0503020204020204" pitchFamily="34" charset="-122"/>
                <a:ea typeface="微软雅黑" panose="020B0503020204020204" pitchFamily="34" charset="-122"/>
              </a:rPr>
              <a:t>Star </a:t>
            </a:r>
            <a:r>
              <a:rPr lang="zh-CN" altLang="en-US" sz="2000" dirty="0">
                <a:latin typeface="微软雅黑" panose="020B0503020204020204" pitchFamily="34" charset="-122"/>
                <a:ea typeface="微软雅黑" panose="020B0503020204020204" pitchFamily="34" charset="-122"/>
              </a:rPr>
              <a:t>数，已经是历史的 </a:t>
            </a:r>
            <a:r>
              <a:rPr lang="en-US" altLang="zh-CN" sz="2000" dirty="0">
                <a:latin typeface="微软雅黑" panose="020B0503020204020204" pitchFamily="34" charset="-122"/>
                <a:ea typeface="微软雅黑" panose="020B0503020204020204" pitchFamily="34" charset="-122"/>
              </a:rPr>
              <a:t>Top 10</a:t>
            </a:r>
          </a:p>
          <a:p>
            <a:pPr marL="342900" indent="-342900">
              <a:lnSpc>
                <a:spcPct val="150000"/>
              </a:lnSpc>
              <a:buFont typeface="Arial" panose="020B0604020202020204" pitchFamily="34" charset="0"/>
              <a:buChar char="•"/>
            </a:pPr>
            <a:r>
              <a:rPr lang="zh-CN" altLang="en-US" sz="2000" dirty="0">
                <a:latin typeface="微软雅黑" panose="020B0503020204020204" pitchFamily="34" charset="-122"/>
                <a:ea typeface="微软雅黑" panose="020B0503020204020204" pitchFamily="34" charset="-122"/>
              </a:rPr>
              <a:t>每月 </a:t>
            </a:r>
            <a:r>
              <a:rPr lang="en-US" altLang="zh-CN" sz="2000" dirty="0">
                <a:latin typeface="微软雅黑" panose="020B0503020204020204" pitchFamily="34" charset="-122"/>
                <a:ea typeface="微软雅黑" panose="020B0503020204020204" pitchFamily="34" charset="-122"/>
              </a:rPr>
              <a:t>55 </a:t>
            </a:r>
            <a:r>
              <a:rPr lang="zh-CN" altLang="en-US" sz="2000" dirty="0">
                <a:latin typeface="微软雅黑" panose="020B0503020204020204" pitchFamily="34" charset="-122"/>
                <a:ea typeface="微软雅黑" panose="020B0503020204020204" pitchFamily="34" charset="-122"/>
              </a:rPr>
              <a:t>万 </a:t>
            </a:r>
            <a:r>
              <a:rPr lang="en-US" altLang="zh-CN" sz="2000" dirty="0">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次 </a:t>
            </a:r>
            <a:r>
              <a:rPr lang="en-US" altLang="zh-CN" sz="2000" dirty="0">
                <a:latin typeface="微软雅黑" panose="020B0503020204020204" pitchFamily="34" charset="-122"/>
                <a:ea typeface="微软雅黑" panose="020B0503020204020204" pitchFamily="34" charset="-122"/>
              </a:rPr>
              <a:t>NPM </a:t>
            </a:r>
            <a:r>
              <a:rPr lang="zh-CN" altLang="en-US" sz="2000" dirty="0">
                <a:latin typeface="微软雅黑" panose="020B0503020204020204" pitchFamily="34" charset="-122"/>
                <a:ea typeface="微软雅黑" panose="020B0503020204020204" pitchFamily="34" charset="-122"/>
              </a:rPr>
              <a:t>下载（不算阿里爸爸 </a:t>
            </a:r>
            <a:r>
              <a:rPr lang="en-US" altLang="zh-CN" sz="2000" dirty="0">
                <a:latin typeface="微软雅黑" panose="020B0503020204020204" pitchFamily="34" charset="-122"/>
                <a:ea typeface="微软雅黑" panose="020B0503020204020204" pitchFamily="34" charset="-122"/>
              </a:rPr>
              <a:t>CNPM </a:t>
            </a:r>
            <a:r>
              <a:rPr lang="zh-CN" altLang="en-US" sz="2000" dirty="0">
                <a:latin typeface="微软雅黑" panose="020B0503020204020204" pitchFamily="34" charset="-122"/>
                <a:ea typeface="微软雅黑" panose="020B0503020204020204" pitchFamily="34" charset="-122"/>
              </a:rPr>
              <a:t>镜像）</a:t>
            </a:r>
          </a:p>
          <a:p>
            <a:pPr marL="342900" indent="-342900">
              <a:lnSpc>
                <a:spcPct val="150000"/>
              </a:lnSpc>
              <a:buFont typeface="Arial" panose="020B0604020202020204" pitchFamily="34" charset="0"/>
              <a:buChar char="•"/>
            </a:pPr>
            <a:r>
              <a:rPr lang="en-US" altLang="zh-CN" sz="2000" dirty="0">
                <a:latin typeface="微软雅黑" panose="020B0503020204020204" pitchFamily="34" charset="-122"/>
                <a:ea typeface="微软雅黑" panose="020B0503020204020204" pitchFamily="34" charset="-122"/>
              </a:rPr>
              <a:t>Chrome </a:t>
            </a:r>
            <a:r>
              <a:rPr lang="en-US" altLang="zh-CN" sz="2000" dirty="0" err="1">
                <a:latin typeface="微软雅黑" panose="020B0503020204020204" pitchFamily="34" charset="-122"/>
                <a:ea typeface="微软雅黑" panose="020B0503020204020204" pitchFamily="34" charset="-122"/>
              </a:rPr>
              <a:t>DevTool</a:t>
            </a:r>
            <a:r>
              <a:rPr lang="en-US" altLang="zh-CN" sz="2000" dirty="0">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插件 </a:t>
            </a:r>
            <a:r>
              <a:rPr lang="en-US" altLang="zh-CN" sz="2000" dirty="0">
                <a:latin typeface="微软雅黑" panose="020B0503020204020204" pitchFamily="34" charset="-122"/>
                <a:ea typeface="微软雅黑" panose="020B0503020204020204" pitchFamily="34" charset="-122"/>
              </a:rPr>
              <a:t>17.4 </a:t>
            </a:r>
            <a:r>
              <a:rPr lang="zh-CN" altLang="en-US" sz="2000" dirty="0">
                <a:latin typeface="微软雅黑" panose="020B0503020204020204" pitchFamily="34" charset="-122"/>
                <a:ea typeface="微软雅黑" panose="020B0503020204020204" pitchFamily="34" charset="-122"/>
              </a:rPr>
              <a:t>万日活</a:t>
            </a:r>
          </a:p>
          <a:p>
            <a:pPr marL="342900" indent="-342900">
              <a:lnSpc>
                <a:spcPct val="150000"/>
              </a:lnSpc>
              <a:buFont typeface="Arial" panose="020B0604020202020204" pitchFamily="34" charset="0"/>
              <a:buChar char="•"/>
            </a:pPr>
            <a:r>
              <a:rPr lang="zh-CN" altLang="en-US" sz="2000" dirty="0">
                <a:latin typeface="微软雅黑" panose="020B0503020204020204" pitchFamily="34" charset="-122"/>
                <a:ea typeface="微软雅黑" panose="020B0503020204020204" pitchFamily="34" charset="-122"/>
              </a:rPr>
              <a:t>国内用户：</a:t>
            </a:r>
            <a:endParaRPr lang="en-US" altLang="zh-CN" sz="2000" dirty="0">
              <a:latin typeface="微软雅黑" panose="020B0503020204020204" pitchFamily="34" charset="-122"/>
              <a:ea typeface="微软雅黑" panose="020B0503020204020204" pitchFamily="34" charset="-122"/>
            </a:endParaRPr>
          </a:p>
          <a:p>
            <a:pPr>
              <a:lnSpc>
                <a:spcPct val="150000"/>
              </a:lnSpc>
            </a:pPr>
            <a:endParaRPr lang="en-US" altLang="zh-CN" dirty="0">
              <a:latin typeface="微软雅黑" panose="020B0503020204020204" pitchFamily="34" charset="-122"/>
              <a:ea typeface="微软雅黑" panose="020B0503020204020204" pitchFamily="34" charset="-122"/>
            </a:endParaRPr>
          </a:p>
        </p:txBody>
      </p:sp>
      <p:sp>
        <p:nvSpPr>
          <p:cNvPr id="12" name="矩形 11"/>
          <p:cNvSpPr/>
          <p:nvPr/>
        </p:nvSpPr>
        <p:spPr>
          <a:xfrm>
            <a:off x="0" y="1073427"/>
            <a:ext cx="1690577" cy="3478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735495" y="1073426"/>
            <a:ext cx="2007705" cy="347869"/>
          </a:xfrm>
          <a:prstGeom prst="rect">
            <a:avLst/>
          </a:prstGeom>
          <a:solidFill>
            <a:srgbClr val="525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TextBox 16"/>
          <p:cNvSpPr txBox="1"/>
          <p:nvPr/>
        </p:nvSpPr>
        <p:spPr>
          <a:xfrm>
            <a:off x="735497" y="1051963"/>
            <a:ext cx="2007703" cy="369332"/>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前端框架：</a:t>
            </a:r>
            <a:r>
              <a:rPr lang="en-US" altLang="zh-CN" dirty="0">
                <a:solidFill>
                  <a:schemeClr val="bg1"/>
                </a:solidFill>
                <a:latin typeface="微软雅黑" panose="020B0503020204020204" pitchFamily="34" charset="-122"/>
                <a:ea typeface="微软雅黑" panose="020B0503020204020204" pitchFamily="34" charset="-122"/>
              </a:rPr>
              <a:t>Vue.js</a:t>
            </a:r>
            <a:endParaRPr lang="zh-CN" altLang="en-US" dirty="0">
              <a:solidFill>
                <a:schemeClr val="bg1"/>
              </a:solidFill>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2"/>
          <a:stretch>
            <a:fillRect/>
          </a:stretch>
        </p:blipFill>
        <p:spPr>
          <a:xfrm>
            <a:off x="7134446" y="2849526"/>
            <a:ext cx="4652443" cy="3489332"/>
          </a:xfrm>
          <a:prstGeom prst="rect">
            <a:avLst/>
          </a:prstGeom>
        </p:spPr>
      </p:pic>
    </p:spTree>
    <p:extLst>
      <p:ext uri="{BB962C8B-B14F-4D97-AF65-F5344CB8AC3E}">
        <p14:creationId xmlns:p14="http://schemas.microsoft.com/office/powerpoint/2010/main" val="17724915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Banded Design Blue 16x9">
  <a:themeElements>
    <a:clrScheme name="Banded_Design_Blue">
      <a:dk1>
        <a:srgbClr val="404040"/>
      </a:dk1>
      <a:lt1>
        <a:sysClr val="window" lastClr="FFFFFF"/>
      </a:lt1>
      <a:dk2>
        <a:srgbClr val="263050"/>
      </a:dk2>
      <a:lt2>
        <a:srgbClr val="E5E8E8"/>
      </a:lt2>
      <a:accent1>
        <a:srgbClr val="77B142"/>
      </a:accent1>
      <a:accent2>
        <a:srgbClr val="E3C01E"/>
      </a:accent2>
      <a:accent3>
        <a:srgbClr val="0070C0"/>
      </a:accent3>
      <a:accent4>
        <a:srgbClr val="7556A4"/>
      </a:accent4>
      <a:accent5>
        <a:srgbClr val="F08F1E"/>
      </a:accent5>
      <a:accent6>
        <a:srgbClr val="CB3E3A"/>
      </a:accent6>
      <a:hlink>
        <a:srgbClr val="0070C0"/>
      </a:hlink>
      <a:folHlink>
        <a:srgbClr val="7556A4"/>
      </a:folHlink>
    </a:clrScheme>
    <a:fontScheme name="Module">
      <a:maj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a:gsLst>
            <a:gs pos="0">
              <a:schemeClr val="phClr">
                <a:lumMod val="0"/>
                <a:lumOff val="100000"/>
              </a:schemeClr>
            </a:gs>
            <a:gs pos="72000">
              <a:schemeClr val="phClr"/>
            </a:gs>
            <a:gs pos="100000">
              <a:schemeClr val="phClr">
                <a:lumMod val="90000"/>
              </a:schemeClr>
            </a:gs>
          </a:gsLst>
          <a:lin ang="5400000" scaled="1"/>
        </a:gradFill>
        <a:gradFill flip="none" rotWithShape="1">
          <a:gsLst>
            <a:gs pos="32000">
              <a:schemeClr val="phClr"/>
            </a:gs>
            <a:gs pos="100000">
              <a:schemeClr val="phClr">
                <a:lumMod val="75000"/>
              </a:schemeClr>
            </a:gs>
          </a:gsLst>
          <a:path path="circle">
            <a:fillToRect l="50000" t="50000" r="50000" b="50000"/>
          </a:path>
          <a:tileRect/>
        </a:gradFill>
      </a:bgFillStyleLst>
    </a:fmtScheme>
  </a:themeElements>
  <a:objectDefaults/>
  <a:extraClrSchemeLst/>
</a:theme>
</file>

<file path=ppt/theme/theme2.xml><?xml version="1.0" encoding="utf-8"?>
<a:theme xmlns:a="http://schemas.openxmlformats.org/drawingml/2006/main" name="2_Banded Design Blue 16x9">
  <a:themeElements>
    <a:clrScheme name="Banded_Design_Blue">
      <a:dk1>
        <a:srgbClr val="404040"/>
      </a:dk1>
      <a:lt1>
        <a:sysClr val="window" lastClr="FFFFFF"/>
      </a:lt1>
      <a:dk2>
        <a:srgbClr val="263050"/>
      </a:dk2>
      <a:lt2>
        <a:srgbClr val="E5E8E8"/>
      </a:lt2>
      <a:accent1>
        <a:srgbClr val="77B142"/>
      </a:accent1>
      <a:accent2>
        <a:srgbClr val="E3C01E"/>
      </a:accent2>
      <a:accent3>
        <a:srgbClr val="0070C0"/>
      </a:accent3>
      <a:accent4>
        <a:srgbClr val="7556A4"/>
      </a:accent4>
      <a:accent5>
        <a:srgbClr val="F08F1E"/>
      </a:accent5>
      <a:accent6>
        <a:srgbClr val="CB3E3A"/>
      </a:accent6>
      <a:hlink>
        <a:srgbClr val="0070C0"/>
      </a:hlink>
      <a:folHlink>
        <a:srgbClr val="7556A4"/>
      </a:folHlink>
    </a:clrScheme>
    <a:fontScheme name="Module">
      <a:maj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a:gsLst>
            <a:gs pos="0">
              <a:schemeClr val="phClr">
                <a:lumMod val="0"/>
                <a:lumOff val="100000"/>
              </a:schemeClr>
            </a:gs>
            <a:gs pos="72000">
              <a:schemeClr val="phClr"/>
            </a:gs>
            <a:gs pos="100000">
              <a:schemeClr val="phClr">
                <a:lumMod val="90000"/>
              </a:schemeClr>
            </a:gs>
          </a:gsLst>
          <a:lin ang="5400000" scaled="1"/>
        </a:gradFill>
        <a:gradFill flip="none" rotWithShape="1">
          <a:gsLst>
            <a:gs pos="32000">
              <a:schemeClr val="phClr"/>
            </a:gs>
            <a:gs pos="100000">
              <a:schemeClr val="phClr">
                <a:lumMod val="75000"/>
              </a:schemeClr>
            </a:gs>
          </a:gsLst>
          <a:path path="circle">
            <a:fillToRect l="50000" t="50000" r="50000" b="50000"/>
          </a:path>
          <a:tileRect/>
        </a:gradFill>
      </a:bgFillStyleLst>
    </a:fmtScheme>
  </a:themeElements>
  <a:objectDefaults/>
  <a:extraClrSchemeLst/>
</a:theme>
</file>

<file path=ppt/theme/theme3.xml><?xml version="1.0" encoding="utf-8"?>
<a:theme xmlns:a="http://schemas.openxmlformats.org/drawingml/2006/main" name="Office Theme">
  <a:themeElements>
    <a:clrScheme name="Banded_Design_Teal">
      <a:dk1>
        <a:srgbClr val="363D3D"/>
      </a:dk1>
      <a:lt1>
        <a:sysClr val="window" lastClr="FFFFFF"/>
      </a:lt1>
      <a:dk2>
        <a:srgbClr val="000000"/>
      </a:dk2>
      <a:lt2>
        <a:srgbClr val="E5E8E8"/>
      </a:lt2>
      <a:accent1>
        <a:srgbClr val="3AAFB2"/>
      </a:accent1>
      <a:accent2>
        <a:srgbClr val="6ABD45"/>
      </a:accent2>
      <a:accent3>
        <a:srgbClr val="EBCA21"/>
      </a:accent3>
      <a:accent4>
        <a:srgbClr val="EB8D21"/>
      </a:accent4>
      <a:accent5>
        <a:srgbClr val="EB5638"/>
      </a:accent5>
      <a:accent6>
        <a:srgbClr val="5172B1"/>
      </a:accent6>
      <a:hlink>
        <a:srgbClr val="3A9CDB"/>
      </a:hlink>
      <a:folHlink>
        <a:srgbClr val="5172B1"/>
      </a:folHlink>
    </a:clrScheme>
    <a:fontScheme name="Module">
      <a:maj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Banded_Design_Teal">
      <a:dk1>
        <a:srgbClr val="363D3D"/>
      </a:dk1>
      <a:lt1>
        <a:sysClr val="window" lastClr="FFFFFF"/>
      </a:lt1>
      <a:dk2>
        <a:srgbClr val="000000"/>
      </a:dk2>
      <a:lt2>
        <a:srgbClr val="E5E8E8"/>
      </a:lt2>
      <a:accent1>
        <a:srgbClr val="3AAFB2"/>
      </a:accent1>
      <a:accent2>
        <a:srgbClr val="6ABD45"/>
      </a:accent2>
      <a:accent3>
        <a:srgbClr val="EBCA21"/>
      </a:accent3>
      <a:accent4>
        <a:srgbClr val="EB8D21"/>
      </a:accent4>
      <a:accent5>
        <a:srgbClr val="EB5638"/>
      </a:accent5>
      <a:accent6>
        <a:srgbClr val="5172B1"/>
      </a:accent6>
      <a:hlink>
        <a:srgbClr val="3A9CDB"/>
      </a:hlink>
      <a:folHlink>
        <a:srgbClr val="5172B1"/>
      </a:folHlink>
    </a:clrScheme>
    <a:fontScheme name="Module">
      <a:maj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E4264BA5-BE9F-44D2-9B86-8E00ED566E2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带有山峦和日出照片的蓝色镶边演示文稿(宽屏)</Template>
  <TotalTime>6592</TotalTime>
  <Words>13749</Words>
  <Application>Microsoft Office PowerPoint</Application>
  <PresentationFormat>宽屏</PresentationFormat>
  <Paragraphs>1036</Paragraphs>
  <Slides>135</Slides>
  <Notes>1</Notes>
  <HiddenSlides>0</HiddenSlides>
  <MMClips>0</MMClips>
  <ScaleCrop>false</ScaleCrop>
  <HeadingPairs>
    <vt:vector size="6" baseType="variant">
      <vt:variant>
        <vt:lpstr>已用的字体</vt:lpstr>
      </vt:variant>
      <vt:variant>
        <vt:i4>16</vt:i4>
      </vt:variant>
      <vt:variant>
        <vt:lpstr>主题</vt:lpstr>
      </vt:variant>
      <vt:variant>
        <vt:i4>2</vt:i4>
      </vt:variant>
      <vt:variant>
        <vt:lpstr>幻灯片标题</vt:lpstr>
      </vt:variant>
      <vt:variant>
        <vt:i4>135</vt:i4>
      </vt:variant>
    </vt:vector>
  </HeadingPairs>
  <TitlesOfParts>
    <vt:vector size="153" baseType="lpstr">
      <vt:lpstr>Arial Unicode MS</vt:lpstr>
      <vt:lpstr>HY엽서L</vt:lpstr>
      <vt:lpstr>方正黑体简体</vt:lpstr>
      <vt:lpstr>华文楷体</vt:lpstr>
      <vt:lpstr>楷体</vt:lpstr>
      <vt:lpstr>宋体</vt:lpstr>
      <vt:lpstr>Microsoft YaHei</vt:lpstr>
      <vt:lpstr>Microsoft YaHei</vt:lpstr>
      <vt:lpstr>Aharoni</vt:lpstr>
      <vt:lpstr>Arial</vt:lpstr>
      <vt:lpstr>Calibri</vt:lpstr>
      <vt:lpstr>Corbel</vt:lpstr>
      <vt:lpstr>Euphemia</vt:lpstr>
      <vt:lpstr>Impact</vt:lpstr>
      <vt:lpstr>Tahoma</vt:lpstr>
      <vt:lpstr>Wingdings</vt:lpstr>
      <vt:lpstr>Banded Design Blue 16x9</vt:lpstr>
      <vt:lpstr>2_Banded Design Blue 16x9</vt:lpstr>
      <vt:lpstr>南京老山项目中技术经验分享</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基于Jenkins的CI/CD：Jenkins使用</vt:lpstr>
      <vt:lpstr>基于Jenkins的CI/CD：Jenkins使用</vt:lpstr>
      <vt:lpstr>基于Jenkins的CI/CD：Jenkins使用</vt:lpstr>
      <vt:lpstr>基于Jenkins的CI/CD：Jenkins使用</vt:lpstr>
      <vt:lpstr>基于Jenkins的CI/CD：Jenkins使用</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机会都去哪了</dc:title>
  <dc:creator>YD</dc:creator>
  <cp:lastModifiedBy>赵磊</cp:lastModifiedBy>
  <cp:revision>814</cp:revision>
  <dcterms:created xsi:type="dcterms:W3CDTF">2014-04-23T02:08:35Z</dcterms:created>
  <dcterms:modified xsi:type="dcterms:W3CDTF">2017-06-21T01:53:58Z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TC028952539991</vt:lpwstr>
  </property>
</Properties>
</file>

<file path=docProps/thumbnail.jpeg>
</file>